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8"/>
  </p:notesMasterIdLst>
  <p:handoutMasterIdLst>
    <p:handoutMasterId r:id="rId69"/>
  </p:handoutMasterIdLst>
  <p:sldIdLst>
    <p:sldId id="256" r:id="rId2"/>
    <p:sldId id="300" r:id="rId3"/>
    <p:sldId id="271" r:id="rId4"/>
    <p:sldId id="293" r:id="rId5"/>
    <p:sldId id="346" r:id="rId6"/>
    <p:sldId id="273" r:id="rId7"/>
    <p:sldId id="276" r:id="rId8"/>
    <p:sldId id="277" r:id="rId9"/>
    <p:sldId id="278" r:id="rId10"/>
    <p:sldId id="279" r:id="rId11"/>
    <p:sldId id="280" r:id="rId12"/>
    <p:sldId id="282" r:id="rId13"/>
    <p:sldId id="336" r:id="rId14"/>
    <p:sldId id="315" r:id="rId15"/>
    <p:sldId id="335" r:id="rId16"/>
    <p:sldId id="330" r:id="rId17"/>
    <p:sldId id="331" r:id="rId18"/>
    <p:sldId id="332" r:id="rId19"/>
    <p:sldId id="334" r:id="rId20"/>
    <p:sldId id="299" r:id="rId21"/>
    <p:sldId id="302" r:id="rId22"/>
    <p:sldId id="305" r:id="rId23"/>
    <p:sldId id="578" r:id="rId24"/>
    <p:sldId id="656" r:id="rId25"/>
    <p:sldId id="438" r:id="rId26"/>
    <p:sldId id="496" r:id="rId27"/>
    <p:sldId id="497" r:id="rId28"/>
    <p:sldId id="666" r:id="rId29"/>
    <p:sldId id="360" r:id="rId30"/>
    <p:sldId id="358" r:id="rId31"/>
    <p:sldId id="462" r:id="rId32"/>
    <p:sldId id="464" r:id="rId33"/>
    <p:sldId id="638" r:id="rId34"/>
    <p:sldId id="673" r:id="rId35"/>
    <p:sldId id="353" r:id="rId36"/>
    <p:sldId id="309" r:id="rId37"/>
    <p:sldId id="310" r:id="rId38"/>
    <p:sldId id="325" r:id="rId39"/>
    <p:sldId id="343" r:id="rId40"/>
    <p:sldId id="311" r:id="rId41"/>
    <p:sldId id="667" r:id="rId42"/>
    <p:sldId id="328" r:id="rId43"/>
    <p:sldId id="674" r:id="rId44"/>
    <p:sldId id="307" r:id="rId45"/>
    <p:sldId id="329" r:id="rId46"/>
    <p:sldId id="663" r:id="rId47"/>
    <p:sldId id="312" r:id="rId48"/>
    <p:sldId id="313" r:id="rId49"/>
    <p:sldId id="314" r:id="rId50"/>
    <p:sldId id="348" r:id="rId51"/>
    <p:sldId id="668" r:id="rId52"/>
    <p:sldId id="669" r:id="rId53"/>
    <p:sldId id="670" r:id="rId54"/>
    <p:sldId id="676" r:id="rId55"/>
    <p:sldId id="677" r:id="rId56"/>
    <p:sldId id="671" r:id="rId57"/>
    <p:sldId id="672" r:id="rId58"/>
    <p:sldId id="675" r:id="rId59"/>
    <p:sldId id="262" r:id="rId60"/>
    <p:sldId id="267" r:id="rId61"/>
    <p:sldId id="662" r:id="rId62"/>
    <p:sldId id="354" r:id="rId63"/>
    <p:sldId id="363" r:id="rId64"/>
    <p:sldId id="347" r:id="rId65"/>
    <p:sldId id="322" r:id="rId66"/>
    <p:sldId id="34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F1F1"/>
    <a:srgbClr val="FBF9ED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84" autoAdjust="0"/>
    <p:restoredTop sz="94125" autoAdjust="0"/>
  </p:normalViewPr>
  <p:slideViewPr>
    <p:cSldViewPr>
      <p:cViewPr varScale="1">
        <p:scale>
          <a:sx n="94" d="100"/>
          <a:sy n="94" d="100"/>
        </p:scale>
        <p:origin x="1350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754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Frezza" userId="b760487d-8469-4b18-b1bc-604d56fd4f6f" providerId="ADAL" clId="{D8E1F3FE-C3E2-40A4-BC10-9E4741C5863F}"/>
    <pc:docChg chg="undo redo custSel mod addSld delSld modSld sldOrd addMainMaster modMainMaster">
      <pc:chgData name="Christian Frezza" userId="b760487d-8469-4b18-b1bc-604d56fd4f6f" providerId="ADAL" clId="{D8E1F3FE-C3E2-40A4-BC10-9E4741C5863F}" dt="2019-11-19T16:55:00.239" v="569" actId="1076"/>
      <pc:docMkLst>
        <pc:docMk/>
      </pc:docMkLst>
      <pc:sldChg chg="modSp">
        <pc:chgData name="Christian Frezza" userId="b760487d-8469-4b18-b1bc-604d56fd4f6f" providerId="ADAL" clId="{D8E1F3FE-C3E2-40A4-BC10-9E4741C5863F}" dt="2019-11-18T10:18:33.297" v="1" actId="2711"/>
        <pc:sldMkLst>
          <pc:docMk/>
          <pc:sldMk cId="1003560154" sldId="256"/>
        </pc:sldMkLst>
        <pc:spChg chg="mod">
          <ac:chgData name="Christian Frezza" userId="b760487d-8469-4b18-b1bc-604d56fd4f6f" providerId="ADAL" clId="{D8E1F3FE-C3E2-40A4-BC10-9E4741C5863F}" dt="2019-11-18T10:18:33.297" v="1" actId="2711"/>
          <ac:spMkLst>
            <pc:docMk/>
            <pc:sldMk cId="1003560154" sldId="256"/>
            <ac:spMk id="8" creationId="{CF631651-F270-4B5F-B9E2-B0F574B24DDE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641121252" sldId="262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641121252" sldId="262"/>
            <ac:spMk id="3" creationId="{96744B76-3C3F-4741-A478-570A80F2330A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2166928444" sldId="267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2166928444" sldId="267"/>
            <ac:spMk id="4" creationId="{9524C373-AC0C-40FB-BC0D-A57ADC164CE3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198963790" sldId="271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198963790" sldId="271"/>
            <ac:spMk id="3" creationId="{D271ED97-3286-40B4-A771-1E8BC11B71B7}"/>
          </ac:spMkLst>
        </pc:spChg>
      </pc:sldChg>
      <pc:sldChg chg="addSp delSp modSp modTransition">
        <pc:chgData name="Christian Frezza" userId="b760487d-8469-4b18-b1bc-604d56fd4f6f" providerId="ADAL" clId="{D8E1F3FE-C3E2-40A4-BC10-9E4741C5863F}" dt="2019-11-19T16:11:40.605" v="81" actId="1076"/>
        <pc:sldMkLst>
          <pc:docMk/>
          <pc:sldMk cId="1537131431" sldId="273"/>
        </pc:sldMkLst>
        <pc:spChg chg="add del mod">
          <ac:chgData name="Christian Frezza" userId="b760487d-8469-4b18-b1bc-604d56fd4f6f" providerId="ADAL" clId="{D8E1F3FE-C3E2-40A4-BC10-9E4741C5863F}" dt="2019-11-19T16:08:16.352" v="56" actId="478"/>
          <ac:spMkLst>
            <pc:docMk/>
            <pc:sldMk cId="1537131431" sldId="273"/>
            <ac:spMk id="13" creationId="{BDDB824A-9A3E-4208-B06C-75A3E5234CA0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537131431" sldId="273"/>
            <ac:spMk id="14" creationId="{3215B558-463C-478A-8B26-FE0FAB1DAE4D}"/>
          </ac:spMkLst>
        </pc:spChg>
        <pc:spChg chg="mod">
          <ac:chgData name="Christian Frezza" userId="b760487d-8469-4b18-b1bc-604d56fd4f6f" providerId="ADAL" clId="{D8E1F3FE-C3E2-40A4-BC10-9E4741C5863F}" dt="2019-11-19T16:09:43.897" v="64" actId="404"/>
          <ac:spMkLst>
            <pc:docMk/>
            <pc:sldMk cId="1537131431" sldId="273"/>
            <ac:spMk id="4099" creationId="{00000000-0000-0000-0000-000000000000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714637722" sldId="276"/>
        </pc:sldMkLst>
        <pc:spChg chg="add del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714637722" sldId="276"/>
            <ac:spMk id="2" creationId="{51CD9EF5-C0AD-464C-87CA-C30D86111BD7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714637722" sldId="276"/>
            <ac:spMk id="3" creationId="{C6E53958-0075-4BC5-8F85-04ECFF73ACC2}"/>
          </ac:spMkLst>
        </pc:spChg>
        <pc:spChg chg="mod">
          <ac:chgData name="Christian Frezza" userId="b760487d-8469-4b18-b1bc-604d56fd4f6f" providerId="ADAL" clId="{D8E1F3FE-C3E2-40A4-BC10-9E4741C5863F}" dt="2019-11-19T16:10:44.681" v="70" actId="404"/>
          <ac:spMkLst>
            <pc:docMk/>
            <pc:sldMk cId="714637722" sldId="276"/>
            <ac:spMk id="7177" creationId="{00000000-0000-0000-0000-000000000000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657741498" sldId="277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657741498" sldId="277"/>
            <ac:spMk id="2" creationId="{D64D5283-45DB-4C9A-9755-8B46F684FE5B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534450757" sldId="278"/>
        </pc:sldMkLst>
        <pc:spChg chg="add del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534450757" sldId="278"/>
            <ac:spMk id="2" creationId="{2C66DB16-5551-4809-8DE6-FC40584CBCC8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534450757" sldId="278"/>
            <ac:spMk id="4" creationId="{465B35F1-BB1D-49FB-8F37-1A0DB8D2FF36}"/>
          </ac:spMkLst>
        </pc:spChg>
        <pc:spChg chg="mod">
          <ac:chgData name="Christian Frezza" userId="b760487d-8469-4b18-b1bc-604d56fd4f6f" providerId="ADAL" clId="{D8E1F3FE-C3E2-40A4-BC10-9E4741C5863F}" dt="2019-11-19T16:11:08.313" v="74" actId="404"/>
          <ac:spMkLst>
            <pc:docMk/>
            <pc:sldMk cId="534450757" sldId="278"/>
            <ac:spMk id="9225" creationId="{00000000-0000-0000-0000-000000000000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209019425" sldId="279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209019425" sldId="279"/>
            <ac:spMk id="4" creationId="{2BB18A28-208A-40B1-858B-5840736742AF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3179495485" sldId="280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3179495485" sldId="280"/>
            <ac:spMk id="2" creationId="{16C0D5FB-4F62-4774-AA28-66332FD5C28A}"/>
          </ac:spMkLst>
        </pc:spChg>
        <pc:spChg chg="mod">
          <ac:chgData name="Christian Frezza" userId="b760487d-8469-4b18-b1bc-604d56fd4f6f" providerId="ADAL" clId="{D8E1F3FE-C3E2-40A4-BC10-9E4741C5863F}" dt="2019-11-19T16:11:20.809" v="77" actId="404"/>
          <ac:spMkLst>
            <pc:docMk/>
            <pc:sldMk cId="3179495485" sldId="280"/>
            <ac:spMk id="11275" creationId="{00000000-0000-0000-0000-000000000000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2:13.232" v="88" actId="478"/>
        <pc:sldMkLst>
          <pc:docMk/>
          <pc:sldMk cId="556613171" sldId="282"/>
        </pc:sldMkLst>
        <pc:spChg chg="add del mod">
          <ac:chgData name="Christian Frezza" userId="b760487d-8469-4b18-b1bc-604d56fd4f6f" providerId="ADAL" clId="{D8E1F3FE-C3E2-40A4-BC10-9E4741C5863F}" dt="2019-11-19T16:12:13.232" v="88" actId="478"/>
          <ac:spMkLst>
            <pc:docMk/>
            <pc:sldMk cId="556613171" sldId="282"/>
            <ac:spMk id="2" creationId="{BF9902E7-C716-4E84-93C0-74BEABC7BDBC}"/>
          </ac:spMkLst>
        </pc:spChg>
        <pc:spChg chg="mod">
          <ac:chgData name="Christian Frezza" userId="b760487d-8469-4b18-b1bc-604d56fd4f6f" providerId="ADAL" clId="{D8E1F3FE-C3E2-40A4-BC10-9E4741C5863F}" dt="2019-11-19T16:11:29.193" v="80" actId="404"/>
          <ac:spMkLst>
            <pc:docMk/>
            <pc:sldMk cId="556613171" sldId="282"/>
            <ac:spMk id="13326" creationId="{00000000-0000-0000-0000-000000000000}"/>
          </ac:spMkLst>
        </pc:spChg>
        <pc:spChg chg="add del">
          <ac:chgData name="Christian Frezza" userId="b760487d-8469-4b18-b1bc-604d56fd4f6f" providerId="ADAL" clId="{D8E1F3FE-C3E2-40A4-BC10-9E4741C5863F}" dt="2019-11-19T16:12:07.004" v="85" actId="478"/>
          <ac:spMkLst>
            <pc:docMk/>
            <pc:sldMk cId="556613171" sldId="282"/>
            <ac:spMk id="13329" creationId="{00000000-0000-0000-0000-000000000000}"/>
          </ac:spMkLst>
        </pc:spChg>
        <pc:spChg chg="add del">
          <ac:chgData name="Christian Frezza" userId="b760487d-8469-4b18-b1bc-604d56fd4f6f" providerId="ADAL" clId="{D8E1F3FE-C3E2-40A4-BC10-9E4741C5863F}" dt="2019-11-19T16:12:10.561" v="87" actId="478"/>
          <ac:spMkLst>
            <pc:docMk/>
            <pc:sldMk cId="556613171" sldId="282"/>
            <ac:spMk id="13344" creationId="{00000000-0000-0000-0000-000000000000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4114112993" sldId="293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114112993" sldId="293"/>
            <ac:spMk id="3" creationId="{607EBF2A-E500-498C-BCA5-C9D0811168CC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3606730740" sldId="299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3606730740" sldId="299"/>
            <ac:spMk id="2" creationId="{98A186BB-31D3-44F3-8CE8-BB3A7B358095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393118634" sldId="300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393118634" sldId="300"/>
            <ac:spMk id="3" creationId="{932EEDC2-6E7C-4ED4-8BB9-9E477448E0B1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3:53.328" v="99" actId="478"/>
        <pc:sldMkLst>
          <pc:docMk/>
          <pc:sldMk cId="1764913290" sldId="302"/>
        </pc:sldMkLst>
        <pc:spChg chg="add del mod">
          <ac:chgData name="Christian Frezza" userId="b760487d-8469-4b18-b1bc-604d56fd4f6f" providerId="ADAL" clId="{D8E1F3FE-C3E2-40A4-BC10-9E4741C5863F}" dt="2019-11-19T16:13:53.328" v="99" actId="478"/>
          <ac:spMkLst>
            <pc:docMk/>
            <pc:sldMk cId="1764913290" sldId="302"/>
            <ac:spMk id="6" creationId="{59862695-D6C5-4CE7-9F3F-1B778F616A00}"/>
          </ac:spMkLst>
        </pc:spChg>
        <pc:cxnChg chg="del mod">
          <ac:chgData name="Christian Frezza" userId="b760487d-8469-4b18-b1bc-604d56fd4f6f" providerId="ADAL" clId="{D8E1F3FE-C3E2-40A4-BC10-9E4741C5863F}" dt="2019-11-19T16:13:48.746" v="98" actId="478"/>
          <ac:cxnSpMkLst>
            <pc:docMk/>
            <pc:sldMk cId="1764913290" sldId="302"/>
            <ac:cxnSpMk id="7" creationId="{00000000-0000-0000-0000-000000000000}"/>
          </ac:cxnSpMkLst>
        </pc:cxnChg>
      </pc:sldChg>
      <pc:sldChg chg="addSp modSp">
        <pc:chgData name="Christian Frezza" userId="b760487d-8469-4b18-b1bc-604d56fd4f6f" providerId="ADAL" clId="{D8E1F3FE-C3E2-40A4-BC10-9E4741C5863F}" dt="2019-11-19T16:13:59.673" v="100" actId="404"/>
        <pc:sldMkLst>
          <pc:docMk/>
          <pc:sldMk cId="246141016" sldId="305"/>
        </pc:sldMkLst>
        <pc:spChg chg="mod">
          <ac:chgData name="Christian Frezza" userId="b760487d-8469-4b18-b1bc-604d56fd4f6f" providerId="ADAL" clId="{D8E1F3FE-C3E2-40A4-BC10-9E4741C5863F}" dt="2019-11-19T16:13:59.673" v="100" actId="404"/>
          <ac:spMkLst>
            <pc:docMk/>
            <pc:sldMk cId="246141016" sldId="305"/>
            <ac:spMk id="2" creationId="{00000000-0000-0000-0000-000000000000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404"/>
          <ac:spMkLst>
            <pc:docMk/>
            <pc:sldMk cId="246141016" sldId="305"/>
            <ac:spMk id="4" creationId="{A9F4373B-6CB7-4C6C-A593-3E616EA7B53F}"/>
          </ac:spMkLst>
        </pc:spChg>
      </pc:sldChg>
      <pc:sldChg chg="modSp">
        <pc:chgData name="Christian Frezza" userId="b760487d-8469-4b18-b1bc-604d56fd4f6f" providerId="ADAL" clId="{D8E1F3FE-C3E2-40A4-BC10-9E4741C5863F}" dt="2019-11-19T16:40:51.127" v="331" actId="404"/>
        <pc:sldMkLst>
          <pc:docMk/>
          <pc:sldMk cId="2945323950" sldId="307"/>
        </pc:sldMkLst>
        <pc:spChg chg="mod">
          <ac:chgData name="Christian Frezza" userId="b760487d-8469-4b18-b1bc-604d56fd4f6f" providerId="ADAL" clId="{D8E1F3FE-C3E2-40A4-BC10-9E4741C5863F}" dt="2019-11-19T16:40:51.127" v="331" actId="404"/>
          <ac:spMkLst>
            <pc:docMk/>
            <pc:sldMk cId="2945323950" sldId="307"/>
            <ac:spMk id="2" creationId="{00000000-0000-0000-0000-000000000000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071418483" sldId="309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071418483" sldId="309"/>
            <ac:spMk id="2" creationId="{B1D1BFA0-6648-473C-B881-EB0F2C79C6D8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3348458022" sldId="310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3348458022" sldId="310"/>
            <ac:spMk id="2" creationId="{8EA504A9-8289-4C99-9493-BD0223E743CC}"/>
          </ac:spMkLst>
        </pc:spChg>
      </pc:sldChg>
      <pc:sldChg chg="addSp modSp">
        <pc:chgData name="Christian Frezza" userId="b760487d-8469-4b18-b1bc-604d56fd4f6f" providerId="ADAL" clId="{D8E1F3FE-C3E2-40A4-BC10-9E4741C5863F}" dt="2019-11-19T16:29:49.172" v="215" actId="404"/>
        <pc:sldMkLst>
          <pc:docMk/>
          <pc:sldMk cId="664033194" sldId="311"/>
        </pc:sldMkLst>
        <pc:spChg chg="add mod">
          <ac:chgData name="Christian Frezza" userId="b760487d-8469-4b18-b1bc-604d56fd4f6f" providerId="ADAL" clId="{D8E1F3FE-C3E2-40A4-BC10-9E4741C5863F}" dt="2019-11-19T16:11:40.605" v="81" actId="404"/>
          <ac:spMkLst>
            <pc:docMk/>
            <pc:sldMk cId="664033194" sldId="311"/>
            <ac:spMk id="2" creationId="{DA4E17B1-4B1A-43DD-AE05-FEFE73827640}"/>
          </ac:spMkLst>
        </pc:spChg>
        <pc:spChg chg="mod">
          <ac:chgData name="Christian Frezza" userId="b760487d-8469-4b18-b1bc-604d56fd4f6f" providerId="ADAL" clId="{D8E1F3FE-C3E2-40A4-BC10-9E4741C5863F}" dt="2019-11-19T16:29:49.172" v="215" actId="404"/>
          <ac:spMkLst>
            <pc:docMk/>
            <pc:sldMk cId="664033194" sldId="311"/>
            <ac:spMk id="5" creationId="{00000000-0000-0000-0000-000000000000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160767067" sldId="312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160767067" sldId="312"/>
            <ac:spMk id="3" creationId="{2F6A7BD2-988D-416A-8E38-C0D1489FAF8E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976205987" sldId="313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976205987" sldId="313"/>
            <ac:spMk id="2" creationId="{A50A30FE-22B2-4927-B434-42E9C977B246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3860167982" sldId="314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3860167982" sldId="314"/>
            <ac:spMk id="3" creationId="{61EE6797-02B5-4279-9EC9-3B91AE26A79B}"/>
          </ac:spMkLst>
        </pc:spChg>
      </pc:sldChg>
      <pc:sldChg chg="addSp modSp">
        <pc:chgData name="Christian Frezza" userId="b760487d-8469-4b18-b1bc-604d56fd4f6f" providerId="ADAL" clId="{D8E1F3FE-C3E2-40A4-BC10-9E4741C5863F}" dt="2019-11-19T16:12:36.289" v="91" actId="404"/>
        <pc:sldMkLst>
          <pc:docMk/>
          <pc:sldMk cId="3873132263" sldId="315"/>
        </pc:sldMkLst>
        <pc:spChg chg="add mod">
          <ac:chgData name="Christian Frezza" userId="b760487d-8469-4b18-b1bc-604d56fd4f6f" providerId="ADAL" clId="{D8E1F3FE-C3E2-40A4-BC10-9E4741C5863F}" dt="2019-11-19T16:11:40.605" v="81" actId="404"/>
          <ac:spMkLst>
            <pc:docMk/>
            <pc:sldMk cId="3873132263" sldId="315"/>
            <ac:spMk id="2" creationId="{01818C70-38C4-43D1-8391-FF38C0D0DBA9}"/>
          </ac:spMkLst>
        </pc:spChg>
        <pc:spChg chg="mod">
          <ac:chgData name="Christian Frezza" userId="b760487d-8469-4b18-b1bc-604d56fd4f6f" providerId="ADAL" clId="{D8E1F3FE-C3E2-40A4-BC10-9E4741C5863F}" dt="2019-11-19T16:12:36.289" v="91" actId="404"/>
          <ac:spMkLst>
            <pc:docMk/>
            <pc:sldMk cId="3873132263" sldId="315"/>
            <ac:spMk id="92" creationId="{00000000-0000-0000-0000-000000000000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29:30.390" v="211" actId="478"/>
        <pc:sldMkLst>
          <pc:docMk/>
          <pc:sldMk cId="2745167913" sldId="325"/>
        </pc:sldMkLst>
        <pc:spChg chg="add del mod">
          <ac:chgData name="Christian Frezza" userId="b760487d-8469-4b18-b1bc-604d56fd4f6f" providerId="ADAL" clId="{D8E1F3FE-C3E2-40A4-BC10-9E4741C5863F}" dt="2019-11-19T16:29:30.390" v="211" actId="478"/>
          <ac:spMkLst>
            <pc:docMk/>
            <pc:sldMk cId="2745167913" sldId="325"/>
            <ac:spMk id="3" creationId="{176590BC-67D4-45B0-8BB7-465FA3063780}"/>
          </ac:spMkLst>
        </pc:spChg>
        <pc:spChg chg="mod">
          <ac:chgData name="Christian Frezza" userId="b760487d-8469-4b18-b1bc-604d56fd4f6f" providerId="ADAL" clId="{D8E1F3FE-C3E2-40A4-BC10-9E4741C5863F}" dt="2019-11-19T16:29:25.756" v="210" actId="404"/>
          <ac:spMkLst>
            <pc:docMk/>
            <pc:sldMk cId="2745167913" sldId="325"/>
            <ac:spMk id="7" creationId="{00000000-0000-0000-0000-000000000000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40:40.950" v="330" actId="478"/>
        <pc:sldMkLst>
          <pc:docMk/>
          <pc:sldMk cId="151404456" sldId="328"/>
        </pc:sldMkLst>
        <pc:spChg chg="add del mod">
          <ac:chgData name="Christian Frezza" userId="b760487d-8469-4b18-b1bc-604d56fd4f6f" providerId="ADAL" clId="{D8E1F3FE-C3E2-40A4-BC10-9E4741C5863F}" dt="2019-11-19T16:40:40.950" v="330" actId="478"/>
          <ac:spMkLst>
            <pc:docMk/>
            <pc:sldMk cId="151404456" sldId="328"/>
            <ac:spMk id="3" creationId="{7EDFA648-39BC-4CD6-B1C4-ABFD388D3242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643939290" sldId="329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643939290" sldId="329"/>
            <ac:spMk id="3" creationId="{85E652A9-A987-45AC-BDCD-1C78871239ED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3:37.140" v="96" actId="478"/>
        <pc:sldMkLst>
          <pc:docMk/>
          <pc:sldMk cId="498302527" sldId="330"/>
        </pc:sldMkLst>
        <pc:spChg chg="add del mod">
          <ac:chgData name="Christian Frezza" userId="b760487d-8469-4b18-b1bc-604d56fd4f6f" providerId="ADAL" clId="{D8E1F3FE-C3E2-40A4-BC10-9E4741C5863F}" dt="2019-11-19T16:13:37.140" v="96" actId="478"/>
          <ac:spMkLst>
            <pc:docMk/>
            <pc:sldMk cId="498302527" sldId="330"/>
            <ac:spMk id="2" creationId="{557D8C0A-3DEF-455E-A58C-BD86D29F037E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2540120971" sldId="331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2540120971" sldId="331"/>
            <ac:spMk id="3" creationId="{E1CCB916-2C09-49CE-BBB3-68C835F7EE58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07382772" sldId="332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07382772" sldId="332"/>
            <ac:spMk id="4" creationId="{2C2CB92A-C5C7-431C-9039-03E407022344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3393561845" sldId="334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3393561845" sldId="334"/>
            <ac:spMk id="3" creationId="{631CF3EE-2570-4CC8-8C70-76B8D0D07854}"/>
          </ac:spMkLst>
        </pc:spChg>
      </pc:sldChg>
      <pc:sldChg chg="addSp modSp mod setBg">
        <pc:chgData name="Christian Frezza" userId="b760487d-8469-4b18-b1bc-604d56fd4f6f" providerId="ADAL" clId="{D8E1F3FE-C3E2-40A4-BC10-9E4741C5863F}" dt="2019-11-19T16:12:53.171" v="92" actId="26606"/>
        <pc:sldMkLst>
          <pc:docMk/>
          <pc:sldMk cId="1578727376" sldId="335"/>
        </pc:sldMkLst>
        <pc:spChg chg="mod">
          <ac:chgData name="Christian Frezza" userId="b760487d-8469-4b18-b1bc-604d56fd4f6f" providerId="ADAL" clId="{D8E1F3FE-C3E2-40A4-BC10-9E4741C5863F}" dt="2019-11-19T16:12:53.171" v="92" actId="26606"/>
          <ac:spMkLst>
            <pc:docMk/>
            <pc:sldMk cId="1578727376" sldId="335"/>
            <ac:spMk id="4" creationId="{00000000-0000-0000-0000-000000000000}"/>
          </ac:spMkLst>
        </pc:spChg>
        <pc:spChg chg="mod">
          <ac:chgData name="Christian Frezza" userId="b760487d-8469-4b18-b1bc-604d56fd4f6f" providerId="ADAL" clId="{D8E1F3FE-C3E2-40A4-BC10-9E4741C5863F}" dt="2019-11-19T16:12:53.171" v="92" actId="26606"/>
          <ac:spMkLst>
            <pc:docMk/>
            <pc:sldMk cId="1578727376" sldId="335"/>
            <ac:spMk id="5" creationId="{00000000-0000-0000-0000-000000000000}"/>
          </ac:spMkLst>
        </pc:spChg>
        <pc:spChg chg="add">
          <ac:chgData name="Christian Frezza" userId="b760487d-8469-4b18-b1bc-604d56fd4f6f" providerId="ADAL" clId="{D8E1F3FE-C3E2-40A4-BC10-9E4741C5863F}" dt="2019-11-19T16:12:53.171" v="92" actId="26606"/>
          <ac:spMkLst>
            <pc:docMk/>
            <pc:sldMk cId="1578727376" sldId="335"/>
            <ac:spMk id="10" creationId="{559AE206-7EBA-4D33-8BC9-9D8158553F0E}"/>
          </ac:spMkLst>
        </pc:spChg>
        <pc:spChg chg="add">
          <ac:chgData name="Christian Frezza" userId="b760487d-8469-4b18-b1bc-604d56fd4f6f" providerId="ADAL" clId="{D8E1F3FE-C3E2-40A4-BC10-9E4741C5863F}" dt="2019-11-19T16:12:53.171" v="92" actId="26606"/>
          <ac:spMkLst>
            <pc:docMk/>
            <pc:sldMk cId="1578727376" sldId="335"/>
            <ac:spMk id="12" creationId="{6437D937-A7F1-4011-92B4-328E5BE1B166}"/>
          </ac:spMkLst>
        </pc:spChg>
        <pc:spChg chg="add">
          <ac:chgData name="Christian Frezza" userId="b760487d-8469-4b18-b1bc-604d56fd4f6f" providerId="ADAL" clId="{D8E1F3FE-C3E2-40A4-BC10-9E4741C5863F}" dt="2019-11-19T16:12:53.171" v="92" actId="26606"/>
          <ac:spMkLst>
            <pc:docMk/>
            <pc:sldMk cId="1578727376" sldId="335"/>
            <ac:spMk id="14" creationId="{B672F332-AF08-46C6-94F0-77684310D7B7}"/>
          </ac:spMkLst>
        </pc:spChg>
        <pc:spChg chg="add">
          <ac:chgData name="Christian Frezza" userId="b760487d-8469-4b18-b1bc-604d56fd4f6f" providerId="ADAL" clId="{D8E1F3FE-C3E2-40A4-BC10-9E4741C5863F}" dt="2019-11-19T16:12:53.171" v="92" actId="26606"/>
          <ac:spMkLst>
            <pc:docMk/>
            <pc:sldMk cId="1578727376" sldId="335"/>
            <ac:spMk id="16" creationId="{34244EF8-D73A-40E1-BE73-D46E6B4B04ED}"/>
          </ac:spMkLst>
        </pc:spChg>
        <pc:spChg chg="add">
          <ac:chgData name="Christian Frezza" userId="b760487d-8469-4b18-b1bc-604d56fd4f6f" providerId="ADAL" clId="{D8E1F3FE-C3E2-40A4-BC10-9E4741C5863F}" dt="2019-11-19T16:12:53.171" v="92" actId="26606"/>
          <ac:spMkLst>
            <pc:docMk/>
            <pc:sldMk cId="1578727376" sldId="335"/>
            <ac:spMk id="18" creationId="{AB84D7E8-4ECB-42D7-ADBF-01689B0F24AE}"/>
          </ac:spMkLst>
        </pc:spChg>
        <pc:cxnChg chg="add">
          <ac:chgData name="Christian Frezza" userId="b760487d-8469-4b18-b1bc-604d56fd4f6f" providerId="ADAL" clId="{D8E1F3FE-C3E2-40A4-BC10-9E4741C5863F}" dt="2019-11-19T16:12:53.171" v="92" actId="26606"/>
          <ac:cxnSpMkLst>
            <pc:docMk/>
            <pc:sldMk cId="1578727376" sldId="335"/>
            <ac:cxnSpMk id="20" creationId="{9E8E38ED-369A-44C2-B635-0BED0E48A6E8}"/>
          </ac:cxnSpMkLst>
        </pc:cxn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4203977549" sldId="336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203977549" sldId="336"/>
            <ac:spMk id="3" creationId="{516528BE-A5AF-4C3A-B875-C08EEF2CA55A}"/>
          </ac:spMkLst>
        </pc:spChg>
      </pc:sldChg>
      <pc:sldChg chg="addSp modSp">
        <pc:chgData name="Christian Frezza" userId="b760487d-8469-4b18-b1bc-604d56fd4f6f" providerId="ADAL" clId="{D8E1F3FE-C3E2-40A4-BC10-9E4741C5863F}" dt="2019-11-19T16:29:39.173" v="213" actId="404"/>
        <pc:sldMkLst>
          <pc:docMk/>
          <pc:sldMk cId="58198488" sldId="343"/>
        </pc:sldMkLst>
        <pc:spChg chg="mod">
          <ac:chgData name="Christian Frezza" userId="b760487d-8469-4b18-b1bc-604d56fd4f6f" providerId="ADAL" clId="{D8E1F3FE-C3E2-40A4-BC10-9E4741C5863F}" dt="2019-11-19T16:29:39.173" v="213" actId="404"/>
          <ac:spMkLst>
            <pc:docMk/>
            <pc:sldMk cId="58198488" sldId="343"/>
            <ac:spMk id="2" creationId="{00000000-0000-0000-0000-000000000000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404"/>
          <ac:spMkLst>
            <pc:docMk/>
            <pc:sldMk cId="58198488" sldId="343"/>
            <ac:spMk id="3" creationId="{3FC63B8E-92D1-48FB-9DD3-016682F9D117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2907986494" sldId="346"/>
        </pc:sldMkLst>
        <pc:spChg chg="mod">
          <ac:chgData name="Christian Frezza" userId="b760487d-8469-4b18-b1bc-604d56fd4f6f" providerId="ADAL" clId="{D8E1F3FE-C3E2-40A4-BC10-9E4741C5863F}" dt="2019-11-19T16:07:33.521" v="53" actId="404"/>
          <ac:spMkLst>
            <pc:docMk/>
            <pc:sldMk cId="2907986494" sldId="346"/>
            <ac:spMk id="2" creationId="{00000000-0000-0000-0000-000000000000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2907986494" sldId="346"/>
            <ac:spMk id="3" creationId="{221270BD-1228-4509-AD33-CADD8AA97707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134438819" sldId="347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134438819" sldId="347"/>
            <ac:spMk id="3" creationId="{A4D423F2-1F56-4E4D-B255-7DC08580F7AF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443642194" sldId="348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43642194" sldId="348"/>
            <ac:spMk id="3" creationId="{11BDA929-4C77-4C46-B29A-4B05321491CE}"/>
          </ac:spMkLst>
        </pc:spChg>
      </pc:sldChg>
      <pc:sldChg chg="addSp modSp">
        <pc:chgData name="Christian Frezza" userId="b760487d-8469-4b18-b1bc-604d56fd4f6f" providerId="ADAL" clId="{D8E1F3FE-C3E2-40A4-BC10-9E4741C5863F}" dt="2019-11-19T16:55:00.239" v="569" actId="1076"/>
        <pc:sldMkLst>
          <pc:docMk/>
          <pc:sldMk cId="2990725857" sldId="349"/>
        </pc:sldMkLst>
        <pc:spChg chg="mod">
          <ac:chgData name="Christian Frezza" userId="b760487d-8469-4b18-b1bc-604d56fd4f6f" providerId="ADAL" clId="{D8E1F3FE-C3E2-40A4-BC10-9E4741C5863F}" dt="2019-11-19T16:54:25.255" v="564" actId="1076"/>
          <ac:spMkLst>
            <pc:docMk/>
            <pc:sldMk cId="2990725857" sldId="349"/>
            <ac:spMk id="3" creationId="{00000000-0000-0000-0000-000000000000}"/>
          </ac:spMkLst>
        </pc:spChg>
        <pc:spChg chg="add mod">
          <ac:chgData name="Christian Frezza" userId="b760487d-8469-4b18-b1bc-604d56fd4f6f" providerId="ADAL" clId="{D8E1F3FE-C3E2-40A4-BC10-9E4741C5863F}" dt="2019-11-19T16:55:00.239" v="569" actId="1076"/>
          <ac:spMkLst>
            <pc:docMk/>
            <pc:sldMk cId="2990725857" sldId="349"/>
            <ac:spMk id="4" creationId="{CB77D4A3-F95D-4F94-871F-7539AD7DF103}"/>
          </ac:spMkLst>
        </pc:spChg>
        <pc:picChg chg="add mod ord">
          <ac:chgData name="Christian Frezza" userId="b760487d-8469-4b18-b1bc-604d56fd4f6f" providerId="ADAL" clId="{D8E1F3FE-C3E2-40A4-BC10-9E4741C5863F}" dt="2019-11-19T16:54:57.655" v="568" actId="14100"/>
          <ac:picMkLst>
            <pc:docMk/>
            <pc:sldMk cId="2990725857" sldId="349"/>
            <ac:picMk id="5" creationId="{79D4704D-F653-41F0-A0F3-006C220AF70A}"/>
          </ac:picMkLst>
        </pc:picChg>
      </pc:sldChg>
      <pc:sldChg chg="modSp ord">
        <pc:chgData name="Christian Frezza" userId="b760487d-8469-4b18-b1bc-604d56fd4f6f" providerId="ADAL" clId="{D8E1F3FE-C3E2-40A4-BC10-9E4741C5863F}" dt="2019-11-19T16:28:54.180" v="206" actId="1038"/>
        <pc:sldMkLst>
          <pc:docMk/>
          <pc:sldMk cId="800937554" sldId="353"/>
        </pc:sldMkLst>
        <pc:spChg chg="mod">
          <ac:chgData name="Christian Frezza" userId="b760487d-8469-4b18-b1bc-604d56fd4f6f" providerId="ADAL" clId="{D8E1F3FE-C3E2-40A4-BC10-9E4741C5863F}" dt="2019-11-19T16:28:54.180" v="206" actId="1038"/>
          <ac:spMkLst>
            <pc:docMk/>
            <pc:sldMk cId="800937554" sldId="353"/>
            <ac:spMk id="3" creationId="{00000000-0000-0000-0000-000000000000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871885070" sldId="358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871885070" sldId="358"/>
            <ac:spMk id="3" creationId="{4DE3BE32-7E77-47A2-AC9E-CDF4B497DCBC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122001769" sldId="360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122001769" sldId="360"/>
            <ac:spMk id="3" creationId="{A81FEF40-D645-48DA-A8C4-CB5A7FC6BA0B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455253097" sldId="363"/>
        </pc:sldMkLst>
        <pc:spChg chg="del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55253097" sldId="363"/>
            <ac:spMk id="2" creationId="{00000000-0000-0000-0000-000000000000}"/>
          </ac:spMkLst>
        </pc:spChg>
        <pc:spChg chg="del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55253097" sldId="363"/>
            <ac:spMk id="3" creationId="{00000000-0000-0000-0000-000000000000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55253097" sldId="363"/>
            <ac:spMk id="5" creationId="{88E53DC2-0218-4442-9D8E-8FF1D54C06DE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55253097" sldId="363"/>
            <ac:spMk id="6" creationId="{FE3930FF-9CA4-4827-812D-F0217A2FE743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256404007" sldId="438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256404007" sldId="438"/>
            <ac:spMk id="3" creationId="{112F9BC5-C5DA-4BD1-8827-9CC2363D04CC}"/>
          </ac:spMkLst>
        </pc:spChg>
      </pc:sldChg>
      <pc:sldChg chg="addSp modSp">
        <pc:chgData name="Christian Frezza" userId="b760487d-8469-4b18-b1bc-604d56fd4f6f" providerId="ADAL" clId="{D8E1F3FE-C3E2-40A4-BC10-9E4741C5863F}" dt="2019-11-19T16:15:47.889" v="133" actId="404"/>
        <pc:sldMkLst>
          <pc:docMk/>
          <pc:sldMk cId="442545580" sldId="462"/>
        </pc:sldMkLst>
        <pc:spChg chg="add mod">
          <ac:chgData name="Christian Frezza" userId="b760487d-8469-4b18-b1bc-604d56fd4f6f" providerId="ADAL" clId="{D8E1F3FE-C3E2-40A4-BC10-9E4741C5863F}" dt="2019-11-19T16:11:40.605" v="81" actId="404"/>
          <ac:spMkLst>
            <pc:docMk/>
            <pc:sldMk cId="442545580" sldId="462"/>
            <ac:spMk id="9" creationId="{F956157F-6A08-486D-B758-5F66A012F5FE}"/>
          </ac:spMkLst>
        </pc:spChg>
        <pc:spChg chg="mod">
          <ac:chgData name="Christian Frezza" userId="b760487d-8469-4b18-b1bc-604d56fd4f6f" providerId="ADAL" clId="{D8E1F3FE-C3E2-40A4-BC10-9E4741C5863F}" dt="2019-11-19T16:15:47.889" v="133" actId="404"/>
          <ac:spMkLst>
            <pc:docMk/>
            <pc:sldMk cId="442545580" sldId="462"/>
            <ac:spMk id="17" creationId="{E30F8BB2-5B40-4DE2-8FD8-7DE546EB8746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3071616436" sldId="464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3071616436" sldId="464"/>
            <ac:spMk id="3" creationId="{42D3E2BF-42B1-4F64-BA09-78D60D1236DB}"/>
          </ac:spMkLst>
        </pc:spChg>
      </pc:sldChg>
      <pc:sldChg chg="addSp modSp modTransition">
        <pc:chgData name="Christian Frezza" userId="b760487d-8469-4b18-b1bc-604d56fd4f6f" providerId="ADAL" clId="{D8E1F3FE-C3E2-40A4-BC10-9E4741C5863F}" dt="2019-11-19T16:14:31.817" v="104" actId="404"/>
        <pc:sldMkLst>
          <pc:docMk/>
          <pc:sldMk cId="1466716354" sldId="496"/>
        </pc:sldMkLst>
        <pc:spChg chg="mod">
          <ac:chgData name="Christian Frezza" userId="b760487d-8469-4b18-b1bc-604d56fd4f6f" providerId="ADAL" clId="{D8E1F3FE-C3E2-40A4-BC10-9E4741C5863F}" dt="2019-11-19T16:14:31.817" v="104" actId="404"/>
          <ac:spMkLst>
            <pc:docMk/>
            <pc:sldMk cId="1466716354" sldId="496"/>
            <ac:spMk id="2" creationId="{93863562-6ED6-47D2-811C-0CA8AE9AB8D5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404"/>
          <ac:spMkLst>
            <pc:docMk/>
            <pc:sldMk cId="1466716354" sldId="496"/>
            <ac:spMk id="3" creationId="{5CF23F52-D500-4443-A206-6664BADF644F}"/>
          </ac:spMkLst>
        </pc:spChg>
      </pc:sldChg>
      <pc:sldChg chg="addSp modSp modTransition">
        <pc:chgData name="Christian Frezza" userId="b760487d-8469-4b18-b1bc-604d56fd4f6f" providerId="ADAL" clId="{D8E1F3FE-C3E2-40A4-BC10-9E4741C5863F}" dt="2019-11-19T16:11:40.605" v="81" actId="1076"/>
        <pc:sldMkLst>
          <pc:docMk/>
          <pc:sldMk cId="3461499301" sldId="497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3461499301" sldId="497"/>
            <ac:spMk id="4" creationId="{77166B8E-5EFE-4E4C-BFF4-5572C47F5108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4:10.472" v="101" actId="478"/>
        <pc:sldMkLst>
          <pc:docMk/>
          <pc:sldMk cId="2842691493" sldId="578"/>
        </pc:sldMkLst>
        <pc:spChg chg="add del mod">
          <ac:chgData name="Christian Frezza" userId="b760487d-8469-4b18-b1bc-604d56fd4f6f" providerId="ADAL" clId="{D8E1F3FE-C3E2-40A4-BC10-9E4741C5863F}" dt="2019-11-19T16:14:10.472" v="101" actId="478"/>
          <ac:spMkLst>
            <pc:docMk/>
            <pc:sldMk cId="2842691493" sldId="578"/>
            <ac:spMk id="2" creationId="{7A6C7797-582B-48FD-B1A7-074E31D75A76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7:21.306" v="150" actId="478"/>
        <pc:sldMkLst>
          <pc:docMk/>
          <pc:sldMk cId="4240106852" sldId="638"/>
        </pc:sldMkLst>
        <pc:spChg chg="add mod">
          <ac:chgData name="Christian Frezza" userId="b760487d-8469-4b18-b1bc-604d56fd4f6f" providerId="ADAL" clId="{D8E1F3FE-C3E2-40A4-BC10-9E4741C5863F}" dt="2019-11-19T16:16:31.586" v="140" actId="20577"/>
          <ac:spMkLst>
            <pc:docMk/>
            <pc:sldMk cId="4240106852" sldId="638"/>
            <ac:spMk id="2" creationId="{9A4DF98B-BC5C-4883-9D04-BAE38C385285}"/>
          </ac:spMkLst>
        </pc:spChg>
        <pc:spChg chg="add del mod">
          <ac:chgData name="Christian Frezza" userId="b760487d-8469-4b18-b1bc-604d56fd4f6f" providerId="ADAL" clId="{D8E1F3FE-C3E2-40A4-BC10-9E4741C5863F}" dt="2019-11-19T16:17:21.306" v="150" actId="478"/>
          <ac:spMkLst>
            <pc:docMk/>
            <pc:sldMk cId="4240106852" sldId="638"/>
            <ac:spMk id="3" creationId="{34E528DA-D755-4614-AB55-20277AFD9EA4}"/>
          </ac:spMkLst>
        </pc:spChg>
        <pc:spChg chg="del mod">
          <ac:chgData name="Christian Frezza" userId="b760487d-8469-4b18-b1bc-604d56fd4f6f" providerId="ADAL" clId="{D8E1F3FE-C3E2-40A4-BC10-9E4741C5863F}" dt="2019-11-19T16:16:21.208" v="137" actId="478"/>
          <ac:spMkLst>
            <pc:docMk/>
            <pc:sldMk cId="4240106852" sldId="638"/>
            <ac:spMk id="7" creationId="{86004CB5-2B5F-44B4-892F-CF3C3F898A6D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14:16.881" v="102" actId="478"/>
        <pc:sldMkLst>
          <pc:docMk/>
          <pc:sldMk cId="254864190" sldId="656"/>
        </pc:sldMkLst>
        <pc:spChg chg="del">
          <ac:chgData name="Christian Frezza" userId="b760487d-8469-4b18-b1bc-604d56fd4f6f" providerId="ADAL" clId="{D8E1F3FE-C3E2-40A4-BC10-9E4741C5863F}" dt="2019-11-19T16:11:40.605" v="81" actId="478"/>
          <ac:spMkLst>
            <pc:docMk/>
            <pc:sldMk cId="254864190" sldId="656"/>
            <ac:spMk id="3" creationId="{063D86DC-1759-41C8-86C4-3A4D6B667A1E}"/>
          </ac:spMkLst>
        </pc:spChg>
        <pc:spChg chg="add del mod">
          <ac:chgData name="Christian Frezza" userId="b760487d-8469-4b18-b1bc-604d56fd4f6f" providerId="ADAL" clId="{D8E1F3FE-C3E2-40A4-BC10-9E4741C5863F}" dt="2019-11-19T16:14:16.881" v="102" actId="478"/>
          <ac:spMkLst>
            <pc:docMk/>
            <pc:sldMk cId="254864190" sldId="656"/>
            <ac:spMk id="5" creationId="{A8C63B0C-89E3-4C8E-9A9D-923AD2F42CB5}"/>
          </ac:spMkLst>
        </pc:spChg>
      </pc:sldChg>
      <pc:sldChg chg="addSp modSp">
        <pc:chgData name="Christian Frezza" userId="b760487d-8469-4b18-b1bc-604d56fd4f6f" providerId="ADAL" clId="{D8E1F3FE-C3E2-40A4-BC10-9E4741C5863F}" dt="2019-11-19T16:11:40.605" v="81" actId="1076"/>
        <pc:sldMkLst>
          <pc:docMk/>
          <pc:sldMk cId="1765784551" sldId="662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1765784551" sldId="662"/>
            <ac:spMk id="4" creationId="{7E307CC4-AFE1-4F0B-B00F-42D0AA12C326}"/>
          </ac:spMkLst>
        </pc:spChg>
      </pc:sldChg>
      <pc:sldChg chg="addSp modSp">
        <pc:chgData name="Christian Frezza" userId="b760487d-8469-4b18-b1bc-604d56fd4f6f" providerId="ADAL" clId="{D8E1F3FE-C3E2-40A4-BC10-9E4741C5863F}" dt="2019-11-19T16:41:01.759" v="332" actId="404"/>
        <pc:sldMkLst>
          <pc:docMk/>
          <pc:sldMk cId="649380163" sldId="663"/>
        </pc:sldMkLst>
        <pc:spChg chg="mod">
          <ac:chgData name="Christian Frezza" userId="b760487d-8469-4b18-b1bc-604d56fd4f6f" providerId="ADAL" clId="{D8E1F3FE-C3E2-40A4-BC10-9E4741C5863F}" dt="2019-11-19T16:41:01.759" v="332" actId="404"/>
          <ac:spMkLst>
            <pc:docMk/>
            <pc:sldMk cId="649380163" sldId="663"/>
            <ac:spMk id="2" creationId="{00000000-0000-0000-0000-000000000000}"/>
          </ac:spMkLst>
        </pc:spChg>
        <pc:spChg chg="add mod">
          <ac:chgData name="Christian Frezza" userId="b760487d-8469-4b18-b1bc-604d56fd4f6f" providerId="ADAL" clId="{D8E1F3FE-C3E2-40A4-BC10-9E4741C5863F}" dt="2019-11-19T16:11:40.605" v="81" actId="404"/>
          <ac:spMkLst>
            <pc:docMk/>
            <pc:sldMk cId="649380163" sldId="663"/>
            <ac:spMk id="4" creationId="{866F6208-6796-4655-A5CD-CB2302ECC386}"/>
          </ac:spMkLst>
        </pc:spChg>
      </pc:sldChg>
      <pc:sldChg chg="addSp delSp modSp mod setBg modClrScheme chgLayout">
        <pc:chgData name="Christian Frezza" userId="b760487d-8469-4b18-b1bc-604d56fd4f6f" providerId="ADAL" clId="{D8E1F3FE-C3E2-40A4-BC10-9E4741C5863F}" dt="2019-11-19T16:15:33.983" v="132" actId="27636"/>
        <pc:sldMkLst>
          <pc:docMk/>
          <pc:sldMk cId="3935947052" sldId="666"/>
        </pc:sldMkLst>
        <pc:spChg chg="add del mod">
          <ac:chgData name="Christian Frezza" userId="b760487d-8469-4b18-b1bc-604d56fd4f6f" providerId="ADAL" clId="{D8E1F3FE-C3E2-40A4-BC10-9E4741C5863F}" dt="2019-11-19T16:14:58.498" v="105" actId="478"/>
          <ac:spMkLst>
            <pc:docMk/>
            <pc:sldMk cId="3935947052" sldId="666"/>
            <ac:spMk id="2" creationId="{B6472B99-C349-47CE-94D4-3CB9A47041D0}"/>
          </ac:spMkLst>
        </pc:spChg>
        <pc:spChg chg="mod">
          <ac:chgData name="Christian Frezza" userId="b760487d-8469-4b18-b1bc-604d56fd4f6f" providerId="ADAL" clId="{D8E1F3FE-C3E2-40A4-BC10-9E4741C5863F}" dt="2019-11-19T16:15:33.983" v="132" actId="27636"/>
          <ac:spMkLst>
            <pc:docMk/>
            <pc:sldMk cId="3935947052" sldId="666"/>
            <ac:spMk id="5" creationId="{554D84B2-B904-4A63-9BB5-22BAD2676A5A}"/>
          </ac:spMkLst>
        </pc:spChg>
        <pc:spChg chg="del">
          <ac:chgData name="Christian Frezza" userId="b760487d-8469-4b18-b1bc-604d56fd4f6f" providerId="ADAL" clId="{D8E1F3FE-C3E2-40A4-BC10-9E4741C5863F}" dt="2019-11-19T16:11:40.605" v="81" actId="27636"/>
          <ac:spMkLst>
            <pc:docMk/>
            <pc:sldMk cId="3935947052" sldId="666"/>
            <ac:spMk id="6" creationId="{4FE1F462-B70A-45E1-9C93-C7F8DA2F2E55}"/>
          </ac:spMkLst>
        </pc:spChg>
        <pc:spChg chg="add mod">
          <ac:chgData name="Christian Frezza" userId="b760487d-8469-4b18-b1bc-604d56fd4f6f" providerId="ADAL" clId="{D8E1F3FE-C3E2-40A4-BC10-9E4741C5863F}" dt="2019-11-19T16:15:02.911" v="106" actId="26606"/>
          <ac:spMkLst>
            <pc:docMk/>
            <pc:sldMk cId="3935947052" sldId="666"/>
            <ac:spMk id="10" creationId="{B55230D3-EAEA-408C-ADB4-4536EEF9CC89}"/>
          </ac:spMkLst>
        </pc:spChg>
      </pc:sldChg>
      <pc:sldChg chg="addSp delSp modSp">
        <pc:chgData name="Christian Frezza" userId="b760487d-8469-4b18-b1bc-604d56fd4f6f" providerId="ADAL" clId="{D8E1F3FE-C3E2-40A4-BC10-9E4741C5863F}" dt="2019-11-19T16:40:26.039" v="329" actId="1036"/>
        <pc:sldMkLst>
          <pc:docMk/>
          <pc:sldMk cId="3639698772" sldId="667"/>
        </pc:sldMkLst>
        <pc:spChg chg="add del mod">
          <ac:chgData name="Christian Frezza" userId="b760487d-8469-4b18-b1bc-604d56fd4f6f" providerId="ADAL" clId="{D8E1F3FE-C3E2-40A4-BC10-9E4741C5863F}" dt="2019-11-19T16:35:47.791" v="216" actId="478"/>
          <ac:spMkLst>
            <pc:docMk/>
            <pc:sldMk cId="3639698772" sldId="667"/>
            <ac:spMk id="2" creationId="{301585A0-89A9-40B3-8F6B-E27804985D85}"/>
          </ac:spMkLst>
        </pc:spChg>
        <pc:spChg chg="add mod">
          <ac:chgData name="Christian Frezza" userId="b760487d-8469-4b18-b1bc-604d56fd4f6f" providerId="ADAL" clId="{D8E1F3FE-C3E2-40A4-BC10-9E4741C5863F}" dt="2019-11-19T16:40:26.039" v="329" actId="1036"/>
          <ac:spMkLst>
            <pc:docMk/>
            <pc:sldMk cId="3639698772" sldId="667"/>
            <ac:spMk id="4" creationId="{B9ACB5B8-2C7B-4260-802A-E2B5C9F5CA34}"/>
          </ac:spMkLst>
        </pc:spChg>
        <pc:spChg chg="mod">
          <ac:chgData name="Christian Frezza" userId="b760487d-8469-4b18-b1bc-604d56fd4f6f" providerId="ADAL" clId="{D8E1F3FE-C3E2-40A4-BC10-9E4741C5863F}" dt="2019-11-19T16:36:00.814" v="243" actId="20577"/>
          <ac:spMkLst>
            <pc:docMk/>
            <pc:sldMk cId="3639698772" sldId="667"/>
            <ac:spMk id="5" creationId="{554D84B2-B904-4A63-9BB5-22BAD2676A5A}"/>
          </ac:spMkLst>
        </pc:spChg>
        <pc:spChg chg="del">
          <ac:chgData name="Christian Frezza" userId="b760487d-8469-4b18-b1bc-604d56fd4f6f" providerId="ADAL" clId="{D8E1F3FE-C3E2-40A4-BC10-9E4741C5863F}" dt="2019-11-19T16:11:40.605" v="81" actId="1036"/>
          <ac:spMkLst>
            <pc:docMk/>
            <pc:sldMk cId="3639698772" sldId="667"/>
            <ac:spMk id="6" creationId="{4FE1F462-B70A-45E1-9C93-C7F8DA2F2E55}"/>
          </ac:spMkLst>
        </pc:spChg>
        <pc:spChg chg="add mod">
          <ac:chgData name="Christian Frezza" userId="b760487d-8469-4b18-b1bc-604d56fd4f6f" providerId="ADAL" clId="{D8E1F3FE-C3E2-40A4-BC10-9E4741C5863F}" dt="2019-11-19T16:37:01.069" v="301" actId="17032"/>
          <ac:spMkLst>
            <pc:docMk/>
            <pc:sldMk cId="3639698772" sldId="667"/>
            <ac:spMk id="7" creationId="{4A46E4AC-9740-46A2-BB14-31770FE5D125}"/>
          </ac:spMkLst>
        </pc:spChg>
        <pc:spChg chg="add mod">
          <ac:chgData name="Christian Frezza" userId="b760487d-8469-4b18-b1bc-604d56fd4f6f" providerId="ADAL" clId="{D8E1F3FE-C3E2-40A4-BC10-9E4741C5863F}" dt="2019-11-19T16:40:26.039" v="329" actId="1036"/>
          <ac:spMkLst>
            <pc:docMk/>
            <pc:sldMk cId="3639698772" sldId="667"/>
            <ac:spMk id="8" creationId="{0FDADDEC-2B38-4BF3-8546-0D9500428851}"/>
          </ac:spMkLst>
        </pc:spChg>
        <pc:spChg chg="add del">
          <ac:chgData name="Christian Frezza" userId="b760487d-8469-4b18-b1bc-604d56fd4f6f" providerId="ADAL" clId="{D8E1F3FE-C3E2-40A4-BC10-9E4741C5863F}" dt="2019-11-19T16:38:25.573" v="310" actId="478"/>
          <ac:spMkLst>
            <pc:docMk/>
            <pc:sldMk cId="3639698772" sldId="667"/>
            <ac:spMk id="9" creationId="{44BE4AF9-2CD0-45AA-98F5-8694640EE8E1}"/>
          </ac:spMkLst>
        </pc:spChg>
        <pc:spChg chg="add mod">
          <ac:chgData name="Christian Frezza" userId="b760487d-8469-4b18-b1bc-604d56fd4f6f" providerId="ADAL" clId="{D8E1F3FE-C3E2-40A4-BC10-9E4741C5863F}" dt="2019-11-19T16:39:30.087" v="326" actId="2711"/>
          <ac:spMkLst>
            <pc:docMk/>
            <pc:sldMk cId="3639698772" sldId="667"/>
            <ac:spMk id="11" creationId="{1344F347-06F2-4486-923B-DB68CD3972BD}"/>
          </ac:spMkLst>
        </pc:spChg>
        <pc:picChg chg="add mod modCrop">
          <ac:chgData name="Christian Frezza" userId="b760487d-8469-4b18-b1bc-604d56fd4f6f" providerId="ADAL" clId="{D8E1F3FE-C3E2-40A4-BC10-9E4741C5863F}" dt="2019-11-19T16:39:16.022" v="317" actId="732"/>
          <ac:picMkLst>
            <pc:docMk/>
            <pc:sldMk cId="3639698772" sldId="667"/>
            <ac:picMk id="3" creationId="{B428CC1E-8B7D-4644-908D-4BCEADAD1026}"/>
          </ac:picMkLst>
        </pc:picChg>
        <pc:picChg chg="add mod">
          <ac:chgData name="Christian Frezza" userId="b760487d-8469-4b18-b1bc-604d56fd4f6f" providerId="ADAL" clId="{D8E1F3FE-C3E2-40A4-BC10-9E4741C5863F}" dt="2019-11-19T16:40:21.349" v="327" actId="1076"/>
          <ac:picMkLst>
            <pc:docMk/>
            <pc:sldMk cId="3639698772" sldId="667"/>
            <ac:picMk id="10" creationId="{585149EB-58F0-466F-89E1-8BAB4A72C104}"/>
          </ac:picMkLst>
        </pc:picChg>
      </pc:sldChg>
      <pc:sldChg chg="addSp delSp modSp add del mod setBg modClrScheme chgLayout">
        <pc:chgData name="Christian Frezza" userId="b760487d-8469-4b18-b1bc-604d56fd4f6f" providerId="ADAL" clId="{D8E1F3FE-C3E2-40A4-BC10-9E4741C5863F}" dt="2019-11-19T16:52:35.378" v="556" actId="20577"/>
        <pc:sldMkLst>
          <pc:docMk/>
          <pc:sldMk cId="1111888652" sldId="668"/>
        </pc:sldMkLst>
        <pc:spChg chg="mod">
          <ac:chgData name="Christian Frezza" userId="b760487d-8469-4b18-b1bc-604d56fd4f6f" providerId="ADAL" clId="{D8E1F3FE-C3E2-40A4-BC10-9E4741C5863F}" dt="2019-11-19T16:52:35.378" v="556" actId="20577"/>
          <ac:spMkLst>
            <pc:docMk/>
            <pc:sldMk cId="1111888652" sldId="668"/>
            <ac:spMk id="2" creationId="{09DEDA3F-202F-40FF-875F-3F1DF749AA3B}"/>
          </ac:spMkLst>
        </pc:spChg>
        <pc:spChg chg="del">
          <ac:chgData name="Christian Frezza" userId="b760487d-8469-4b18-b1bc-604d56fd4f6f" providerId="ADAL" clId="{D8E1F3FE-C3E2-40A4-BC10-9E4741C5863F}" dt="2019-11-18T10:20:35.413" v="42" actId="478"/>
          <ac:spMkLst>
            <pc:docMk/>
            <pc:sldMk cId="1111888652" sldId="668"/>
            <ac:spMk id="3" creationId="{41599507-06A9-4628-81A6-B26866BE33A0}"/>
          </ac:spMkLst>
        </pc:spChg>
        <pc:spChg chg="add mod">
          <ac:chgData name="Christian Frezza" userId="b760487d-8469-4b18-b1bc-604d56fd4f6f" providerId="ADAL" clId="{D8E1F3FE-C3E2-40A4-BC10-9E4741C5863F}" dt="2019-11-19T16:43:15.849" v="362" actId="26606"/>
          <ac:spMkLst>
            <pc:docMk/>
            <pc:sldMk cId="1111888652" sldId="668"/>
            <ac:spMk id="4" creationId="{7BDE4F1F-E85D-43E0-BABB-A20F01B61D80}"/>
          </ac:spMkLst>
        </pc:spChg>
      </pc:sldChg>
      <pc:sldChg chg="addSp modSp add modTransition">
        <pc:chgData name="Christian Frezza" userId="b760487d-8469-4b18-b1bc-604d56fd4f6f" providerId="ADAL" clId="{D8E1F3FE-C3E2-40A4-BC10-9E4741C5863F}" dt="2019-11-19T16:11:40.605" v="81" actId="1076"/>
        <pc:sldMkLst>
          <pc:docMk/>
          <pc:sldMk cId="3186483894" sldId="669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3186483894" sldId="669"/>
            <ac:spMk id="2" creationId="{3E37EE40-4FFF-490E-AE1D-8EE23ED230FA}"/>
          </ac:spMkLst>
        </pc:spChg>
      </pc:sldChg>
      <pc:sldChg chg="addSp modSp add modTransition">
        <pc:chgData name="Christian Frezza" userId="b760487d-8469-4b18-b1bc-604d56fd4f6f" providerId="ADAL" clId="{D8E1F3FE-C3E2-40A4-BC10-9E4741C5863F}" dt="2019-11-19T16:11:40.605" v="81" actId="1076"/>
        <pc:sldMkLst>
          <pc:docMk/>
          <pc:sldMk cId="4002508533" sldId="670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002508533" sldId="670"/>
            <ac:spMk id="3" creationId="{99D29F4E-2E4B-4FD7-BD28-E8D3747977BE}"/>
          </ac:spMkLst>
        </pc:spChg>
      </pc:sldChg>
      <pc:sldChg chg="addSp modSp add modTransition">
        <pc:chgData name="Christian Frezza" userId="b760487d-8469-4b18-b1bc-604d56fd4f6f" providerId="ADAL" clId="{D8E1F3FE-C3E2-40A4-BC10-9E4741C5863F}" dt="2019-11-19T16:11:40.605" v="81" actId="1076"/>
        <pc:sldMkLst>
          <pc:docMk/>
          <pc:sldMk cId="426011302" sldId="671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426011302" sldId="671"/>
            <ac:spMk id="4" creationId="{0A9C88E1-2F41-4BF3-A6E3-B6284199B4E2}"/>
          </ac:spMkLst>
        </pc:spChg>
      </pc:sldChg>
      <pc:sldChg chg="addSp modSp add modTransition">
        <pc:chgData name="Christian Frezza" userId="b760487d-8469-4b18-b1bc-604d56fd4f6f" providerId="ADAL" clId="{D8E1F3FE-C3E2-40A4-BC10-9E4741C5863F}" dt="2019-11-19T16:11:40.605" v="81" actId="1076"/>
        <pc:sldMkLst>
          <pc:docMk/>
          <pc:sldMk cId="592284" sldId="672"/>
        </pc:sldMkLst>
        <pc:spChg chg="add mod">
          <ac:chgData name="Christian Frezza" userId="b760487d-8469-4b18-b1bc-604d56fd4f6f" providerId="ADAL" clId="{D8E1F3FE-C3E2-40A4-BC10-9E4741C5863F}" dt="2019-11-19T16:11:40.605" v="81" actId="1076"/>
          <ac:spMkLst>
            <pc:docMk/>
            <pc:sldMk cId="592284" sldId="672"/>
            <ac:spMk id="3" creationId="{72329B24-1AE3-4244-9E2D-5F1C8F63AC2E}"/>
          </ac:spMkLst>
        </pc:spChg>
      </pc:sldChg>
      <pc:sldChg chg="add">
        <pc:chgData name="Christian Frezza" userId="b760487d-8469-4b18-b1bc-604d56fd4f6f" providerId="ADAL" clId="{D8E1F3FE-C3E2-40A4-BC10-9E4741C5863F}" dt="2019-11-19T16:26:50.355" v="159" actId="1076"/>
        <pc:sldMkLst>
          <pc:docMk/>
          <pc:sldMk cId="3616568457" sldId="673"/>
        </pc:sldMkLst>
      </pc:sldChg>
      <pc:sldChg chg="addSp delSp modSp add ord">
        <pc:chgData name="Christian Frezza" userId="b760487d-8469-4b18-b1bc-604d56fd4f6f" providerId="ADAL" clId="{D8E1F3FE-C3E2-40A4-BC10-9E4741C5863F}" dt="2019-11-19T16:43:32.527" v="364" actId="1076"/>
        <pc:sldMkLst>
          <pc:docMk/>
          <pc:sldMk cId="3474788908" sldId="674"/>
        </pc:sldMkLst>
        <pc:spChg chg="del">
          <ac:chgData name="Christian Frezza" userId="b760487d-8469-4b18-b1bc-604d56fd4f6f" providerId="ADAL" clId="{D8E1F3FE-C3E2-40A4-BC10-9E4741C5863F}" dt="2019-11-19T16:42:33.569" v="335" actId="478"/>
          <ac:spMkLst>
            <pc:docMk/>
            <pc:sldMk cId="3474788908" sldId="674"/>
            <ac:spMk id="2" creationId="{00000000-0000-0000-0000-000000000000}"/>
          </ac:spMkLst>
        </pc:spChg>
        <pc:spChg chg="add del mod">
          <ac:chgData name="Christian Frezza" userId="b760487d-8469-4b18-b1bc-604d56fd4f6f" providerId="ADAL" clId="{D8E1F3FE-C3E2-40A4-BC10-9E4741C5863F}" dt="2019-11-19T16:43:24.110" v="363" actId="478"/>
          <ac:spMkLst>
            <pc:docMk/>
            <pc:sldMk cId="3474788908" sldId="674"/>
            <ac:spMk id="5" creationId="{F7460885-E911-4687-B16E-2B335F4372EA}"/>
          </ac:spMkLst>
        </pc:spChg>
      </pc:sldChg>
      <pc:sldChg chg="addSp delSp modSp add ord">
        <pc:chgData name="Christian Frezza" userId="b760487d-8469-4b18-b1bc-604d56fd4f6f" providerId="ADAL" clId="{D8E1F3FE-C3E2-40A4-BC10-9E4741C5863F}" dt="2019-11-19T16:45:52.742" v="383" actId="1076"/>
        <pc:sldMkLst>
          <pc:docMk/>
          <pc:sldMk cId="70588698" sldId="675"/>
        </pc:sldMkLst>
        <pc:spChg chg="mod">
          <ac:chgData name="Christian Frezza" userId="b760487d-8469-4b18-b1bc-604d56fd4f6f" providerId="ADAL" clId="{D8E1F3FE-C3E2-40A4-BC10-9E4741C5863F}" dt="2019-11-19T16:45:31.631" v="380" actId="242"/>
          <ac:spMkLst>
            <pc:docMk/>
            <pc:sldMk cId="70588698" sldId="675"/>
            <ac:spMk id="2" creationId="{28177B19-9A4F-47E2-B6C1-10D422B842A7}"/>
          </ac:spMkLst>
        </pc:spChg>
        <pc:spChg chg="del">
          <ac:chgData name="Christian Frezza" userId="b760487d-8469-4b18-b1bc-604d56fd4f6f" providerId="ADAL" clId="{D8E1F3FE-C3E2-40A4-BC10-9E4741C5863F}" dt="2019-11-19T16:44:59.422" v="375" actId="478"/>
          <ac:spMkLst>
            <pc:docMk/>
            <pc:sldMk cId="70588698" sldId="675"/>
            <ac:spMk id="3" creationId="{9B255A8F-FB7B-4A55-B8F4-780E83A242D5}"/>
          </ac:spMkLst>
        </pc:spChg>
        <pc:spChg chg="add del mod">
          <ac:chgData name="Christian Frezza" userId="b760487d-8469-4b18-b1bc-604d56fd4f6f" providerId="ADAL" clId="{D8E1F3FE-C3E2-40A4-BC10-9E4741C5863F}" dt="2019-11-19T16:45:33.918" v="381" actId="478"/>
          <ac:spMkLst>
            <pc:docMk/>
            <pc:sldMk cId="70588698" sldId="675"/>
            <ac:spMk id="6" creationId="{E5CE1050-5DD7-42AE-A3B0-6806FFC964F2}"/>
          </ac:spMkLst>
        </pc:spChg>
        <pc:picChg chg="add del">
          <ac:chgData name="Christian Frezza" userId="b760487d-8469-4b18-b1bc-604d56fd4f6f" providerId="ADAL" clId="{D8E1F3FE-C3E2-40A4-BC10-9E4741C5863F}" dt="2019-11-19T16:45:52.742" v="383" actId="1076"/>
          <ac:picMkLst>
            <pc:docMk/>
            <pc:sldMk cId="70588698" sldId="675"/>
            <ac:picMk id="4098" creationId="{26AE349A-14B2-4195-9551-4AE2208E17B6}"/>
          </ac:picMkLst>
        </pc:picChg>
      </pc:sldChg>
      <pc:sldChg chg="addSp delSp modSp add ord">
        <pc:chgData name="Christian Frezza" userId="b760487d-8469-4b18-b1bc-604d56fd4f6f" providerId="ADAL" clId="{D8E1F3FE-C3E2-40A4-BC10-9E4741C5863F}" dt="2019-11-19T16:48:43.361" v="424" actId="207"/>
        <pc:sldMkLst>
          <pc:docMk/>
          <pc:sldMk cId="713873214" sldId="676"/>
        </pc:sldMkLst>
        <pc:spChg chg="mod">
          <ac:chgData name="Christian Frezza" userId="b760487d-8469-4b18-b1bc-604d56fd4f6f" providerId="ADAL" clId="{D8E1F3FE-C3E2-40A4-BC10-9E4741C5863F}" dt="2019-11-19T16:46:20.679" v="421" actId="20577"/>
          <ac:spMkLst>
            <pc:docMk/>
            <pc:sldMk cId="713873214" sldId="676"/>
            <ac:spMk id="2" creationId="{29F7E53C-6F2F-4E01-805B-AFB144D21E7C}"/>
          </ac:spMkLst>
        </pc:spChg>
        <pc:spChg chg="del">
          <ac:chgData name="Christian Frezza" userId="b760487d-8469-4b18-b1bc-604d56fd4f6f" providerId="ADAL" clId="{D8E1F3FE-C3E2-40A4-BC10-9E4741C5863F}" dt="2019-11-19T16:46:22.111" v="422" actId="478"/>
          <ac:spMkLst>
            <pc:docMk/>
            <pc:sldMk cId="713873214" sldId="676"/>
            <ac:spMk id="3" creationId="{F14AB7AB-E577-4EA9-98BB-E3D603DA5C28}"/>
          </ac:spMkLst>
        </pc:spChg>
        <pc:spChg chg="add mod">
          <ac:chgData name="Christian Frezza" userId="b760487d-8469-4b18-b1bc-604d56fd4f6f" providerId="ADAL" clId="{D8E1F3FE-C3E2-40A4-BC10-9E4741C5863F}" dt="2019-11-19T16:48:43.361" v="424" actId="207"/>
          <ac:spMkLst>
            <pc:docMk/>
            <pc:sldMk cId="713873214" sldId="676"/>
            <ac:spMk id="5" creationId="{04B97230-E41D-4B7D-B0B5-E01690C25D70}"/>
          </ac:spMkLst>
        </pc:spChg>
        <pc:spChg chg="add mod">
          <ac:chgData name="Christian Frezza" userId="b760487d-8469-4b18-b1bc-604d56fd4f6f" providerId="ADAL" clId="{D8E1F3FE-C3E2-40A4-BC10-9E4741C5863F}" dt="2019-11-19T16:48:43.361" v="424" actId="207"/>
          <ac:spMkLst>
            <pc:docMk/>
            <pc:sldMk cId="713873214" sldId="676"/>
            <ac:spMk id="6" creationId="{1079559C-BECE-4AB9-806C-6DE43BEBAB23}"/>
          </ac:spMkLst>
        </pc:spChg>
        <pc:picChg chg="add">
          <ac:chgData name="Christian Frezza" userId="b760487d-8469-4b18-b1bc-604d56fd4f6f" providerId="ADAL" clId="{D8E1F3FE-C3E2-40A4-BC10-9E4741C5863F}" dt="2019-11-19T16:48:30.253" v="423" actId="207"/>
          <ac:picMkLst>
            <pc:docMk/>
            <pc:sldMk cId="713873214" sldId="676"/>
            <ac:picMk id="4" creationId="{FC926C83-177F-4548-A88C-E65F755C415A}"/>
          </ac:picMkLst>
        </pc:picChg>
        <pc:picChg chg="add mod">
          <ac:chgData name="Christian Frezza" userId="b760487d-8469-4b18-b1bc-604d56fd4f6f" providerId="ADAL" clId="{D8E1F3FE-C3E2-40A4-BC10-9E4741C5863F}" dt="2019-11-19T16:48:43.361" v="424" actId="207"/>
          <ac:picMkLst>
            <pc:docMk/>
            <pc:sldMk cId="713873214" sldId="676"/>
            <ac:picMk id="7" creationId="{773F2195-3617-4163-98AA-DB4CB08B6784}"/>
          </ac:picMkLst>
        </pc:picChg>
      </pc:sldChg>
      <pc:sldChg chg="addSp delSp modSp add ord">
        <pc:chgData name="Christian Frezza" userId="b760487d-8469-4b18-b1bc-604d56fd4f6f" providerId="ADAL" clId="{D8E1F3FE-C3E2-40A4-BC10-9E4741C5863F}" dt="2019-11-19T16:52:08.256" v="516" actId="1076"/>
        <pc:sldMkLst>
          <pc:docMk/>
          <pc:sldMk cId="3216163715" sldId="677"/>
        </pc:sldMkLst>
        <pc:spChg chg="mod">
          <ac:chgData name="Christian Frezza" userId="b760487d-8469-4b18-b1bc-604d56fd4f6f" providerId="ADAL" clId="{D8E1F3FE-C3E2-40A4-BC10-9E4741C5863F}" dt="2019-11-19T16:50:05.497" v="470" actId="20577"/>
          <ac:spMkLst>
            <pc:docMk/>
            <pc:sldMk cId="3216163715" sldId="677"/>
            <ac:spMk id="2" creationId="{C04ABCD3-F3C0-4E97-AECF-D659DB3F98CA}"/>
          </ac:spMkLst>
        </pc:spChg>
        <pc:spChg chg="del">
          <ac:chgData name="Christian Frezza" userId="b760487d-8469-4b18-b1bc-604d56fd4f6f" providerId="ADAL" clId="{D8E1F3FE-C3E2-40A4-BC10-9E4741C5863F}" dt="2019-11-19T16:50:07.095" v="471" actId="478"/>
          <ac:spMkLst>
            <pc:docMk/>
            <pc:sldMk cId="3216163715" sldId="677"/>
            <ac:spMk id="3" creationId="{9DF9992D-2E63-4EAB-AD5E-755FD6B5533F}"/>
          </ac:spMkLst>
        </pc:spChg>
        <pc:spChg chg="add mod">
          <ac:chgData name="Christian Frezza" userId="b760487d-8469-4b18-b1bc-604d56fd4f6f" providerId="ADAL" clId="{D8E1F3FE-C3E2-40A4-BC10-9E4741C5863F}" dt="2019-11-19T16:52:08.256" v="516" actId="1076"/>
          <ac:spMkLst>
            <pc:docMk/>
            <pc:sldMk cId="3216163715" sldId="677"/>
            <ac:spMk id="4" creationId="{BA3324A1-04BB-47BB-9DA0-F968EDAC1C7C}"/>
          </ac:spMkLst>
        </pc:spChg>
        <pc:spChg chg="add mod">
          <ac:chgData name="Christian Frezza" userId="b760487d-8469-4b18-b1bc-604d56fd4f6f" providerId="ADAL" clId="{D8E1F3FE-C3E2-40A4-BC10-9E4741C5863F}" dt="2019-11-19T16:51:31.365" v="495" actId="1036"/>
          <ac:spMkLst>
            <pc:docMk/>
            <pc:sldMk cId="3216163715" sldId="677"/>
            <ac:spMk id="5" creationId="{52162FBD-0DD8-4813-A524-7344A038F624}"/>
          </ac:spMkLst>
        </pc:spChg>
        <pc:picChg chg="add mod">
          <ac:chgData name="Christian Frezza" userId="b760487d-8469-4b18-b1bc-604d56fd4f6f" providerId="ADAL" clId="{D8E1F3FE-C3E2-40A4-BC10-9E4741C5863F}" dt="2019-11-19T16:51:48.423" v="498" actId="1076"/>
          <ac:picMkLst>
            <pc:docMk/>
            <pc:sldMk cId="3216163715" sldId="677"/>
            <ac:picMk id="1026" creationId="{0495379B-D45A-4BAB-ABB5-A3CC417F8FFC}"/>
          </ac:picMkLst>
        </pc:picChg>
      </pc:sldChg>
      <pc:sldMasterChg chg="delSldLayout modSldLayout">
        <pc:chgData name="Christian Frezza" userId="b760487d-8469-4b18-b1bc-604d56fd4f6f" providerId="ADAL" clId="{D8E1F3FE-C3E2-40A4-BC10-9E4741C5863F}" dt="2019-11-19T16:10:32.442" v="67" actId="404"/>
        <pc:sldMasterMkLst>
          <pc:docMk/>
          <pc:sldMasterMk cId="1407312771" sldId="2147483756"/>
        </pc:sldMasterMkLst>
        <pc:sldLayoutChg chg="modSp">
          <pc:chgData name="Christian Frezza" userId="b760487d-8469-4b18-b1bc-604d56fd4f6f" providerId="ADAL" clId="{D8E1F3FE-C3E2-40A4-BC10-9E4741C5863F}" dt="2019-11-19T16:10:32.442" v="67" actId="404"/>
          <pc:sldLayoutMkLst>
            <pc:docMk/>
            <pc:sldMasterMk cId="1407312771" sldId="2147483756"/>
            <pc:sldLayoutMk cId="2432979793" sldId="2147483758"/>
          </pc:sldLayoutMkLst>
          <pc:spChg chg="mod">
            <ac:chgData name="Christian Frezza" userId="b760487d-8469-4b18-b1bc-604d56fd4f6f" providerId="ADAL" clId="{D8E1F3FE-C3E2-40A4-BC10-9E4741C5863F}" dt="2019-11-19T16:10:32.442" v="67" actId="404"/>
            <ac:spMkLst>
              <pc:docMk/>
              <pc:sldMasterMk cId="1407312771" sldId="2147483756"/>
              <pc:sldLayoutMk cId="2432979793" sldId="2147483758"/>
              <ac:spMk id="2" creationId="{00000000-0000-0000-0000-000000000000}"/>
            </ac:spMkLst>
          </pc:spChg>
        </pc:sldLayoutChg>
        <pc:sldLayoutChg chg="modSp">
          <pc:chgData name="Christian Frezza" userId="b760487d-8469-4b18-b1bc-604d56fd4f6f" providerId="ADAL" clId="{D8E1F3FE-C3E2-40A4-BC10-9E4741C5863F}" dt="2019-11-19T16:09:27.911" v="61" actId="14100"/>
          <pc:sldLayoutMkLst>
            <pc:docMk/>
            <pc:sldMasterMk cId="1407312771" sldId="2147483756"/>
            <pc:sldLayoutMk cId="1659949902" sldId="2147483771"/>
          </pc:sldLayoutMkLst>
          <pc:spChg chg="mod">
            <ac:chgData name="Christian Frezza" userId="b760487d-8469-4b18-b1bc-604d56fd4f6f" providerId="ADAL" clId="{D8E1F3FE-C3E2-40A4-BC10-9E4741C5863F}" dt="2019-11-19T16:09:27.911" v="61" actId="14100"/>
            <ac:spMkLst>
              <pc:docMk/>
              <pc:sldMasterMk cId="1407312771" sldId="2147483756"/>
              <pc:sldLayoutMk cId="1659949902" sldId="2147483771"/>
              <ac:spMk id="2" creationId="{00000000-0000-0000-0000-000000000000}"/>
            </ac:spMkLst>
          </pc:spChg>
        </pc:sldLayoutChg>
      </pc:sldMasterChg>
    </pc:docChg>
  </pc:docChgLst>
  <pc:docChgLst>
    <pc:chgData name="Christian Frezza" userId="b760487d-8469-4b18-b1bc-604d56fd4f6f" providerId="ADAL" clId="{A262D992-A2C6-4ABE-8DC1-94A6889C1657}"/>
    <pc:docChg chg="delSld modSld">
      <pc:chgData name="Christian Frezza" userId="b760487d-8469-4b18-b1bc-604d56fd4f6f" providerId="ADAL" clId="{A262D992-A2C6-4ABE-8DC1-94A6889C1657}" dt="2019-11-22T07:27:43.786" v="1" actId="2696"/>
      <pc:docMkLst>
        <pc:docMk/>
      </pc:docMkLst>
      <pc:sldChg chg="modSp">
        <pc:chgData name="Christian Frezza" userId="b760487d-8469-4b18-b1bc-604d56fd4f6f" providerId="ADAL" clId="{A262D992-A2C6-4ABE-8DC1-94A6889C1657}" dt="2019-11-20T17:30:07.257" v="0" actId="404"/>
        <pc:sldMkLst>
          <pc:docMk/>
          <pc:sldMk cId="641121252" sldId="262"/>
        </pc:sldMkLst>
        <pc:spChg chg="mod">
          <ac:chgData name="Christian Frezza" userId="b760487d-8469-4b18-b1bc-604d56fd4f6f" providerId="ADAL" clId="{A262D992-A2C6-4ABE-8DC1-94A6889C1657}" dt="2019-11-20T17:30:07.257" v="0" actId="404"/>
          <ac:spMkLst>
            <pc:docMk/>
            <pc:sldMk cId="641121252" sldId="262"/>
            <ac:spMk id="2" creationId="{00000000-0000-0000-0000-000000000000}"/>
          </ac:spMkLst>
        </pc:spChg>
      </pc:sldChg>
      <pc:sldChg chg="del">
        <pc:chgData name="Christian Frezza" userId="b760487d-8469-4b18-b1bc-604d56fd4f6f" providerId="ADAL" clId="{A262D992-A2C6-4ABE-8DC1-94A6889C1657}" dt="2019-11-22T07:27:43.786" v="1" actId="2696"/>
        <pc:sldMkLst>
          <pc:docMk/>
          <pc:sldMk cId="3805670890" sldId="6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EF3972-2C23-4AE4-ADC6-ED1E6E72FD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0378F-D4FC-46CE-98C6-E0A64C3E2B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51FF0-D51E-4615-A6A6-3ED63736BAA6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74544-1A41-4AD9-A043-E7048ADCDA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B0B81-C21C-4676-9404-CD141524B7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E7EC9-A4CD-493B-8012-A78F4C8F8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931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5D529-DD23-4150-9DE5-BFFF521F5AFF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3F5C7-490C-43DE-B2B6-47B7AB6B5B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97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F5C7-490C-43DE-B2B6-47B7AB6B5B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737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330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9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455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27093-F78E-4A2D-9806-99709B9019E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03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D1BF01-0E09-48AF-9FA0-00A28B2A1DD6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468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A9B85-9FC5-450F-B33E-CD566DD57759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938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D6DCDE-0359-4E74-9322-8B75560628AF}" type="slidenum">
              <a:rPr lang="en-GB"/>
              <a:pPr>
                <a:defRPr/>
              </a:pPr>
              <a:t>37</a:t>
            </a:fld>
            <a:endParaRPr lang="en-GB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64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D6DCDE-0359-4E74-9322-8B75560628AF}" type="slidenum">
              <a:rPr lang="en-GB"/>
              <a:pPr>
                <a:defRPr/>
              </a:pPr>
              <a:t>38</a:t>
            </a:fld>
            <a:endParaRPr lang="en-GB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36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A9B85-9FC5-450F-B33E-CD566DD57759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656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27093-F78E-4A2D-9806-99709B9019E4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08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0367B9-5040-4F40-8D13-0C1FADE84D9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238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27093-F78E-4A2D-9806-99709B9019E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27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3F5C7-490C-43DE-B2B6-47B7AB6B5B7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90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74D004-6222-4DB0-B8F5-B91594A7301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893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F67820-2E46-4746-94CF-6CB21B01A32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17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3D17E4-43A6-4542-ADB2-0E6AEA07615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8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2F59BC-8ACB-44BF-B06C-C0415DAC2C5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35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F5C7-490C-43DE-B2B6-47B7AB6B5B7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636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A9B85-9FC5-450F-B33E-CD566DD5775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6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3A9B85-9FC5-450F-B33E-CD566DD5775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90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37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52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19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43000"/>
          </a:xfrm>
        </p:spPr>
        <p:txBody>
          <a:bodyPr anchor="t">
            <a:normAutofit/>
          </a:bodyPr>
          <a:lstStyle>
            <a:lvl1pPr>
              <a:defRPr sz="2400" b="1" cap="all" baseline="0">
                <a:latin typeface="Myriad Pro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F590C4-14DD-4121-B909-FF69C8AD94E9}"/>
              </a:ext>
            </a:extLst>
          </p:cNvPr>
          <p:cNvCxnSpPr/>
          <p:nvPr userDrawn="1"/>
        </p:nvCxnSpPr>
        <p:spPr>
          <a:xfrm>
            <a:off x="242902" y="571500"/>
            <a:ext cx="8658196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94990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141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160"/>
            <a:ext cx="9144000" cy="1143000"/>
          </a:xfrm>
        </p:spPr>
        <p:txBody>
          <a:bodyPr anchor="t">
            <a:normAutofit/>
          </a:bodyPr>
          <a:lstStyle>
            <a:lvl1pPr>
              <a:defRPr sz="2400" b="1" cap="all" baseline="0">
                <a:latin typeface="Myriad Pro" panose="020B0503030403020204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  <a:lvl2pPr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67F04A3B-0F0B-406B-926F-F7D4B6D82888}" type="datetimeFigureOut">
              <a:rPr lang="en-GB" smtClean="0"/>
              <a:pPr/>
              <a:t>20/11/2019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" pitchFamily="34" charset="0"/>
              </a:defRPr>
            </a:lvl1pPr>
          </a:lstStyle>
          <a:p>
            <a:fld id="{46433F41-C13A-403A-A92C-22DA0C45B98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DADC78-448F-41FD-A5C8-0D09C80BB3E9}"/>
              </a:ext>
            </a:extLst>
          </p:cNvPr>
          <p:cNvCxnSpPr/>
          <p:nvPr userDrawn="1"/>
        </p:nvCxnSpPr>
        <p:spPr>
          <a:xfrm flipV="1">
            <a:off x="107504" y="548680"/>
            <a:ext cx="89289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97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89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74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82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92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73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119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9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04A3B-0F0B-406B-926F-F7D4B6D82888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33F41-C13A-403A-A92C-22DA0C45B9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31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71" r:id="rId12"/>
    <p:sldLayoutId id="21474837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3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://www.elsevier.com/termsandconditions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15504131/30/3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journal/15504131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iscoverysedge.mayo.edu/2017/09/06/starving-cancer/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f366\AppData\Local\Microsoft\Windows\Temporary Internet Files\Content.Outlook\RHS5ULM4\hutch_A088669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5681" y="426782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Christian Frezza</a:t>
            </a:r>
          </a:p>
          <a:p>
            <a:pPr algn="ctr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MRC Cancer Unit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4463"/>
            <a:ext cx="17160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51" y1="19310" x2="15579" y2="25517"/>
                        <a14:foregroundMark x1="4748" y1="65517" x2="14540" y2="65517"/>
                        <a14:foregroundMark x1="2819" y1="42759" x2="16172" y2="4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463"/>
            <a:ext cx="2799608" cy="603798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CF631651-F270-4B5F-B9E2-B0F574B24DDE}"/>
              </a:ext>
            </a:extLst>
          </p:cNvPr>
          <p:cNvSpPr txBox="1">
            <a:spLocks/>
          </p:cNvSpPr>
          <p:nvPr/>
        </p:nvSpPr>
        <p:spPr bwMode="auto">
          <a:xfrm>
            <a:off x="0" y="234888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latin typeface="Myriad Pro" panose="020B0503030403020204"/>
              </a:rPr>
              <a:t>Cancer metabolism, </a:t>
            </a:r>
            <a:br>
              <a:rPr lang="en-US" dirty="0">
                <a:latin typeface="Myriad Pro" panose="020B0503030403020204"/>
              </a:rPr>
            </a:br>
            <a:r>
              <a:rPr lang="en-US" dirty="0">
                <a:latin typeface="Myriad Pro" panose="020B0503030403020204"/>
              </a:rPr>
              <a:t>a hallmark of cancer</a:t>
            </a:r>
            <a:endParaRPr lang="en-GB" sz="3200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3560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Cancer and Metabolism come together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18A28-208A-40B1-858B-584073674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E25735D1-5484-4018-8975-16DF4E93568A}"/>
              </a:ext>
            </a:extLst>
          </p:cNvPr>
          <p:cNvSpPr/>
          <p:nvPr/>
        </p:nvSpPr>
        <p:spPr>
          <a:xfrm>
            <a:off x="2843808" y="1952626"/>
            <a:ext cx="3476813" cy="9039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latin typeface="Myriad Pro"/>
                <a:cs typeface="Myriad Arabic" panose="01010101010101010101" pitchFamily="50" charset="-78"/>
              </a:rPr>
              <a:t>Mutated genes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D3706A84-EAC5-4806-8A78-BBD4E2C42D88}"/>
              </a:ext>
            </a:extLst>
          </p:cNvPr>
          <p:cNvSpPr/>
          <p:nvPr/>
        </p:nvSpPr>
        <p:spPr>
          <a:xfrm>
            <a:off x="4276016" y="3021422"/>
            <a:ext cx="565044" cy="8151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Myriad Pro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1EDE244-9861-4C0E-A1AA-D90F32C3593F}"/>
              </a:ext>
            </a:extLst>
          </p:cNvPr>
          <p:cNvSpPr/>
          <p:nvPr/>
        </p:nvSpPr>
        <p:spPr>
          <a:xfrm>
            <a:off x="2836850" y="4063934"/>
            <a:ext cx="3476813" cy="91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48A26A-CC9E-4996-87D7-64147DFE1878}"/>
              </a:ext>
            </a:extLst>
          </p:cNvPr>
          <p:cNvSpPr/>
          <p:nvPr/>
        </p:nvSpPr>
        <p:spPr>
          <a:xfrm>
            <a:off x="3003481" y="4188380"/>
            <a:ext cx="315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Transformation</a:t>
            </a: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9B689-E510-4BC2-8240-62BC2F57BC95}"/>
              </a:ext>
            </a:extLst>
          </p:cNvPr>
          <p:cNvSpPr txBox="1"/>
          <p:nvPr/>
        </p:nvSpPr>
        <p:spPr>
          <a:xfrm>
            <a:off x="4788024" y="3097671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Myriad Pro" panose="020B0503030403020204"/>
              </a:rPr>
              <a:t>Metabolism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80970"/>
            <a:ext cx="7737690" cy="3372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90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3"/>
          <p:cNvCxnSpPr/>
          <p:nvPr/>
        </p:nvCxnSpPr>
        <p:spPr>
          <a:xfrm rot="10800000" flipV="1">
            <a:off x="3355975" y="2432050"/>
            <a:ext cx="566738" cy="428625"/>
          </a:xfrm>
          <a:prstGeom prst="bentConnector3">
            <a:avLst>
              <a:gd name="adj1" fmla="val 1010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134394" y="3928269"/>
            <a:ext cx="85725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3701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490663" y="2606675"/>
            <a:ext cx="5000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918619" y="2570956"/>
            <a:ext cx="5715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635125" y="2324100"/>
            <a:ext cx="139223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955675" y="4249738"/>
            <a:ext cx="150018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529138" y="3929063"/>
            <a:ext cx="998537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291" name="TextBox 68"/>
          <p:cNvSpPr txBox="1">
            <a:spLocks noChangeArrowheads="1"/>
          </p:cNvSpPr>
          <p:nvPr/>
        </p:nvSpPr>
        <p:spPr bwMode="auto">
          <a:xfrm>
            <a:off x="1704975" y="4357688"/>
            <a:ext cx="1714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I was born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4706938" y="1196975"/>
            <a:ext cx="9525" cy="1660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Right Arrow 3">
            <a:extLst>
              <a:ext uri="{FF2B5EF4-FFF2-40B4-BE49-F238E27FC236}">
                <a16:creationId xmlns:a16="http://schemas.microsoft.com/office/drawing/2014/main" id="{EFB5D3F8-560E-4566-816F-3CCDF10A1FC0}"/>
              </a:ext>
            </a:extLst>
          </p:cNvPr>
          <p:cNvSpPr/>
          <p:nvPr/>
        </p:nvSpPr>
        <p:spPr>
          <a:xfrm>
            <a:off x="142875" y="2428875"/>
            <a:ext cx="5365750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127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The timeline of cancer research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C0D5FB-4F62-4774-AA28-66332FD5C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78511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1924</a:t>
            </a:r>
          </a:p>
        </p:txBody>
      </p:sp>
      <p:sp>
        <p:nvSpPr>
          <p:cNvPr id="11277" name="TextBox 9"/>
          <p:cNvSpPr txBox="1">
            <a:spLocks noChangeArrowheads="1"/>
          </p:cNvSpPr>
          <p:nvPr/>
        </p:nvSpPr>
        <p:spPr bwMode="auto">
          <a:xfrm>
            <a:off x="0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Warburg observed the increased glycolysis in cancer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600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1956</a:t>
            </a:r>
          </a:p>
        </p:txBody>
      </p:sp>
      <p:sp>
        <p:nvSpPr>
          <p:cNvPr id="11279" name="TextBox 12"/>
          <p:cNvSpPr txBox="1">
            <a:spLocks noChangeArrowheads="1"/>
          </p:cNvSpPr>
          <p:nvPr/>
        </p:nvSpPr>
        <p:spPr bwMode="auto">
          <a:xfrm>
            <a:off x="1035050" y="1844675"/>
            <a:ext cx="1428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Warburg published “On the origin of cancer cell”</a:t>
            </a:r>
          </a:p>
        </p:txBody>
      </p:sp>
      <p:sp>
        <p:nvSpPr>
          <p:cNvPr id="18" name="CasellaDiTesto 27"/>
          <p:cNvSpPr txBox="1"/>
          <p:nvPr/>
        </p:nvSpPr>
        <p:spPr>
          <a:xfrm>
            <a:off x="2056127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1972</a:t>
            </a:r>
          </a:p>
        </p:txBody>
      </p:sp>
      <p:sp>
        <p:nvSpPr>
          <p:cNvPr id="11281" name="TextBox 25"/>
          <p:cNvSpPr txBox="1">
            <a:spLocks noChangeArrowheads="1"/>
          </p:cNvSpPr>
          <p:nvPr/>
        </p:nvSpPr>
        <p:spPr bwMode="auto">
          <a:xfrm>
            <a:off x="827088" y="5011738"/>
            <a:ext cx="171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Debate between Weinhouse and Warburg on mitochondria and cancer</a:t>
            </a:r>
          </a:p>
        </p:txBody>
      </p:sp>
      <p:sp>
        <p:nvSpPr>
          <p:cNvPr id="34" name="CasellaDiTesto 19"/>
          <p:cNvSpPr txBox="1"/>
          <p:nvPr/>
        </p:nvSpPr>
        <p:spPr>
          <a:xfrm>
            <a:off x="4742268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2000</a:t>
            </a:r>
          </a:p>
        </p:txBody>
      </p:sp>
      <p:sp>
        <p:nvSpPr>
          <p:cNvPr id="35" name="CasellaDiTesto 24"/>
          <p:cNvSpPr txBox="1">
            <a:spLocks noChangeArrowheads="1"/>
          </p:cNvSpPr>
          <p:nvPr/>
        </p:nvSpPr>
        <p:spPr bwMode="auto">
          <a:xfrm>
            <a:off x="4211638" y="4500563"/>
            <a:ext cx="16430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mutations in mitochondrial proteins SDH and FH are cause of cancer</a:t>
            </a:r>
          </a:p>
        </p:txBody>
      </p:sp>
      <p:sp>
        <p:nvSpPr>
          <p:cNvPr id="42" name="CasellaDiTesto 8"/>
          <p:cNvSpPr txBox="1"/>
          <p:nvPr/>
        </p:nvSpPr>
        <p:spPr>
          <a:xfrm>
            <a:off x="438587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1997</a:t>
            </a:r>
          </a:p>
        </p:txBody>
      </p:sp>
      <p:sp>
        <p:nvSpPr>
          <p:cNvPr id="11287" name="CasellaDiTesto 28"/>
          <p:cNvSpPr txBox="1">
            <a:spLocks noChangeArrowheads="1"/>
          </p:cNvSpPr>
          <p:nvPr/>
        </p:nvSpPr>
        <p:spPr bwMode="auto">
          <a:xfrm>
            <a:off x="2627313" y="1998663"/>
            <a:ext cx="1143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p53 was identified</a:t>
            </a:r>
          </a:p>
        </p:txBody>
      </p:sp>
      <p:sp>
        <p:nvSpPr>
          <p:cNvPr id="59" name="CasellaDiTesto 27"/>
          <p:cNvSpPr txBox="1"/>
          <p:nvPr/>
        </p:nvSpPr>
        <p:spPr>
          <a:xfrm>
            <a:off x="294435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1979</a:t>
            </a:r>
          </a:p>
        </p:txBody>
      </p:sp>
      <p:sp>
        <p:nvSpPr>
          <p:cNvPr id="11289" name="CasellaDiTesto 9"/>
          <p:cNvSpPr txBox="1">
            <a:spLocks noChangeArrowheads="1"/>
          </p:cNvSpPr>
          <p:nvPr/>
        </p:nvSpPr>
        <p:spPr bwMode="auto">
          <a:xfrm>
            <a:off x="1573213" y="1019175"/>
            <a:ext cx="157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Kovacevic observed increased glutaminolysis in cancer cell</a:t>
            </a:r>
          </a:p>
        </p:txBody>
      </p:sp>
      <p:sp>
        <p:nvSpPr>
          <p:cNvPr id="67" name="CasellaDiTesto 27"/>
          <p:cNvSpPr txBox="1"/>
          <p:nvPr/>
        </p:nvSpPr>
        <p:spPr>
          <a:xfrm>
            <a:off x="2226780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1977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37757" y="2142331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293" name="CasellaDiTesto 28"/>
          <p:cNvSpPr txBox="1">
            <a:spLocks noChangeArrowheads="1"/>
          </p:cNvSpPr>
          <p:nvPr/>
        </p:nvSpPr>
        <p:spPr bwMode="auto">
          <a:xfrm>
            <a:off x="3343275" y="1428750"/>
            <a:ext cx="1143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cMyc  was discovered</a:t>
            </a:r>
          </a:p>
        </p:txBody>
      </p:sp>
      <p:sp>
        <p:nvSpPr>
          <p:cNvPr id="11295" name="CasellaDiTesto 24"/>
          <p:cNvSpPr txBox="1">
            <a:spLocks noChangeArrowheads="1"/>
          </p:cNvSpPr>
          <p:nvPr/>
        </p:nvSpPr>
        <p:spPr bwMode="auto">
          <a:xfrm>
            <a:off x="3794125" y="946150"/>
            <a:ext cx="18573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dirty="0" err="1">
                <a:latin typeface="Myriad Pro" pitchFamily="34" charset="0"/>
              </a:rPr>
              <a:t>cMyc</a:t>
            </a:r>
            <a:r>
              <a:rPr lang="en-GB" altLang="en-US" sz="1200" dirty="0">
                <a:latin typeface="Myriad Pro" pitchFamily="34" charset="0"/>
              </a:rPr>
              <a:t> regulates glycolysis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492B15-676B-41A7-9454-1487DA95E2CF}"/>
              </a:ext>
            </a:extLst>
          </p:cNvPr>
          <p:cNvSpPr/>
          <p:nvPr/>
        </p:nvSpPr>
        <p:spPr>
          <a:xfrm>
            <a:off x="142875" y="3357563"/>
            <a:ext cx="2916238" cy="21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Biochemistry era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7AFD58-BC20-42ED-B145-5DF34447B737}"/>
              </a:ext>
            </a:extLst>
          </p:cNvPr>
          <p:cNvSpPr/>
          <p:nvPr/>
        </p:nvSpPr>
        <p:spPr>
          <a:xfrm>
            <a:off x="3059113" y="3357563"/>
            <a:ext cx="1944687" cy="21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Genomic era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49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3"/>
          <p:cNvCxnSpPr/>
          <p:nvPr/>
        </p:nvCxnSpPr>
        <p:spPr>
          <a:xfrm rot="10800000" flipV="1">
            <a:off x="3355975" y="2432050"/>
            <a:ext cx="566738" cy="428625"/>
          </a:xfrm>
          <a:prstGeom prst="bentConnector3">
            <a:avLst>
              <a:gd name="adj1" fmla="val 1010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134394" y="3928269"/>
            <a:ext cx="85725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3701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490663" y="2606675"/>
            <a:ext cx="5000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6151564" y="1532733"/>
            <a:ext cx="0" cy="132476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918619" y="2570956"/>
            <a:ext cx="5715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635125" y="2324100"/>
            <a:ext cx="139223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955675" y="4249738"/>
            <a:ext cx="150018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529138" y="3929063"/>
            <a:ext cx="998537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4803776" y="4429125"/>
            <a:ext cx="17129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6189489" y="3929856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The timeline of cancer research</a:t>
            </a:r>
          </a:p>
        </p:txBody>
      </p:sp>
      <p:sp>
        <p:nvSpPr>
          <p:cNvPr id="13329" name="TextBox 9"/>
          <p:cNvSpPr txBox="1">
            <a:spLocks noChangeArrowheads="1"/>
          </p:cNvSpPr>
          <p:nvPr/>
        </p:nvSpPr>
        <p:spPr bwMode="auto">
          <a:xfrm>
            <a:off x="0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Warburg observed the increased glycolysis in cancer cell</a:t>
            </a:r>
          </a:p>
        </p:txBody>
      </p:sp>
      <p:sp>
        <p:nvSpPr>
          <p:cNvPr id="13331" name="TextBox 12"/>
          <p:cNvSpPr txBox="1">
            <a:spLocks noChangeArrowheads="1"/>
          </p:cNvSpPr>
          <p:nvPr/>
        </p:nvSpPr>
        <p:spPr bwMode="auto">
          <a:xfrm>
            <a:off x="1035050" y="1844675"/>
            <a:ext cx="1428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Warburg published “On the origin of cancer cell”</a:t>
            </a:r>
          </a:p>
        </p:txBody>
      </p:sp>
      <p:sp>
        <p:nvSpPr>
          <p:cNvPr id="13333" name="TextBox 25"/>
          <p:cNvSpPr txBox="1">
            <a:spLocks noChangeArrowheads="1"/>
          </p:cNvSpPr>
          <p:nvPr/>
        </p:nvSpPr>
        <p:spPr bwMode="auto">
          <a:xfrm>
            <a:off x="827088" y="5011738"/>
            <a:ext cx="171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Debate between Weinhouse and Warburg on mitochondria and cancer</a:t>
            </a:r>
          </a:p>
        </p:txBody>
      </p:sp>
      <p:sp>
        <p:nvSpPr>
          <p:cNvPr id="13335" name="CasellaDiTesto 24"/>
          <p:cNvSpPr txBox="1">
            <a:spLocks noChangeArrowheads="1"/>
          </p:cNvSpPr>
          <p:nvPr/>
        </p:nvSpPr>
        <p:spPr bwMode="auto">
          <a:xfrm>
            <a:off x="4211638" y="4500563"/>
            <a:ext cx="16430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mutations in mitochondrial proteins SDH and FH are cause of cancer</a:t>
            </a:r>
          </a:p>
        </p:txBody>
      </p:sp>
      <p:sp>
        <p:nvSpPr>
          <p:cNvPr id="13341" name="CasellaDiTesto 28"/>
          <p:cNvSpPr txBox="1">
            <a:spLocks noChangeArrowheads="1"/>
          </p:cNvSpPr>
          <p:nvPr/>
        </p:nvSpPr>
        <p:spPr bwMode="auto">
          <a:xfrm>
            <a:off x="2627313" y="1998663"/>
            <a:ext cx="11430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p53 was identified</a:t>
            </a:r>
          </a:p>
        </p:txBody>
      </p:sp>
      <p:sp>
        <p:nvSpPr>
          <p:cNvPr id="13344" name="CasellaDiTesto 9"/>
          <p:cNvSpPr txBox="1">
            <a:spLocks noChangeArrowheads="1"/>
          </p:cNvSpPr>
          <p:nvPr/>
        </p:nvSpPr>
        <p:spPr bwMode="auto">
          <a:xfrm>
            <a:off x="1573213" y="1019175"/>
            <a:ext cx="157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Kovacevic observed increased glutaminolysis in cancer cell</a:t>
            </a:r>
          </a:p>
        </p:txBody>
      </p:sp>
      <p:sp>
        <p:nvSpPr>
          <p:cNvPr id="13346" name="CasellaDiTesto 24"/>
          <p:cNvSpPr txBox="1">
            <a:spLocks noChangeArrowheads="1"/>
          </p:cNvSpPr>
          <p:nvPr/>
        </p:nvSpPr>
        <p:spPr bwMode="auto">
          <a:xfrm>
            <a:off x="4945063" y="5429250"/>
            <a:ext cx="164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accumulation of succinate in </a:t>
            </a:r>
            <a:r>
              <a:rPr lang="en-GB" altLang="en-US" sz="1200" b="1">
                <a:latin typeface="Myriad Pro" pitchFamily="34" charset="0"/>
              </a:rPr>
              <a:t>SDH </a:t>
            </a:r>
            <a:r>
              <a:rPr lang="en-GB" altLang="en-US" sz="1200">
                <a:latin typeface="Myriad Pro" pitchFamily="34" charset="0"/>
              </a:rPr>
              <a:t>mutants stabilizes HIF</a:t>
            </a:r>
          </a:p>
        </p:txBody>
      </p:sp>
      <p:sp>
        <p:nvSpPr>
          <p:cNvPr id="13349" name="TextBox 68"/>
          <p:cNvSpPr txBox="1">
            <a:spLocks noChangeArrowheads="1"/>
          </p:cNvSpPr>
          <p:nvPr/>
        </p:nvSpPr>
        <p:spPr bwMode="auto">
          <a:xfrm>
            <a:off x="1704975" y="4357688"/>
            <a:ext cx="1714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I was born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37757" y="2142331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51" name="CasellaDiTesto 28"/>
          <p:cNvSpPr txBox="1">
            <a:spLocks noChangeArrowheads="1"/>
          </p:cNvSpPr>
          <p:nvPr/>
        </p:nvSpPr>
        <p:spPr bwMode="auto">
          <a:xfrm>
            <a:off x="3343275" y="1428750"/>
            <a:ext cx="11430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cMyc  was discovered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7093942" y="3644900"/>
            <a:ext cx="0" cy="123190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54" name="CasellaDiTesto 24"/>
          <p:cNvSpPr txBox="1">
            <a:spLocks noChangeArrowheads="1"/>
          </p:cNvSpPr>
          <p:nvPr/>
        </p:nvSpPr>
        <p:spPr bwMode="auto">
          <a:xfrm>
            <a:off x="6300192" y="4976813"/>
            <a:ext cx="16430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2HG</a:t>
            </a:r>
            <a:r>
              <a:rPr lang="en-GB" altLang="en-US" sz="1200">
                <a:latin typeface="Myriad Pro" pitchFamily="34" charset="0"/>
              </a:rPr>
              <a:t> is produced by mutant </a:t>
            </a:r>
            <a:r>
              <a:rPr lang="en-GB" altLang="en-US" sz="1200" b="1">
                <a:latin typeface="Myriad Pro" pitchFamily="34" charset="0"/>
              </a:rPr>
              <a:t>IDHs</a:t>
            </a:r>
            <a:r>
              <a:rPr lang="en-GB" altLang="en-US" sz="1200">
                <a:latin typeface="Myriad Pro" pitchFamily="34" charset="0"/>
              </a:rPr>
              <a:t> and inhibits DNA and histone demethylation</a:t>
            </a:r>
          </a:p>
        </p:txBody>
      </p:sp>
      <p:cxnSp>
        <p:nvCxnSpPr>
          <p:cNvPr id="77" name="Straight Connector 76"/>
          <p:cNvCxnSpPr/>
          <p:nvPr/>
        </p:nvCxnSpPr>
        <p:spPr>
          <a:xfrm rot="5400000">
            <a:off x="7028284" y="2270919"/>
            <a:ext cx="11430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57" name="CasellaDiTesto 24"/>
          <p:cNvSpPr txBox="1">
            <a:spLocks noChangeArrowheads="1"/>
          </p:cNvSpPr>
          <p:nvPr/>
        </p:nvSpPr>
        <p:spPr bwMode="auto">
          <a:xfrm>
            <a:off x="6675065" y="1330325"/>
            <a:ext cx="18573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PGHDH</a:t>
            </a:r>
            <a:r>
              <a:rPr lang="en-GB" altLang="en-US" sz="1200" dirty="0">
                <a:latin typeface="Myriad Pro" pitchFamily="34" charset="0"/>
              </a:rPr>
              <a:t> is amplified in breast cancer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4706938" y="1196975"/>
            <a:ext cx="9525" cy="1660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59" name="CasellaDiTesto 24"/>
          <p:cNvSpPr txBox="1">
            <a:spLocks noChangeArrowheads="1"/>
          </p:cNvSpPr>
          <p:nvPr/>
        </p:nvSpPr>
        <p:spPr bwMode="auto">
          <a:xfrm>
            <a:off x="5190331" y="994163"/>
            <a:ext cx="18573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p53</a:t>
            </a:r>
            <a:r>
              <a:rPr lang="en-GB" altLang="en-US" sz="1200" dirty="0">
                <a:latin typeface="Myriad Pro" pitchFamily="34" charset="0"/>
              </a:rPr>
              <a:t> regulates cell metabolism via TIGAR, PGM, Sco2</a:t>
            </a:r>
          </a:p>
        </p:txBody>
      </p:sp>
      <p:sp>
        <p:nvSpPr>
          <p:cNvPr id="13361" name="CasellaDiTesto 24"/>
          <p:cNvSpPr txBox="1">
            <a:spLocks noChangeArrowheads="1"/>
          </p:cNvSpPr>
          <p:nvPr/>
        </p:nvSpPr>
        <p:spPr bwMode="auto">
          <a:xfrm>
            <a:off x="3794125" y="946150"/>
            <a:ext cx="18573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cMyc regulates glycolysis</a:t>
            </a:r>
          </a:p>
        </p:txBody>
      </p:sp>
      <p:sp>
        <p:nvSpPr>
          <p:cNvPr id="13362" name="CasellaDiTesto 24"/>
          <p:cNvSpPr txBox="1">
            <a:spLocks noChangeArrowheads="1"/>
          </p:cNvSpPr>
          <p:nvPr/>
        </p:nvSpPr>
        <p:spPr bwMode="auto">
          <a:xfrm>
            <a:off x="5652120" y="4195763"/>
            <a:ext cx="164306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mutations in </a:t>
            </a:r>
            <a:r>
              <a:rPr lang="en-GB" altLang="en-US" sz="1200" b="1">
                <a:latin typeface="Myriad Pro" pitchFamily="34" charset="0"/>
              </a:rPr>
              <a:t>IDH</a:t>
            </a:r>
            <a:r>
              <a:rPr lang="en-GB" altLang="en-US" sz="1200">
                <a:latin typeface="Myriad Pro" pitchFamily="34" charset="0"/>
              </a:rPr>
              <a:t> are found in glioblastoma</a:t>
            </a:r>
          </a:p>
        </p:txBody>
      </p:sp>
      <p:cxnSp>
        <p:nvCxnSpPr>
          <p:cNvPr id="60" name="Straight Connector 59"/>
          <p:cNvCxnSpPr/>
          <p:nvPr/>
        </p:nvCxnSpPr>
        <p:spPr>
          <a:xfrm rot="5400000">
            <a:off x="7470775" y="3976689"/>
            <a:ext cx="93503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64" name="CasellaDiTesto 24"/>
          <p:cNvSpPr txBox="1">
            <a:spLocks noChangeArrowheads="1"/>
          </p:cNvSpPr>
          <p:nvPr/>
        </p:nvSpPr>
        <p:spPr bwMode="auto">
          <a:xfrm>
            <a:off x="7092280" y="4509120"/>
            <a:ext cx="1643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2HG</a:t>
            </a:r>
            <a:r>
              <a:rPr lang="en-GB" altLang="en-US" sz="1200">
                <a:latin typeface="Myriad Pro" pitchFamily="34" charset="0"/>
              </a:rPr>
              <a:t> is sufficient to induce leukemogenesis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8384258" y="3462587"/>
            <a:ext cx="0" cy="205464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3" name="CasellaDiTesto 24"/>
          <p:cNvSpPr txBox="1">
            <a:spLocks noChangeArrowheads="1"/>
          </p:cNvSpPr>
          <p:nvPr/>
        </p:nvSpPr>
        <p:spPr bwMode="auto">
          <a:xfrm>
            <a:off x="7537450" y="5613871"/>
            <a:ext cx="1643062" cy="35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Fumarate</a:t>
            </a:r>
            <a:r>
              <a:rPr lang="en-GB" altLang="en-US" sz="1200" dirty="0">
                <a:latin typeface="Myriad Pro" pitchFamily="34" charset="0"/>
              </a:rPr>
              <a:t> induces EMT</a:t>
            </a:r>
          </a:p>
        </p:txBody>
      </p:sp>
      <p:sp>
        <p:nvSpPr>
          <p:cNvPr id="61" name="Right Arrow 3">
            <a:extLst>
              <a:ext uri="{FF2B5EF4-FFF2-40B4-BE49-F238E27FC236}">
                <a16:creationId xmlns:a16="http://schemas.microsoft.com/office/drawing/2014/main" id="{57010AA6-D08D-4D78-AB34-7EA1B0052A36}"/>
              </a:ext>
            </a:extLst>
          </p:cNvPr>
          <p:cNvSpPr/>
          <p:nvPr/>
        </p:nvSpPr>
        <p:spPr>
          <a:xfrm>
            <a:off x="142874" y="2428875"/>
            <a:ext cx="9032867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0B4A98E-462C-464C-B1A2-3678867B41A2}"/>
              </a:ext>
            </a:extLst>
          </p:cNvPr>
          <p:cNvSpPr/>
          <p:nvPr/>
        </p:nvSpPr>
        <p:spPr>
          <a:xfrm>
            <a:off x="3059113" y="3357563"/>
            <a:ext cx="1944687" cy="21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Genomic era</a:t>
            </a:r>
          </a:p>
        </p:txBody>
      </p:sp>
      <p:sp>
        <p:nvSpPr>
          <p:cNvPr id="34" name="CasellaDiTesto 19"/>
          <p:cNvSpPr txBox="1"/>
          <p:nvPr/>
        </p:nvSpPr>
        <p:spPr>
          <a:xfrm>
            <a:off x="4742268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2000</a:t>
            </a:r>
          </a:p>
        </p:txBody>
      </p:sp>
      <p:sp>
        <p:nvSpPr>
          <p:cNvPr id="42" name="CasellaDiTesto 8"/>
          <p:cNvSpPr txBox="1"/>
          <p:nvPr/>
        </p:nvSpPr>
        <p:spPr>
          <a:xfrm>
            <a:off x="438587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1997</a:t>
            </a:r>
          </a:p>
        </p:txBody>
      </p:sp>
      <p:sp>
        <p:nvSpPr>
          <p:cNvPr id="46" name="CasellaDiTesto 19"/>
          <p:cNvSpPr txBox="1"/>
          <p:nvPr/>
        </p:nvSpPr>
        <p:spPr>
          <a:xfrm>
            <a:off x="5868144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2006</a:t>
            </a:r>
          </a:p>
        </p:txBody>
      </p:sp>
      <p:sp>
        <p:nvSpPr>
          <p:cNvPr id="78" name="CasellaDiTesto 19"/>
          <p:cNvSpPr txBox="1"/>
          <p:nvPr/>
        </p:nvSpPr>
        <p:spPr>
          <a:xfrm>
            <a:off x="5373778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2005</a:t>
            </a:r>
          </a:p>
        </p:txBody>
      </p:sp>
      <p:sp>
        <p:nvSpPr>
          <p:cNvPr id="66" name="CasellaDiTesto 19"/>
          <p:cNvSpPr txBox="1"/>
          <p:nvPr/>
        </p:nvSpPr>
        <p:spPr>
          <a:xfrm>
            <a:off x="6186843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2008</a:t>
            </a:r>
          </a:p>
        </p:txBody>
      </p:sp>
      <p:sp>
        <p:nvSpPr>
          <p:cNvPr id="53" name="CasellaDiTesto 19"/>
          <p:cNvSpPr txBox="1"/>
          <p:nvPr/>
        </p:nvSpPr>
        <p:spPr>
          <a:xfrm>
            <a:off x="6732136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2010</a:t>
            </a:r>
          </a:p>
        </p:txBody>
      </p:sp>
      <p:sp>
        <p:nvSpPr>
          <p:cNvPr id="76" name="CasellaDiTesto 19"/>
          <p:cNvSpPr txBox="1"/>
          <p:nvPr/>
        </p:nvSpPr>
        <p:spPr>
          <a:xfrm>
            <a:off x="7315375" y="2882754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2012</a:t>
            </a:r>
          </a:p>
        </p:txBody>
      </p:sp>
      <p:sp>
        <p:nvSpPr>
          <p:cNvPr id="75" name="CasellaDiTesto 19"/>
          <p:cNvSpPr txBox="1"/>
          <p:nvPr/>
        </p:nvSpPr>
        <p:spPr>
          <a:xfrm>
            <a:off x="7676000" y="311190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2013</a:t>
            </a:r>
          </a:p>
        </p:txBody>
      </p:sp>
      <p:sp>
        <p:nvSpPr>
          <p:cNvPr id="55" name="CasellaDiTesto 19"/>
          <p:cNvSpPr txBox="1"/>
          <p:nvPr/>
        </p:nvSpPr>
        <p:spPr>
          <a:xfrm>
            <a:off x="8172400" y="3078977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511" y="2857496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6005" y="2857496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1956</a:t>
            </a:r>
          </a:p>
        </p:txBody>
      </p:sp>
      <p:sp>
        <p:nvSpPr>
          <p:cNvPr id="18" name="CasellaDiTesto 27"/>
          <p:cNvSpPr txBox="1"/>
          <p:nvPr/>
        </p:nvSpPr>
        <p:spPr>
          <a:xfrm>
            <a:off x="2056127" y="2857496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1972</a:t>
            </a:r>
          </a:p>
        </p:txBody>
      </p:sp>
      <p:sp>
        <p:nvSpPr>
          <p:cNvPr id="59" name="CasellaDiTesto 27"/>
          <p:cNvSpPr txBox="1"/>
          <p:nvPr/>
        </p:nvSpPr>
        <p:spPr>
          <a:xfrm>
            <a:off x="2944355" y="2857496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1979</a:t>
            </a:r>
          </a:p>
        </p:txBody>
      </p:sp>
      <p:sp>
        <p:nvSpPr>
          <p:cNvPr id="67" name="CasellaDiTesto 27"/>
          <p:cNvSpPr txBox="1"/>
          <p:nvPr/>
        </p:nvSpPr>
        <p:spPr>
          <a:xfrm>
            <a:off x="2226780" y="3133762"/>
            <a:ext cx="550151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</a:rPr>
              <a:t>1977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146A0AF-2A2A-4FDF-A575-B8A66E8EBF83}"/>
              </a:ext>
            </a:extLst>
          </p:cNvPr>
          <p:cNvSpPr/>
          <p:nvPr/>
        </p:nvSpPr>
        <p:spPr>
          <a:xfrm>
            <a:off x="142875" y="3357563"/>
            <a:ext cx="2916238" cy="21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Biochemistry era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146331D-C64E-45E1-875E-D0D98B1C726F}"/>
              </a:ext>
            </a:extLst>
          </p:cNvPr>
          <p:cNvSpPr/>
          <p:nvPr/>
        </p:nvSpPr>
        <p:spPr>
          <a:xfrm>
            <a:off x="5003800" y="3357579"/>
            <a:ext cx="3805556" cy="2117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Metabolomics era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661317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Cancer: a metabolic disease?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28BE-A5AF-4C3A-B875-C08EEF2CA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http://www.bc.edu/content/dam/files/schools/cas_sites/biology/jpg/book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5362"/>
            <a:ext cx="7858125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97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 system view of cancer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818C70-38C4-43D1-8391-FF38C0D0D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817563"/>
            <a:ext cx="5291138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817563"/>
            <a:ext cx="5291138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1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4555055"/>
            <a:ext cx="5174047" cy="1723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Cancer metabolism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56968" y="4555055"/>
            <a:ext cx="2537450" cy="1723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historical perspective 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1322610"/>
            <a:ext cx="1682850" cy="16828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3" y="2707205"/>
            <a:ext cx="721796" cy="7217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4" y="2603243"/>
            <a:ext cx="220271" cy="2202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9087" y="0"/>
            <a:ext cx="4814914" cy="3429000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9834" y="4776880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727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482180" y="1700213"/>
            <a:ext cx="4018450" cy="29529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0" name="CasellaDiTesto 25"/>
          <p:cNvSpPr txBox="1"/>
          <p:nvPr/>
        </p:nvSpPr>
        <p:spPr>
          <a:xfrm>
            <a:off x="2723975" y="5926844"/>
            <a:ext cx="623889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21%</a:t>
            </a:r>
            <a:endParaRPr lang="en-GB" baseline="-25000" dirty="0">
              <a:latin typeface="Myriad Pro" pitchFamily="34" charset="0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3111029" y="5380626"/>
            <a:ext cx="3651783" cy="571504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87000">
                <a:schemeClr val="accent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2" name="CasellaDiTesto 25"/>
          <p:cNvSpPr txBox="1"/>
          <p:nvPr/>
        </p:nvSpPr>
        <p:spPr>
          <a:xfrm>
            <a:off x="6300192" y="5928392"/>
            <a:ext cx="561372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0 %</a:t>
            </a:r>
            <a:endParaRPr lang="en-GB" baseline="-25000" dirty="0">
              <a:latin typeface="Myriad Pro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468352" y="5011294"/>
            <a:ext cx="214314" cy="42862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1096" y="5939988"/>
            <a:ext cx="2331729" cy="369332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Oxygen concentration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92998" y="1710326"/>
            <a:ext cx="1108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Myriad Pro" pitchFamily="34" charset="0"/>
              </a:rPr>
              <a:t>glucose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4379530" y="2067516"/>
            <a:ext cx="357190" cy="78581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40195" y="2924944"/>
            <a:ext cx="1220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Myriad Pro" pitchFamily="34" charset="0"/>
              </a:rPr>
              <a:t>pyruvate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4379530" y="3281962"/>
            <a:ext cx="357190" cy="785818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75290" y="4067780"/>
            <a:ext cx="728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Myriad Pro" pitchFamily="34" charset="0"/>
              </a:rPr>
              <a:t>CO</a:t>
            </a:r>
            <a:r>
              <a:rPr lang="en-GB" b="1" baseline="-25000" dirty="0">
                <a:latin typeface="Myriad Pro" pitchFamily="34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90828" y="2210392"/>
            <a:ext cx="1637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fermentation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32859" y="3424838"/>
            <a:ext cx="1379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respiration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3347863" y="2943604"/>
            <a:ext cx="764231" cy="369332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2179" y="2924944"/>
            <a:ext cx="992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Myriad Pro" pitchFamily="34" charset="0"/>
              </a:rPr>
              <a:t>lactate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3736" y="1903691"/>
            <a:ext cx="14932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Myriad Pro" pitchFamily="34" charset="0"/>
              </a:rPr>
              <a:t>Pasteur effect</a:t>
            </a:r>
          </a:p>
        </p:txBody>
      </p:sp>
      <p:pic>
        <p:nvPicPr>
          <p:cNvPr id="58370" name="Picture 2" descr="http://gardenofpraise.com/images/paste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4490"/>
            <a:ext cx="19050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Metabolism in the 19</a:t>
            </a:r>
            <a:r>
              <a:rPr lang="en-GB" altLang="en-US" baseline="30000" dirty="0"/>
              <a:t>th</a:t>
            </a:r>
            <a:r>
              <a:rPr lang="en-GB" altLang="en-US" dirty="0"/>
              <a:t> century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30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208 L 0.21267 0.0545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7 0.05248 L -0.14965 -0.041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628242"/>
            <a:ext cx="65913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Warburg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CB916-2C09-49CE-BBB3-68C835F7E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5" descr="nrc3038-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2" y="1340768"/>
            <a:ext cx="7534217" cy="439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8"/>
          <a:stretch/>
        </p:blipFill>
        <p:spPr bwMode="auto">
          <a:xfrm>
            <a:off x="797992" y="5902743"/>
            <a:ext cx="3744416" cy="78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12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859338" y="1700213"/>
            <a:ext cx="4105275" cy="36734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175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79388" y="1700213"/>
            <a:ext cx="4105275" cy="36734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821964" y="2076238"/>
            <a:ext cx="97398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glucose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2130425" y="2433638"/>
            <a:ext cx="357188" cy="78581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5722" y="3326403"/>
            <a:ext cx="114646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pyruvate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2130425" y="3786188"/>
            <a:ext cx="357188" cy="78581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6723" y="4571836"/>
            <a:ext cx="56566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CO</a:t>
            </a:r>
            <a:r>
              <a:rPr lang="en-GB" b="1" baseline="-2500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8143" y="2576304"/>
            <a:ext cx="154484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fermentation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18143" y="3928894"/>
            <a:ext cx="131330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respiration</a:t>
            </a:r>
          </a:p>
        </p:txBody>
      </p:sp>
      <p:sp>
        <p:nvSpPr>
          <p:cNvPr id="28" name="Left Arrow 27"/>
          <p:cNvSpPr/>
          <p:nvPr/>
        </p:nvSpPr>
        <p:spPr>
          <a:xfrm>
            <a:off x="1173163" y="3436938"/>
            <a:ext cx="498475" cy="149225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3326403"/>
            <a:ext cx="91563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lactate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492" y="2076238"/>
            <a:ext cx="97398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glucose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6883400" y="2433638"/>
            <a:ext cx="357188" cy="78581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8250" y="3326403"/>
            <a:ext cx="114646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pyruvate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6981825" y="3786188"/>
            <a:ext cx="161925" cy="785812"/>
          </a:xfrm>
          <a:prstGeom prst="downArrow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9251" y="4571836"/>
            <a:ext cx="565668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CO</a:t>
            </a:r>
            <a:r>
              <a:rPr lang="en-GB" b="1" baseline="-2500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0671" y="2576304"/>
            <a:ext cx="154484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fermentation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5783263" y="3365500"/>
            <a:ext cx="730250" cy="290513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32040" y="3326403"/>
            <a:ext cx="915635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GB" b="1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yriad Pro" pitchFamily="34" charset="0"/>
                <a:cs typeface="+mn-cs"/>
              </a:rPr>
              <a:t>lactate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AD29D-C765-4A38-9F95-DB089B1C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Aerobic glycolysis in cancer cells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CB92A-C5C7-431C-9039-03E407022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B4F559-2330-4ADF-ADF2-7CA2CAFAB8BE}"/>
              </a:ext>
            </a:extLst>
          </p:cNvPr>
          <p:cNvSpPr txBox="1"/>
          <p:nvPr/>
        </p:nvSpPr>
        <p:spPr>
          <a:xfrm>
            <a:off x="1291508" y="1290638"/>
            <a:ext cx="1570430" cy="40011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cs typeface="+mn-cs"/>
              </a:rPr>
              <a:t>Normal cell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82CF1D-ADE0-4BBC-8553-E92F03E82560}"/>
              </a:ext>
            </a:extLst>
          </p:cNvPr>
          <p:cNvSpPr txBox="1"/>
          <p:nvPr/>
        </p:nvSpPr>
        <p:spPr>
          <a:xfrm>
            <a:off x="6088503" y="1285876"/>
            <a:ext cx="1481496" cy="40011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2"/>
                </a:solidFill>
                <a:latin typeface="Myriad Pro" pitchFamily="34" charset="0"/>
                <a:cs typeface="+mn-cs"/>
              </a:rPr>
              <a:t>Cancer cell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8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07803F-38A6-422C-9203-2064C2AD26D8}"/>
              </a:ext>
            </a:extLst>
          </p:cNvPr>
          <p:cNvSpPr/>
          <p:nvPr/>
        </p:nvSpPr>
        <p:spPr>
          <a:xfrm>
            <a:off x="1607711" y="2708920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Warburg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CF3EE-2570-4CC8-8C70-76B8D0D07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/>
          <a:srcRect b="21877"/>
          <a:stretch>
            <a:fillRect/>
          </a:stretch>
        </p:blipFill>
        <p:spPr bwMode="auto">
          <a:xfrm>
            <a:off x="1907629" y="894140"/>
            <a:ext cx="5400675" cy="568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223963" y="1436688"/>
            <a:ext cx="6696075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2000" spc="150" dirty="0">
                <a:ln w="11430"/>
                <a:latin typeface="Myriad Pro" pitchFamily="34" charset="0"/>
              </a:rPr>
              <a:t>The prime cause of cancer is the replacement of the respiration of oxygen…by a fermentation of sugar…”</a:t>
            </a:r>
          </a:p>
          <a:p>
            <a:pPr algn="just">
              <a:defRPr/>
            </a:pPr>
            <a:endParaRPr lang="en-GB" sz="2000" b="1" dirty="0">
              <a:latin typeface="Myriad Pro" pitchFamily="34" charset="0"/>
              <a:cs typeface="+mn-cs"/>
            </a:endParaRPr>
          </a:p>
          <a:p>
            <a:pPr algn="just">
              <a:defRPr/>
            </a:pPr>
            <a:endParaRPr lang="en-GB" sz="2000" b="1" dirty="0">
              <a:latin typeface="Myriad Pro" pitchFamily="34" charset="0"/>
              <a:cs typeface="+mn-cs"/>
            </a:endParaRPr>
          </a:p>
          <a:p>
            <a:pPr algn="just">
              <a:defRPr/>
            </a:pPr>
            <a:endParaRPr lang="en-GB" sz="2000" b="1" dirty="0">
              <a:latin typeface="Myriad Pro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02" y="3100898"/>
            <a:ext cx="1570430" cy="40011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cs typeface="+mn-cs"/>
              </a:rPr>
              <a:t>Normal cell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11628" y="3096136"/>
            <a:ext cx="1481496" cy="400110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2"/>
                </a:solidFill>
                <a:latin typeface="Myriad Pro" pitchFamily="34" charset="0"/>
                <a:cs typeface="+mn-cs"/>
              </a:rPr>
              <a:t>Cancer cell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07711" y="2781300"/>
            <a:ext cx="1956177" cy="1108075"/>
            <a:chOff x="1546296" y="2963863"/>
            <a:chExt cx="1956177" cy="1108079"/>
          </a:xfrm>
        </p:grpSpPr>
        <p:sp>
          <p:nvSpPr>
            <p:cNvPr id="8" name="Right Arrow 7"/>
            <p:cNvSpPr/>
            <p:nvPr/>
          </p:nvSpPr>
          <p:spPr>
            <a:xfrm>
              <a:off x="1654246" y="3357564"/>
              <a:ext cx="1714500" cy="71437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46296" y="2963863"/>
              <a:ext cx="1956177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Injury of respiration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F2F4A6E-5127-4880-883A-F34C36442432}"/>
              </a:ext>
            </a:extLst>
          </p:cNvPr>
          <p:cNvSpPr/>
          <p:nvPr/>
        </p:nvSpPr>
        <p:spPr>
          <a:xfrm>
            <a:off x="3582284" y="2708920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709987" y="2781300"/>
            <a:ext cx="1796712" cy="1108075"/>
            <a:chOff x="3620464" y="2963863"/>
            <a:chExt cx="1796725" cy="1108079"/>
          </a:xfrm>
        </p:grpSpPr>
        <p:sp>
          <p:nvSpPr>
            <p:cNvPr id="11" name="Right Arrow 10"/>
            <p:cNvSpPr/>
            <p:nvPr/>
          </p:nvSpPr>
          <p:spPr>
            <a:xfrm>
              <a:off x="3620464" y="3357564"/>
              <a:ext cx="1714512" cy="71437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26814" y="2963863"/>
              <a:ext cx="1790375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Aerobic glycolysis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6433A4-6FF3-4286-8DA5-6019F50280A4}"/>
              </a:ext>
            </a:extLst>
          </p:cNvPr>
          <p:cNvSpPr/>
          <p:nvPr/>
        </p:nvSpPr>
        <p:spPr>
          <a:xfrm>
            <a:off x="5552190" y="2708920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721350" y="2781300"/>
            <a:ext cx="1792991" cy="1108075"/>
            <a:chOff x="5784471" y="2963863"/>
            <a:chExt cx="1792990" cy="1108079"/>
          </a:xfrm>
        </p:grpSpPr>
        <p:sp>
          <p:nvSpPr>
            <p:cNvPr id="14" name="Right Arrow 13"/>
            <p:cNvSpPr/>
            <p:nvPr/>
          </p:nvSpPr>
          <p:spPr>
            <a:xfrm>
              <a:off x="5797171" y="3357564"/>
              <a:ext cx="1646261" cy="71437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III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84471" y="2963863"/>
              <a:ext cx="1792990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De-differentiation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35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build="allAtOnce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cancer?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EEDC2-6E7C-4ED4-8BB9-9E477448E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620688"/>
            <a:ext cx="729615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Dissecting the Warburg hypothesis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A186BB-31D3-44F3-8CE8-BB3A7B358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02" y="3435239"/>
            <a:ext cx="3128962" cy="235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51430E-F0FC-4823-916D-B71874BE310F}"/>
              </a:ext>
            </a:extLst>
          </p:cNvPr>
          <p:cNvSpPr/>
          <p:nvPr/>
        </p:nvSpPr>
        <p:spPr>
          <a:xfrm>
            <a:off x="1607711" y="1484784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E038BC-2276-433B-803B-95972ED134C4}"/>
              </a:ext>
            </a:extLst>
          </p:cNvPr>
          <p:cNvGrpSpPr>
            <a:grpSpLocks/>
          </p:cNvGrpSpPr>
          <p:nvPr/>
        </p:nvGrpSpPr>
        <p:grpSpPr bwMode="auto">
          <a:xfrm>
            <a:off x="1607711" y="1557164"/>
            <a:ext cx="1956177" cy="1108075"/>
            <a:chOff x="1546296" y="2963863"/>
            <a:chExt cx="1956177" cy="1108079"/>
          </a:xfrm>
        </p:grpSpPr>
        <p:sp>
          <p:nvSpPr>
            <p:cNvPr id="21" name="Right Arrow 7">
              <a:extLst>
                <a:ext uri="{FF2B5EF4-FFF2-40B4-BE49-F238E27FC236}">
                  <a16:creationId xmlns:a16="http://schemas.microsoft.com/office/drawing/2014/main" id="{AF3F3CF0-A936-4630-BE60-5E62ED7FD541}"/>
                </a:ext>
              </a:extLst>
            </p:cNvPr>
            <p:cNvSpPr/>
            <p:nvPr/>
          </p:nvSpPr>
          <p:spPr>
            <a:xfrm>
              <a:off x="1654246" y="3357564"/>
              <a:ext cx="1714500" cy="71437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CB7A34-3330-4A3F-BFE1-6B157B326FB8}"/>
                </a:ext>
              </a:extLst>
            </p:cNvPr>
            <p:cNvSpPr txBox="1"/>
            <p:nvPr/>
          </p:nvSpPr>
          <p:spPr>
            <a:xfrm>
              <a:off x="1546296" y="2963863"/>
              <a:ext cx="1956177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Injury of respiration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5EE45-5469-4AEC-B5CA-2D92EC4D4B69}"/>
              </a:ext>
            </a:extLst>
          </p:cNvPr>
          <p:cNvGrpSpPr>
            <a:grpSpLocks/>
          </p:cNvGrpSpPr>
          <p:nvPr/>
        </p:nvGrpSpPr>
        <p:grpSpPr bwMode="auto">
          <a:xfrm>
            <a:off x="3709987" y="1557164"/>
            <a:ext cx="1796712" cy="1108075"/>
            <a:chOff x="3620464" y="2963863"/>
            <a:chExt cx="1796725" cy="1108079"/>
          </a:xfrm>
        </p:grpSpPr>
        <p:sp>
          <p:nvSpPr>
            <p:cNvPr id="25" name="Right Arrow 10">
              <a:extLst>
                <a:ext uri="{FF2B5EF4-FFF2-40B4-BE49-F238E27FC236}">
                  <a16:creationId xmlns:a16="http://schemas.microsoft.com/office/drawing/2014/main" id="{130A5F01-3B34-4436-8FE2-4EC8D8637D10}"/>
                </a:ext>
              </a:extLst>
            </p:cNvPr>
            <p:cNvSpPr/>
            <p:nvPr/>
          </p:nvSpPr>
          <p:spPr>
            <a:xfrm>
              <a:off x="3620464" y="3357564"/>
              <a:ext cx="1714512" cy="71437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9EB911-445D-4E7F-9BE7-7B3B7090ADF7}"/>
                </a:ext>
              </a:extLst>
            </p:cNvPr>
            <p:cNvSpPr txBox="1"/>
            <p:nvPr/>
          </p:nvSpPr>
          <p:spPr>
            <a:xfrm>
              <a:off x="3626814" y="2963863"/>
              <a:ext cx="1790375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Aerobic glycolysis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E7553D-F59F-455D-8360-84E07A34321F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1557164"/>
            <a:ext cx="1792991" cy="1108075"/>
            <a:chOff x="5784471" y="2963863"/>
            <a:chExt cx="1792990" cy="1108079"/>
          </a:xfrm>
        </p:grpSpPr>
        <p:sp>
          <p:nvSpPr>
            <p:cNvPr id="29" name="Right Arrow 13">
              <a:extLst>
                <a:ext uri="{FF2B5EF4-FFF2-40B4-BE49-F238E27FC236}">
                  <a16:creationId xmlns:a16="http://schemas.microsoft.com/office/drawing/2014/main" id="{CABDF437-991F-4897-BB2F-453E93662F78}"/>
                </a:ext>
              </a:extLst>
            </p:cNvPr>
            <p:cNvSpPr/>
            <p:nvPr/>
          </p:nvSpPr>
          <p:spPr>
            <a:xfrm>
              <a:off x="5797171" y="3357564"/>
              <a:ext cx="1646261" cy="71437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III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DD269D6-087E-4ADF-9A27-112494D510BF}"/>
                </a:ext>
              </a:extLst>
            </p:cNvPr>
            <p:cNvSpPr txBox="1"/>
            <p:nvPr/>
          </p:nvSpPr>
          <p:spPr>
            <a:xfrm>
              <a:off x="5784471" y="2963863"/>
              <a:ext cx="1792990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De-differentiation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73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Is respiration in cancer cells injured?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89164"/>
            <a:ext cx="3454400" cy="392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46983" y="1988840"/>
            <a:ext cx="1939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</a:tabLst>
            </a:pPr>
            <a:r>
              <a:rPr lang="en-GB" b="1" dirty="0">
                <a:solidFill>
                  <a:srgbClr val="000000"/>
                </a:solidFill>
                <a:latin typeface="Calibri" charset="0"/>
              </a:rPr>
              <a:t>Sidney </a:t>
            </a:r>
            <a:r>
              <a:rPr lang="en-GB" b="1" dirty="0" err="1">
                <a:solidFill>
                  <a:srgbClr val="000000"/>
                </a:solidFill>
                <a:latin typeface="Calibri" charset="0"/>
              </a:rPr>
              <a:t>Weinhouse</a:t>
            </a:r>
            <a:endParaRPr lang="en-GB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Rectangle: Rounded Corners 4"/>
          <p:cNvSpPr>
            <a:spLocks noChangeArrowheads="1"/>
          </p:cNvSpPr>
          <p:nvPr/>
        </p:nvSpPr>
        <p:spPr bwMode="auto">
          <a:xfrm>
            <a:off x="0" y="1052513"/>
            <a:ext cx="9144000" cy="713481"/>
          </a:xfrm>
          <a:prstGeom prst="round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b="1" dirty="0">
                <a:solidFill>
                  <a:schemeClr val="bg1"/>
                </a:solidFill>
                <a:latin typeface="Myriad Pro" panose="020B0503030403020204"/>
              </a:rPr>
              <a:t>”…there is no evidence…that the respiration in cancer cell is either quantitatively lowered  or fails to lower glycolysis…” </a:t>
            </a:r>
            <a:r>
              <a:rPr lang="en-GB" b="1" dirty="0" err="1">
                <a:solidFill>
                  <a:schemeClr val="bg1"/>
                </a:solidFill>
                <a:latin typeface="Calibri" charset="0"/>
              </a:rPr>
              <a:t>Weinhouse</a:t>
            </a:r>
            <a:r>
              <a:rPr lang="en-GB" b="1" dirty="0">
                <a:solidFill>
                  <a:schemeClr val="bg1"/>
                </a:solidFill>
                <a:latin typeface="Calibri" charset="0"/>
              </a:rPr>
              <a:t>, Z. </a:t>
            </a:r>
            <a:r>
              <a:rPr lang="en-GB" b="1" dirty="0" err="1">
                <a:solidFill>
                  <a:schemeClr val="bg1"/>
                </a:solidFill>
                <a:latin typeface="Calibri" charset="0"/>
              </a:rPr>
              <a:t>Krebsforsh</a:t>
            </a:r>
            <a:r>
              <a:rPr lang="en-GB" b="1" dirty="0">
                <a:solidFill>
                  <a:schemeClr val="bg1"/>
                </a:solidFill>
                <a:latin typeface="Calibri" charset="0"/>
              </a:rPr>
              <a:t>, 1976</a:t>
            </a:r>
            <a:endParaRPr lang="en-GB" b="1" dirty="0">
              <a:solidFill>
                <a:schemeClr val="bg1"/>
              </a:solidFill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4913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Is hypoxia the cause of mitochondrial dysfunction?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4373B-6CB7-4C6C-A593-3E616EA7B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57" y="1052736"/>
            <a:ext cx="522627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7"/>
          <a:stretch/>
        </p:blipFill>
        <p:spPr bwMode="auto">
          <a:xfrm>
            <a:off x="1934172" y="3573016"/>
            <a:ext cx="5230116" cy="1543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3272" y="5414302"/>
            <a:ext cx="7230634" cy="4086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…all Warburg’s experiment were performed using well oxygenated tissues</a:t>
            </a:r>
          </a:p>
        </p:txBody>
      </p:sp>
    </p:spTree>
    <p:extLst>
      <p:ext uri="{BB962C8B-B14F-4D97-AF65-F5344CB8AC3E}">
        <p14:creationId xmlns:p14="http://schemas.microsoft.com/office/powerpoint/2010/main" val="24614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70FFDD-4FAE-4599-86BB-3D8F3FF4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Metabolic landscape of cancer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58294EBD-D98E-45F6-A856-6F3493C66C7C}"/>
              </a:ext>
            </a:extLst>
          </p:cNvPr>
          <p:cNvGrpSpPr/>
          <p:nvPr/>
        </p:nvGrpSpPr>
        <p:grpSpPr>
          <a:xfrm>
            <a:off x="2349130" y="836712"/>
            <a:ext cx="4392488" cy="8811205"/>
            <a:chOff x="-2302791" y="193102"/>
            <a:chExt cx="3823139" cy="7669090"/>
          </a:xfrm>
        </p:grpSpPr>
        <p:pic>
          <p:nvPicPr>
            <p:cNvPr id="12" name="SupplementaryFigure_1_Pipeline.png" descr="SupplementaryFigure_1_Pipeline.png">
              <a:extLst>
                <a:ext uri="{FF2B5EF4-FFF2-40B4-BE49-F238E27FC236}">
                  <a16:creationId xmlns:a16="http://schemas.microsoft.com/office/drawing/2014/main" id="{042ACE90-C6F1-4C5E-ADE6-CF39DBD50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972" t="85370" r="-470" b="-37989"/>
            <a:stretch/>
          </p:blipFill>
          <p:spPr>
            <a:xfrm>
              <a:off x="-2228116" y="4038267"/>
              <a:ext cx="3745271" cy="3823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SupplementaryFigure_1_Pipeline.png" descr="SupplementaryFigure_1_Pipeline.png">
              <a:extLst>
                <a:ext uri="{FF2B5EF4-FFF2-40B4-BE49-F238E27FC236}">
                  <a16:creationId xmlns:a16="http://schemas.microsoft.com/office/drawing/2014/main" id="{47EE0143-D2FF-40A4-BDA5-F190AF41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829" t="-873" r="-326" b="47402"/>
            <a:stretch/>
          </p:blipFill>
          <p:spPr>
            <a:xfrm>
              <a:off x="-2224923" y="250695"/>
              <a:ext cx="3745271" cy="3885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6583645F-C32D-4E06-AA2E-DA5B6649C007}"/>
                </a:ext>
              </a:extLst>
            </p:cNvPr>
            <p:cNvSpPr/>
            <p:nvPr/>
          </p:nvSpPr>
          <p:spPr>
            <a:xfrm>
              <a:off x="-2302791" y="193102"/>
              <a:ext cx="814767" cy="46047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3F1744-46C8-412E-AA47-196264837153}"/>
              </a:ext>
            </a:extLst>
          </p:cNvPr>
          <p:cNvSpPr txBox="1"/>
          <p:nvPr/>
        </p:nvSpPr>
        <p:spPr>
          <a:xfrm>
            <a:off x="323528" y="1028955"/>
            <a:ext cx="2634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>
                <a:latin typeface="+mn-lt"/>
              </a:rPr>
              <a:t>The Cancer Genome Atlas</a:t>
            </a:r>
          </a:p>
          <a:p>
            <a:pPr algn="ctr"/>
            <a:r>
              <a:rPr lang="en-GB" dirty="0">
                <a:latin typeface="+mn-lt"/>
              </a:rPr>
              <a:t>22 tumour types</a:t>
            </a:r>
          </a:p>
          <a:p>
            <a:pPr algn="ctr"/>
            <a:r>
              <a:rPr lang="en-GB" dirty="0">
                <a:latin typeface="+mn-lt"/>
              </a:rPr>
              <a:t>&gt;8000 patients</a:t>
            </a:r>
          </a:p>
        </p:txBody>
      </p:sp>
    </p:spTree>
    <p:extLst>
      <p:ext uri="{BB962C8B-B14F-4D97-AF65-F5344CB8AC3E}">
        <p14:creationId xmlns:p14="http://schemas.microsoft.com/office/powerpoint/2010/main" val="2842691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D127-396A-416D-948E-5E2AF264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metabolic landscape of cancer</a:t>
            </a:r>
          </a:p>
        </p:txBody>
      </p:sp>
      <p:pic>
        <p:nvPicPr>
          <p:cNvPr id="4" name="Screen Shot 2016-03-08 at 19.09.46.png" descr="Screen Shot 2016-03-08 at 19.09.46.png">
            <a:extLst>
              <a:ext uri="{FF2B5EF4-FFF2-40B4-BE49-F238E27FC236}">
                <a16:creationId xmlns:a16="http://schemas.microsoft.com/office/drawing/2014/main" id="{0713C524-7B93-49C0-ACD7-5C58A265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71" y="663383"/>
            <a:ext cx="7528229" cy="59364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864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KM.png" descr="KM.png"/>
          <p:cNvPicPr>
            <a:picLocks noChangeAspect="1"/>
          </p:cNvPicPr>
          <p:nvPr/>
        </p:nvPicPr>
        <p:blipFill rotWithShape="1">
          <a:blip r:embed="rId3"/>
          <a:srcRect l="3746" t="3607" r="1322" b="2225"/>
          <a:stretch/>
        </p:blipFill>
        <p:spPr>
          <a:xfrm>
            <a:off x="323529" y="1268760"/>
            <a:ext cx="367240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9" name="Square"/>
          <p:cNvSpPr/>
          <p:nvPr/>
        </p:nvSpPr>
        <p:spPr>
          <a:xfrm>
            <a:off x="851374" y="3222579"/>
            <a:ext cx="752991" cy="7511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latin typeface="+mj-lt"/>
            </a:endParaRPr>
          </a:p>
        </p:txBody>
      </p:sp>
      <p:sp>
        <p:nvSpPr>
          <p:cNvPr id="381" name="Circle"/>
          <p:cNvSpPr/>
          <p:nvPr/>
        </p:nvSpPr>
        <p:spPr>
          <a:xfrm>
            <a:off x="1982391" y="1591196"/>
            <a:ext cx="892969" cy="892969"/>
          </a:xfrm>
          <a:prstGeom prst="ellipse">
            <a:avLst/>
          </a:prstGeom>
          <a:ln w="19050">
            <a:solidFill>
              <a:srgbClr val="0071A3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latin typeface="+mj-lt"/>
            </a:endParaRPr>
          </a:p>
        </p:txBody>
      </p:sp>
      <p:sp>
        <p:nvSpPr>
          <p:cNvPr id="382" name="Circle"/>
          <p:cNvSpPr/>
          <p:nvPr/>
        </p:nvSpPr>
        <p:spPr>
          <a:xfrm>
            <a:off x="1982391" y="3014036"/>
            <a:ext cx="892969" cy="892969"/>
          </a:xfrm>
          <a:prstGeom prst="ellipse">
            <a:avLst/>
          </a:prstGeom>
          <a:ln w="19050">
            <a:solidFill>
              <a:srgbClr val="FF2F9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>
              <a:latin typeface="+mj-lt"/>
            </a:endParaRPr>
          </a:p>
        </p:txBody>
      </p:sp>
      <p:grpSp>
        <p:nvGrpSpPr>
          <p:cNvPr id="385" name="Group"/>
          <p:cNvGrpSpPr/>
          <p:nvPr/>
        </p:nvGrpSpPr>
        <p:grpSpPr>
          <a:xfrm>
            <a:off x="4714875" y="1734071"/>
            <a:ext cx="3925288" cy="1389256"/>
            <a:chOff x="0" y="2286000"/>
            <a:chExt cx="5582630" cy="1975830"/>
          </a:xfrm>
        </p:grpSpPr>
        <p:sp>
          <p:nvSpPr>
            <p:cNvPr id="383" name="High Survival"/>
            <p:cNvSpPr/>
            <p:nvPr/>
          </p:nvSpPr>
          <p:spPr>
            <a:xfrm>
              <a:off x="3606800" y="2286000"/>
              <a:ext cx="1975830" cy="1975830"/>
            </a:xfrm>
            <a:prstGeom prst="ellipse">
              <a:avLst/>
            </a:prstGeom>
            <a:solidFill>
              <a:srgbClr val="0071A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2000">
                  <a:latin typeface="+mj-lt"/>
                </a:rPr>
                <a:t>High Survival</a:t>
              </a:r>
            </a:p>
          </p:txBody>
        </p:sp>
        <p:sp>
          <p:nvSpPr>
            <p:cNvPr id="384" name="Low Survival"/>
            <p:cNvSpPr/>
            <p:nvPr/>
          </p:nvSpPr>
          <p:spPr>
            <a:xfrm>
              <a:off x="0" y="2286000"/>
              <a:ext cx="1975830" cy="1975830"/>
            </a:xfrm>
            <a:prstGeom prst="ellipse">
              <a:avLst/>
            </a:prstGeom>
            <a:solidFill>
              <a:srgbClr val="FF2F9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32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2000" dirty="0">
                  <a:latin typeface="+mj-lt"/>
                </a:rPr>
                <a:t>Low Survival</a:t>
              </a:r>
            </a:p>
          </p:txBody>
        </p:sp>
      </p:grpSp>
      <p:sp>
        <p:nvSpPr>
          <p:cNvPr id="395" name="Connection Line"/>
          <p:cNvSpPr/>
          <p:nvPr/>
        </p:nvSpPr>
        <p:spPr>
          <a:xfrm>
            <a:off x="2555776" y="1721154"/>
            <a:ext cx="2333251" cy="1292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497" extrusionOk="0">
                <a:moveTo>
                  <a:pt x="0" y="18497"/>
                </a:moveTo>
                <a:cubicBezTo>
                  <a:pt x="4208" y="2525"/>
                  <a:pt x="11408" y="-3103"/>
                  <a:pt x="21600" y="1612"/>
                </a:cubicBezTo>
              </a:path>
            </a:pathLst>
          </a:custGeom>
          <a:ln w="19050">
            <a:solidFill>
              <a:srgbClr val="FF2F92"/>
            </a:solidFill>
            <a:miter lim="400000"/>
            <a:tailEnd type="triangle"/>
          </a:ln>
        </p:spPr>
        <p:txBody>
          <a:bodyPr/>
          <a:lstStyle/>
          <a:p>
            <a:endParaRPr>
              <a:latin typeface="+mj-lt"/>
            </a:endParaRPr>
          </a:p>
        </p:txBody>
      </p:sp>
      <p:sp>
        <p:nvSpPr>
          <p:cNvPr id="396" name="Connection Line"/>
          <p:cNvSpPr/>
          <p:nvPr/>
        </p:nvSpPr>
        <p:spPr>
          <a:xfrm>
            <a:off x="2699813" y="947959"/>
            <a:ext cx="4850332" cy="724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3" extrusionOk="0">
                <a:moveTo>
                  <a:pt x="0" y="16203"/>
                </a:moveTo>
                <a:cubicBezTo>
                  <a:pt x="7694" y="-5126"/>
                  <a:pt x="14894" y="-5397"/>
                  <a:pt x="21600" y="15390"/>
                </a:cubicBezTo>
              </a:path>
            </a:pathLst>
          </a:custGeom>
          <a:ln w="19050">
            <a:solidFill>
              <a:srgbClr val="0071A3"/>
            </a:solidFill>
            <a:miter lim="400000"/>
            <a:tailEnd type="triangle"/>
          </a:ln>
        </p:spPr>
        <p:txBody>
          <a:bodyPr/>
          <a:lstStyle/>
          <a:p>
            <a:endParaRPr>
              <a:latin typeface="+mj-lt"/>
            </a:endParaRPr>
          </a:p>
        </p:txBody>
      </p:sp>
      <p:sp>
        <p:nvSpPr>
          <p:cNvPr id="388" name="Line"/>
          <p:cNvSpPr/>
          <p:nvPr/>
        </p:nvSpPr>
        <p:spPr>
          <a:xfrm>
            <a:off x="6677518" y="2832141"/>
            <a:ext cx="1" cy="2260685"/>
          </a:xfrm>
          <a:prstGeom prst="line">
            <a:avLst/>
          </a:prstGeom>
          <a:ln w="228600">
            <a:solidFill>
              <a:srgbClr val="A9A9A9">
                <a:alpha val="40993"/>
              </a:srgb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>
              <a:latin typeface="+mj-lt"/>
            </a:endParaRPr>
          </a:p>
        </p:txBody>
      </p:sp>
      <p:sp>
        <p:nvSpPr>
          <p:cNvPr id="389" name="Gene Set…"/>
          <p:cNvSpPr/>
          <p:nvPr/>
        </p:nvSpPr>
        <p:spPr>
          <a:xfrm>
            <a:off x="5720786" y="3448707"/>
            <a:ext cx="1913465" cy="706084"/>
          </a:xfrm>
          <a:prstGeom prst="roundRect">
            <a:avLst>
              <a:gd name="adj" fmla="val 18970"/>
            </a:avLst>
          </a:prstGeom>
          <a:solidFill>
            <a:srgbClr val="005493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+mj-lt"/>
              </a:rPr>
              <a:t>Gene Set </a:t>
            </a:r>
          </a:p>
          <a:p>
            <a:pPr algn="ctr"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+mj-lt"/>
              </a:rPr>
              <a:t>Enrichment Analysis</a:t>
            </a:r>
          </a:p>
        </p:txBody>
      </p:sp>
      <p:sp>
        <p:nvSpPr>
          <p:cNvPr id="390" name="Metabolic Pathways…"/>
          <p:cNvSpPr txBox="1"/>
          <p:nvPr/>
        </p:nvSpPr>
        <p:spPr>
          <a:xfrm>
            <a:off x="5180629" y="5062773"/>
            <a:ext cx="2896327" cy="1229060"/>
          </a:xfrm>
          <a:prstGeom prst="roundRect">
            <a:avLst/>
          </a:prstGeom>
          <a:solidFill>
            <a:schemeClr val="accent2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35719" tIns="35719" rIns="35719" bIns="35719" anchor="ctr">
            <a:spAutoFit/>
          </a:bodyPr>
          <a:lstStyle/>
          <a:p>
            <a:pPr algn="ctr"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250" dirty="0">
                <a:latin typeface="+mj-lt"/>
              </a:rPr>
              <a:t>Metabolic Pathways</a:t>
            </a:r>
          </a:p>
          <a:p>
            <a:pPr algn="ctr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250" dirty="0">
                <a:latin typeface="+mj-lt"/>
              </a:rPr>
              <a:t>linked to </a:t>
            </a:r>
          </a:p>
          <a:p>
            <a:pPr algn="ctr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250" dirty="0">
                <a:latin typeface="+mj-lt"/>
              </a:rPr>
              <a:t>patient </a:t>
            </a:r>
            <a:r>
              <a:rPr sz="2250" b="1" dirty="0">
                <a:latin typeface="+mj-lt"/>
              </a:rPr>
              <a:t>survival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53623-8835-4A03-BEE8-33B5EEC8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Metabolism and patient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F9BC5-C5DA-4BD1-8827-9CC2363D0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04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EMT is induced in low-survival patients"/>
          <p:cNvSpPr txBox="1"/>
          <p:nvPr/>
        </p:nvSpPr>
        <p:spPr>
          <a:xfrm>
            <a:off x="1611452" y="220832"/>
            <a:ext cx="72200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5493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endParaRPr sz="281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63562-6ED6-47D2-811C-0CA8AE9A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Metabolism and patient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23F52-D500-4443-A206-6664BADF6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Figure 3">
            <a:extLst>
              <a:ext uri="{FF2B5EF4-FFF2-40B4-BE49-F238E27FC236}">
                <a16:creationId xmlns:a16="http://schemas.microsoft.com/office/drawing/2014/main" id="{1C330A8A-9A45-4AE3-954C-1CFE87007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r="50340" b="49599"/>
          <a:stretch/>
        </p:blipFill>
        <p:spPr bwMode="auto">
          <a:xfrm>
            <a:off x="2195736" y="1700212"/>
            <a:ext cx="4752528" cy="430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abolic Pathways…">
            <a:extLst>
              <a:ext uri="{FF2B5EF4-FFF2-40B4-BE49-F238E27FC236}">
                <a16:creationId xmlns:a16="http://schemas.microsoft.com/office/drawing/2014/main" id="{4E40297B-46A0-451B-8E75-FC254DE5BDB7}"/>
              </a:ext>
            </a:extLst>
          </p:cNvPr>
          <p:cNvSpPr txBox="1"/>
          <p:nvPr/>
        </p:nvSpPr>
        <p:spPr>
          <a:xfrm>
            <a:off x="2987824" y="725715"/>
            <a:ext cx="3279130" cy="845977"/>
          </a:xfrm>
          <a:prstGeom prst="roundRect">
            <a:avLst/>
          </a:prstGeom>
          <a:solidFill>
            <a:schemeClr val="accent3"/>
          </a:solidFill>
          <a:ln>
            <a:no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35719" tIns="35719" rIns="35719" bIns="35719" anchor="ctr">
            <a:spAutoFit/>
          </a:bodyPr>
          <a:lstStyle/>
          <a:p>
            <a:pPr algn="ctr"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250" dirty="0">
                <a:latin typeface="+mj-lt"/>
              </a:rPr>
              <a:t>OXPHOS is suppressed </a:t>
            </a:r>
          </a:p>
          <a:p>
            <a:pPr algn="ctr"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250" dirty="0">
                <a:latin typeface="+mj-lt"/>
              </a:rPr>
              <a:t>in low survival patients</a:t>
            </a:r>
            <a:endParaRPr sz="225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671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EMT is induced in low-survival patients"/>
          <p:cNvSpPr txBox="1"/>
          <p:nvPr/>
        </p:nvSpPr>
        <p:spPr>
          <a:xfrm>
            <a:off x="1611452" y="220832"/>
            <a:ext cx="72200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005493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endParaRPr sz="2812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63562-6ED6-47D2-811C-0CA8AE9AB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from </a:t>
            </a:r>
            <a:r>
              <a:rPr lang="en-GB" i="1" dirty="0"/>
              <a:t>in vivo</a:t>
            </a:r>
            <a:r>
              <a:rPr lang="en-GB" dirty="0"/>
              <a:t> experiments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66B8E-5EFE-4E4C-BFF4-5572C47F5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5AD15C-23E0-47B0-9854-883F30CE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8" y="1191977"/>
            <a:ext cx="7849204" cy="447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AAAEAC-9E2A-4B3B-BBE9-FBF0ED83EB39}"/>
              </a:ext>
            </a:extLst>
          </p:cNvPr>
          <p:cNvSpPr/>
          <p:nvPr/>
        </p:nvSpPr>
        <p:spPr>
          <a:xfrm>
            <a:off x="-612576" y="638132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i="1" dirty="0"/>
              <a:t>Cell Metabolism</a:t>
            </a:r>
            <a:r>
              <a:rPr lang="en-US" altLang="en-US" dirty="0"/>
              <a:t> Volume 28, Issue 5, (November 2018) </a:t>
            </a:r>
          </a:p>
        </p:txBody>
      </p:sp>
    </p:spTree>
    <p:extLst>
      <p:ext uri="{BB962C8B-B14F-4D97-AF65-F5344CB8AC3E}">
        <p14:creationId xmlns:p14="http://schemas.microsoft.com/office/powerpoint/2010/main" val="3461499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4D84B2-B904-4A63-9BB5-22BAD267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en-GB" sz="3700" dirty="0"/>
              <a:t>Can Mitochondrial dysfunction be a cancer driver?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5230D3-EAEA-408C-ADB4-4536EEF9C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47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Oncogenic roles of dysfunctional mitochondria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FEF40-D645-48DA-A8C4-CB5A7FC6B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Image result for mitochondria Rho Zero cancer seyfri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07" y="1727350"/>
            <a:ext cx="7368886" cy="301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55976" y="1727350"/>
            <a:ext cx="3849117" cy="301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0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cancer?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ED97-3286-40B4-A771-1E8BC11B7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-26776" y="6362164"/>
            <a:ext cx="9170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Myriad Pro" pitchFamily="34" charset="0"/>
              </a:rPr>
              <a:t>Douglas Hanahan, Robert A. Weinberg; </a:t>
            </a:r>
            <a:r>
              <a:rPr lang="en-GB" sz="1400" b="1" dirty="0">
                <a:latin typeface="Myriad Pro" pitchFamily="34" charset="0"/>
              </a:rPr>
              <a:t>The Hallmarks of Cancer</a:t>
            </a:r>
          </a:p>
          <a:p>
            <a:r>
              <a:rPr lang="en-GB" sz="1400" dirty="0">
                <a:latin typeface="Myriad Pro" pitchFamily="34" charset="0"/>
              </a:rPr>
              <a:t>Cell, Volume 100, Issue 1, 7 January 2000, Pages 57–70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9C2735C-1764-4DE0-A3CC-7C8A02AC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51" y="1092250"/>
            <a:ext cx="7782681" cy="46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963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Mitochondrial dysfunction can be oncogenic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3BE32-7E77-47A2-AC9E-CDF4B497D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13" y="1124744"/>
            <a:ext cx="7317572" cy="247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88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30F8BB2-5B40-4DE2-8FD8-7DE546EB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ctr"/>
            <a:r>
              <a:rPr lang="en-US" altLang="en-US" b="1" dirty="0">
                <a:solidFill>
                  <a:schemeClr val="dk1"/>
                </a:solidFill>
                <a:latin typeface="Myriad Pro"/>
                <a:ea typeface="+mn-ea"/>
                <a:cs typeface="+mn-cs"/>
              </a:rPr>
              <a:t>Mitochondrial dysfunction drives cancer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56157F-6A08-486D-B758-5F66A012F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A6F0C6C-B4C6-43D2-AC61-1EFE39FAD8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31611" r="39320" b="17400"/>
          <a:stretch/>
        </p:blipFill>
        <p:spPr>
          <a:xfrm>
            <a:off x="4006519" y="896218"/>
            <a:ext cx="5244323" cy="455617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1C891A-A9F9-48CE-B805-3EB851197B01}"/>
              </a:ext>
            </a:extLst>
          </p:cNvPr>
          <p:cNvCxnSpPr>
            <a:cxnSpLocks/>
          </p:cNvCxnSpPr>
          <p:nvPr/>
        </p:nvCxnSpPr>
        <p:spPr>
          <a:xfrm flipV="1">
            <a:off x="3641611" y="896217"/>
            <a:ext cx="364908" cy="10505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2E3850-9B90-43E7-BE00-E7FCC574486B}"/>
              </a:ext>
            </a:extLst>
          </p:cNvPr>
          <p:cNvCxnSpPr>
            <a:cxnSpLocks/>
          </p:cNvCxnSpPr>
          <p:nvPr/>
        </p:nvCxnSpPr>
        <p:spPr>
          <a:xfrm>
            <a:off x="3648569" y="2856598"/>
            <a:ext cx="357950" cy="25957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21346E-B74C-4B56-925F-51609EFC4616}"/>
              </a:ext>
            </a:extLst>
          </p:cNvPr>
          <p:cNvSpPr/>
          <p:nvPr/>
        </p:nvSpPr>
        <p:spPr>
          <a:xfrm>
            <a:off x="4452536" y="3100085"/>
            <a:ext cx="626396" cy="36898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/>
              <a:cs typeface="Myriad Arabic" panose="01010101010101010101"/>
            </a:endParaRPr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09AA0352-A826-4A5B-B025-2E7141AA700F}"/>
              </a:ext>
            </a:extLst>
          </p:cNvPr>
          <p:cNvSpPr/>
          <p:nvPr/>
        </p:nvSpPr>
        <p:spPr>
          <a:xfrm>
            <a:off x="171756" y="1952626"/>
            <a:ext cx="3476813" cy="9039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latin typeface="Myriad Pro"/>
                <a:cs typeface="Myriad Arabic" panose="01010101010101010101" pitchFamily="50" charset="-78"/>
              </a:rPr>
              <a:t>Metabolic dysregulation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64CA4-95E0-4463-9C3A-E59D1039ABFB}"/>
              </a:ext>
            </a:extLst>
          </p:cNvPr>
          <p:cNvSpPr txBox="1"/>
          <p:nvPr/>
        </p:nvSpPr>
        <p:spPr>
          <a:xfrm>
            <a:off x="5696607" y="3356067"/>
            <a:ext cx="1364057" cy="369332"/>
          </a:xfrm>
          <a:prstGeom prst="rect">
            <a:avLst/>
          </a:prstGeom>
          <a:solidFill>
            <a:srgbClr val="9CC0A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Myriad Pro"/>
              </a:rPr>
              <a:t>Krebs cycle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58BF7-4AAD-4EC8-B95E-051731B9C028}"/>
              </a:ext>
            </a:extLst>
          </p:cNvPr>
          <p:cNvSpPr txBox="1"/>
          <p:nvPr/>
        </p:nvSpPr>
        <p:spPr>
          <a:xfrm>
            <a:off x="3924195" y="5434095"/>
            <a:ext cx="4754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Myriad Pro"/>
              </a:rPr>
              <a:t>FH=Fumarate Hydratase </a:t>
            </a:r>
          </a:p>
          <a:p>
            <a:r>
              <a:rPr lang="en-GB" sz="2400" b="1" dirty="0">
                <a:latin typeface="Myriad Pro"/>
              </a:rPr>
              <a:t>SDH=Succinate Dehydrogenase</a:t>
            </a:r>
          </a:p>
          <a:p>
            <a:r>
              <a:rPr lang="en-GB" sz="2400" b="1" dirty="0">
                <a:latin typeface="Myriad Pro"/>
              </a:rPr>
              <a:t>IDH=Isocitrate Dehydrogenase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7CCF6B-252E-4BFF-BDB2-F36672BDF38F}"/>
              </a:ext>
            </a:extLst>
          </p:cNvPr>
          <p:cNvSpPr/>
          <p:nvPr/>
        </p:nvSpPr>
        <p:spPr>
          <a:xfrm>
            <a:off x="1603964" y="3021422"/>
            <a:ext cx="565044" cy="8151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Myriad Pro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2533BA-3155-444F-B61C-4B798E2243B6}"/>
              </a:ext>
            </a:extLst>
          </p:cNvPr>
          <p:cNvSpPr/>
          <p:nvPr/>
        </p:nvSpPr>
        <p:spPr>
          <a:xfrm>
            <a:off x="164798" y="4063934"/>
            <a:ext cx="3476813" cy="91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98A6B-D6F0-462C-B09B-63B6384791DC}"/>
              </a:ext>
            </a:extLst>
          </p:cNvPr>
          <p:cNvSpPr/>
          <p:nvPr/>
        </p:nvSpPr>
        <p:spPr>
          <a:xfrm>
            <a:off x="331429" y="4188380"/>
            <a:ext cx="315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Transformation</a:t>
            </a:r>
            <a:endParaRPr lang="en-GB" sz="32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1C5429-026E-4628-A02F-B7F64DC3E45C}"/>
              </a:ext>
            </a:extLst>
          </p:cNvPr>
          <p:cNvSpPr/>
          <p:nvPr/>
        </p:nvSpPr>
        <p:spPr>
          <a:xfrm>
            <a:off x="4452536" y="3729377"/>
            <a:ext cx="626396" cy="36898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/>
              <a:cs typeface="Myriad Arabic" panose="01010101010101010101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9D85572-B926-4211-8850-6E990A11B364}"/>
              </a:ext>
            </a:extLst>
          </p:cNvPr>
          <p:cNvSpPr/>
          <p:nvPr/>
        </p:nvSpPr>
        <p:spPr>
          <a:xfrm>
            <a:off x="7540036" y="3725399"/>
            <a:ext cx="626396" cy="36898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/>
              <a:cs typeface="Myriad Arabic" panose="01010101010101010101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43C98-A544-43AF-A0ED-5BD99BFEF95D}"/>
              </a:ext>
            </a:extLst>
          </p:cNvPr>
          <p:cNvSpPr txBox="1"/>
          <p:nvPr/>
        </p:nvSpPr>
        <p:spPr>
          <a:xfrm>
            <a:off x="4488583" y="3049684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Myriad Pro"/>
              </a:rPr>
              <a:t>FH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541A11-C1B0-43B1-A4CB-3E49E700F6A2}"/>
              </a:ext>
            </a:extLst>
          </p:cNvPr>
          <p:cNvSpPr txBox="1"/>
          <p:nvPr/>
        </p:nvSpPr>
        <p:spPr>
          <a:xfrm>
            <a:off x="4364469" y="3679060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Myriad Pro"/>
              </a:rPr>
              <a:t>SDH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C89664-A44E-4BF5-97BF-B2C1C04B2B52}"/>
              </a:ext>
            </a:extLst>
          </p:cNvPr>
          <p:cNvSpPr txBox="1"/>
          <p:nvPr/>
        </p:nvSpPr>
        <p:spPr>
          <a:xfrm>
            <a:off x="7442704" y="3679059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Myriad Pro"/>
              </a:rPr>
              <a:t>IDH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545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F07DBBE-B056-4B04-88B4-DE1401786F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31255" r="16390" b="5401"/>
          <a:stretch/>
        </p:blipFill>
        <p:spPr>
          <a:xfrm>
            <a:off x="3903740" y="951586"/>
            <a:ext cx="5217180" cy="5719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C33CB0-F7E8-4A2B-B89E-F6C4ADFF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FH mutations cause HLRCC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3E2BF-42B1-4F64-BA09-78D60D123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AE8A69-579E-41DE-8291-2F28B0AC0741}"/>
              </a:ext>
            </a:extLst>
          </p:cNvPr>
          <p:cNvSpPr/>
          <p:nvPr/>
        </p:nvSpPr>
        <p:spPr>
          <a:xfrm>
            <a:off x="95504" y="856679"/>
            <a:ext cx="3814525" cy="5417787"/>
          </a:xfrm>
          <a:prstGeom prst="roundRect">
            <a:avLst/>
          </a:prstGeom>
          <a:solidFill>
            <a:schemeClr val="bg2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3D84BE-895F-4CF0-B071-F0A7EB359A9E}"/>
              </a:ext>
            </a:extLst>
          </p:cNvPr>
          <p:cNvGrpSpPr/>
          <p:nvPr/>
        </p:nvGrpSpPr>
        <p:grpSpPr>
          <a:xfrm>
            <a:off x="77456" y="795027"/>
            <a:ext cx="3814525" cy="1484958"/>
            <a:chOff x="-1172215" y="1024833"/>
            <a:chExt cx="4499339" cy="1751549"/>
          </a:xfrm>
        </p:grpSpPr>
        <p:pic>
          <p:nvPicPr>
            <p:cNvPr id="1536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2215" y="1321445"/>
              <a:ext cx="4499339" cy="145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82246" y="1024833"/>
              <a:ext cx="992579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+mj-lt"/>
                </a:rPr>
                <a:t>HLRCC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41A860F-2D95-4299-9E03-45631F1B8A49}"/>
              </a:ext>
            </a:extLst>
          </p:cNvPr>
          <p:cNvSpPr txBox="1"/>
          <p:nvPr/>
        </p:nvSpPr>
        <p:spPr>
          <a:xfrm>
            <a:off x="23080" y="2290145"/>
            <a:ext cx="37615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Benign tumours of the skin and uterus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Papillary type 2 renal cell carcinoma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E83BE8-B9CC-4A48-A79A-38B71CEE6B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5"/>
          <a:stretch/>
        </p:blipFill>
        <p:spPr>
          <a:xfrm>
            <a:off x="466197" y="2593813"/>
            <a:ext cx="1084380" cy="15676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2EA9EC-A191-467A-B041-DC267D2511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" t="4203" r="2472" b="11279"/>
          <a:stretch/>
        </p:blipFill>
        <p:spPr>
          <a:xfrm>
            <a:off x="1623001" y="2599127"/>
            <a:ext cx="2032223" cy="1567617"/>
          </a:xfrm>
          <a:prstGeom prst="rect">
            <a:avLst/>
          </a:prstGeom>
        </p:spPr>
      </p:pic>
      <p:pic>
        <p:nvPicPr>
          <p:cNvPr id="1028" name="Picture 4" descr="ii_jksfiwpc0_16533e43541ddf53">
            <a:extLst>
              <a:ext uri="{FF2B5EF4-FFF2-40B4-BE49-F238E27FC236}">
                <a16:creationId xmlns:a16="http://schemas.microsoft.com/office/drawing/2014/main" id="{0EB9AE6C-59B9-4A7B-BAB2-766550CCF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 t="23740" r="16765" b="21059"/>
          <a:stretch/>
        </p:blipFill>
        <p:spPr bwMode="auto">
          <a:xfrm>
            <a:off x="924396" y="4542377"/>
            <a:ext cx="2032224" cy="149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9A78B1-D6CF-420D-B4D9-137579BD505C}"/>
              </a:ext>
            </a:extLst>
          </p:cNvPr>
          <p:cNvSpPr txBox="1"/>
          <p:nvPr/>
        </p:nvSpPr>
        <p:spPr>
          <a:xfrm>
            <a:off x="1026342" y="4706163"/>
            <a:ext cx="595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kidney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E0470F-32F5-407B-869C-B1CC8DE00CD4}"/>
              </a:ext>
            </a:extLst>
          </p:cNvPr>
          <p:cNvSpPr txBox="1"/>
          <p:nvPr/>
        </p:nvSpPr>
        <p:spPr>
          <a:xfrm>
            <a:off x="1816076" y="5438525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tumour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2AD84D-6BFE-4018-B33F-F6F86F6FDEF2}"/>
              </a:ext>
            </a:extLst>
          </p:cNvPr>
          <p:cNvSpPr txBox="1"/>
          <p:nvPr/>
        </p:nvSpPr>
        <p:spPr>
          <a:xfrm>
            <a:off x="1606013" y="3912808"/>
            <a:ext cx="585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uterus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D6662C-99B5-4BF6-B5E9-35EB0F92A1F9}"/>
              </a:ext>
            </a:extLst>
          </p:cNvPr>
          <p:cNvSpPr/>
          <p:nvPr/>
        </p:nvSpPr>
        <p:spPr>
          <a:xfrm>
            <a:off x="4330396" y="3025949"/>
            <a:ext cx="401348" cy="2031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BCB446-4FB3-4F02-A45A-0012D2AADCF0}"/>
              </a:ext>
            </a:extLst>
          </p:cNvPr>
          <p:cNvSpPr txBox="1"/>
          <p:nvPr/>
        </p:nvSpPr>
        <p:spPr>
          <a:xfrm>
            <a:off x="4330396" y="2996952"/>
            <a:ext cx="57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616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6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B38707-D3E3-4FD5-9562-1D81BCEF6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31255" r="16390" b="5401"/>
          <a:stretch/>
        </p:blipFill>
        <p:spPr>
          <a:xfrm>
            <a:off x="3903740" y="951586"/>
            <a:ext cx="5217180" cy="57195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E27F1A-FB4C-413E-8594-9C13A4FE00EF}"/>
              </a:ext>
            </a:extLst>
          </p:cNvPr>
          <p:cNvGrpSpPr/>
          <p:nvPr/>
        </p:nvGrpSpPr>
        <p:grpSpPr>
          <a:xfrm>
            <a:off x="1547664" y="1170446"/>
            <a:ext cx="1987010" cy="3795080"/>
            <a:chOff x="1907704" y="1748513"/>
            <a:chExt cx="2088232" cy="3988408"/>
          </a:xfrm>
        </p:grpSpPr>
        <p:pic>
          <p:nvPicPr>
            <p:cNvPr id="5" name="Picture 2" descr="G:\Christian Frezza\Manuscripts\2012 Zheng et al (Argininosuccinate)\Cancer&amp;metabolism\1st review\TIF\Zheng et al Fig 2.tif">
              <a:extLst>
                <a:ext uri="{FF2B5EF4-FFF2-40B4-BE49-F238E27FC236}">
                  <a16:creationId xmlns:a16="http://schemas.microsoft.com/office/drawing/2014/main" id="{67BB3425-4C4A-4A09-B88D-BA6A0EC19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38" t="49486" r="7202" b="2468"/>
            <a:stretch/>
          </p:blipFill>
          <p:spPr bwMode="auto">
            <a:xfrm>
              <a:off x="1907704" y="1748513"/>
              <a:ext cx="2088232" cy="3988408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619DA9-7C0C-4117-BD10-4828236CE1F0}"/>
                </a:ext>
              </a:extLst>
            </p:cNvPr>
            <p:cNvSpPr/>
            <p:nvPr/>
          </p:nvSpPr>
          <p:spPr>
            <a:xfrm>
              <a:off x="3203848" y="1748513"/>
              <a:ext cx="792088" cy="456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3D1B3E-31A9-4AE7-871E-C333943668C2}"/>
                </a:ext>
              </a:extLst>
            </p:cNvPr>
            <p:cNvSpPr/>
            <p:nvPr/>
          </p:nvSpPr>
          <p:spPr>
            <a:xfrm>
              <a:off x="3779912" y="5216844"/>
              <a:ext cx="216024" cy="507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D469FA-56BA-4E4E-BA19-19F872AEE3B9}"/>
              </a:ext>
            </a:extLst>
          </p:cNvPr>
          <p:cNvCxnSpPr>
            <a:cxnSpLocks/>
          </p:cNvCxnSpPr>
          <p:nvPr/>
        </p:nvCxnSpPr>
        <p:spPr>
          <a:xfrm flipH="1" flipV="1">
            <a:off x="3534675" y="1170446"/>
            <a:ext cx="677285" cy="21145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B87028-C812-4261-8317-3CBB124A5DB6}"/>
              </a:ext>
            </a:extLst>
          </p:cNvPr>
          <p:cNvCxnSpPr>
            <a:cxnSpLocks/>
          </p:cNvCxnSpPr>
          <p:nvPr/>
        </p:nvCxnSpPr>
        <p:spPr>
          <a:xfrm flipH="1">
            <a:off x="3534674" y="3573017"/>
            <a:ext cx="677286" cy="13925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3D3685-2D4E-43AF-8FE7-49C0F5EA21E8}"/>
              </a:ext>
            </a:extLst>
          </p:cNvPr>
          <p:cNvSpPr/>
          <p:nvPr/>
        </p:nvSpPr>
        <p:spPr>
          <a:xfrm>
            <a:off x="4330396" y="3025949"/>
            <a:ext cx="401348" cy="203123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868DC-AE94-49CF-8190-E8A4B4FF3186}"/>
              </a:ext>
            </a:extLst>
          </p:cNvPr>
          <p:cNvSpPr txBox="1"/>
          <p:nvPr/>
        </p:nvSpPr>
        <p:spPr>
          <a:xfrm>
            <a:off x="4330396" y="2996952"/>
            <a:ext cx="57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DF98B-BC5C-4883-9D04-BAE38C38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altLang="en-US" dirty="0"/>
              <a:t>Fumarate accumulates in FH-deficient cells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106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B8D1-3BFA-4150-B5C8-FC9776138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130" y="0"/>
            <a:ext cx="9225642" cy="1143000"/>
          </a:xfrm>
        </p:spPr>
        <p:txBody>
          <a:bodyPr/>
          <a:lstStyle/>
          <a:p>
            <a:r>
              <a:rPr lang="en-GB" sz="2400" b="1" dirty="0"/>
              <a:t>FUMARATE: AN ONCOMETABOLITE</a:t>
            </a:r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2C9573A3-99EE-4612-811F-163733806A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r="13008" b="6688"/>
          <a:stretch/>
        </p:blipFill>
        <p:spPr>
          <a:xfrm>
            <a:off x="-9833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8457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Mitochondria dysfunction in cancer?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274" y="1600200"/>
            <a:ext cx="8435280" cy="452596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</a:rPr>
              <a:t>Mitochondrial function is rewired in cancer cells, in a context-dependent manner</a:t>
            </a:r>
          </a:p>
          <a:p>
            <a:pPr marL="0" indent="0" algn="ctr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</a:rPr>
              <a:t>Mitochondrial dysfunction can activate oncogenic processes</a:t>
            </a:r>
          </a:p>
        </p:txBody>
      </p:sp>
    </p:spTree>
    <p:extLst>
      <p:ext uri="{BB962C8B-B14F-4D97-AF65-F5344CB8AC3E}">
        <p14:creationId xmlns:p14="http://schemas.microsoft.com/office/powerpoint/2010/main" val="800937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Warburg hypothesis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D1BFA0-6648-473C-B881-EB0F2C79C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01778"/>
            <a:ext cx="3168287" cy="279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729A2B4-AC60-4CC6-9650-6A05D2899EC4}"/>
              </a:ext>
            </a:extLst>
          </p:cNvPr>
          <p:cNvSpPr/>
          <p:nvPr/>
        </p:nvSpPr>
        <p:spPr>
          <a:xfrm>
            <a:off x="3589000" y="1484784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448EA4-2571-4AE2-A23D-9E0879ADB85F}"/>
              </a:ext>
            </a:extLst>
          </p:cNvPr>
          <p:cNvGrpSpPr>
            <a:grpSpLocks/>
          </p:cNvGrpSpPr>
          <p:nvPr/>
        </p:nvGrpSpPr>
        <p:grpSpPr bwMode="auto">
          <a:xfrm>
            <a:off x="1607711" y="1557164"/>
            <a:ext cx="1956177" cy="1108075"/>
            <a:chOff x="1546296" y="2963863"/>
            <a:chExt cx="1956177" cy="1108079"/>
          </a:xfrm>
        </p:grpSpPr>
        <p:sp>
          <p:nvSpPr>
            <p:cNvPr id="19" name="Right Arrow 7">
              <a:extLst>
                <a:ext uri="{FF2B5EF4-FFF2-40B4-BE49-F238E27FC236}">
                  <a16:creationId xmlns:a16="http://schemas.microsoft.com/office/drawing/2014/main" id="{E7ECBB70-D38F-417B-8404-99DBC2F18EE7}"/>
                </a:ext>
              </a:extLst>
            </p:cNvPr>
            <p:cNvSpPr/>
            <p:nvPr/>
          </p:nvSpPr>
          <p:spPr>
            <a:xfrm>
              <a:off x="1654246" y="3357564"/>
              <a:ext cx="1714500" cy="71437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FA8E9C-9631-4FA5-BB22-C78C1D2A60BA}"/>
                </a:ext>
              </a:extLst>
            </p:cNvPr>
            <p:cNvSpPr txBox="1"/>
            <p:nvPr/>
          </p:nvSpPr>
          <p:spPr>
            <a:xfrm>
              <a:off x="1546296" y="2963863"/>
              <a:ext cx="1956177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Injury of respiration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EB8739-1337-4069-9D4D-189AD845FED2}"/>
              </a:ext>
            </a:extLst>
          </p:cNvPr>
          <p:cNvGrpSpPr>
            <a:grpSpLocks/>
          </p:cNvGrpSpPr>
          <p:nvPr/>
        </p:nvGrpSpPr>
        <p:grpSpPr bwMode="auto">
          <a:xfrm>
            <a:off x="3709987" y="1557164"/>
            <a:ext cx="1796712" cy="1108075"/>
            <a:chOff x="3620464" y="2963863"/>
            <a:chExt cx="1796725" cy="1108079"/>
          </a:xfrm>
        </p:grpSpPr>
        <p:sp>
          <p:nvSpPr>
            <p:cNvPr id="22" name="Right Arrow 10">
              <a:extLst>
                <a:ext uri="{FF2B5EF4-FFF2-40B4-BE49-F238E27FC236}">
                  <a16:creationId xmlns:a16="http://schemas.microsoft.com/office/drawing/2014/main" id="{5FEE701B-6FB1-4D57-A4C9-681D4A1A4BDE}"/>
                </a:ext>
              </a:extLst>
            </p:cNvPr>
            <p:cNvSpPr/>
            <p:nvPr/>
          </p:nvSpPr>
          <p:spPr>
            <a:xfrm>
              <a:off x="3620464" y="3357564"/>
              <a:ext cx="1714512" cy="71437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848504-5949-480A-9D59-3C0CA676D140}"/>
                </a:ext>
              </a:extLst>
            </p:cNvPr>
            <p:cNvSpPr txBox="1"/>
            <p:nvPr/>
          </p:nvSpPr>
          <p:spPr>
            <a:xfrm>
              <a:off x="3626814" y="2963863"/>
              <a:ext cx="1790375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Aerobic glycolysis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0D152A-3951-4153-808E-BA6EC11179B3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1557164"/>
            <a:ext cx="1792991" cy="1108075"/>
            <a:chOff x="5784471" y="2963863"/>
            <a:chExt cx="1792990" cy="1108079"/>
          </a:xfrm>
        </p:grpSpPr>
        <p:sp>
          <p:nvSpPr>
            <p:cNvPr id="25" name="Right Arrow 13">
              <a:extLst>
                <a:ext uri="{FF2B5EF4-FFF2-40B4-BE49-F238E27FC236}">
                  <a16:creationId xmlns:a16="http://schemas.microsoft.com/office/drawing/2014/main" id="{C93DC9A8-90D2-47F1-8391-482A207E9B7E}"/>
                </a:ext>
              </a:extLst>
            </p:cNvPr>
            <p:cNvSpPr/>
            <p:nvPr/>
          </p:nvSpPr>
          <p:spPr>
            <a:xfrm>
              <a:off x="5797171" y="3357564"/>
              <a:ext cx="1646261" cy="714378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1D1E32-0D22-4C8D-AD00-19F66940D2A8}"/>
                </a:ext>
              </a:extLst>
            </p:cNvPr>
            <p:cNvSpPr txBox="1"/>
            <p:nvPr/>
          </p:nvSpPr>
          <p:spPr>
            <a:xfrm>
              <a:off x="5784471" y="2963863"/>
              <a:ext cx="1792990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De-differentiation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141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1856294" y="3551942"/>
            <a:ext cx="54232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/>
              <a:t>[</a:t>
            </a:r>
            <a:r>
              <a:rPr lang="en-US" sz="1400" b="1" baseline="30000" dirty="0"/>
              <a:t>18</a:t>
            </a:r>
            <a:r>
              <a:rPr lang="en-US" sz="1400" b="1" dirty="0"/>
              <a:t>F]flouro-2-deoxyglucose (FDG) Positron Emission Tomography (PET)</a:t>
            </a:r>
            <a:endParaRPr lang="en-GB" sz="1400" b="1" dirty="0"/>
          </a:p>
        </p:txBody>
      </p:sp>
      <p:pic>
        <p:nvPicPr>
          <p:cNvPr id="2050" name="Picture 2" descr="http://clincancerres.aacrjournals.org/content/11/8/2785/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94" y="1113795"/>
            <a:ext cx="5423248" cy="243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68" y="3942666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1989CF-A7F0-4D13-84B1-4854D359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Aerobic glycolysis in cancer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A504A9-8289-4C99-9493-BD0223E74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4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FDG-PET shows increase in glucose uptake in cancer</a:t>
            </a:r>
          </a:p>
        </p:txBody>
      </p:sp>
      <p:pic>
        <p:nvPicPr>
          <p:cNvPr id="3074" name="Picture 2" descr="https://upload.wikimedia.org/wikipedia/commons/thumb/3/3d/PET-MIPS-anim.gif/220px-PET-MIPS-anim.gif">
            <a:extLst>
              <a:ext uri="{FF2B5EF4-FFF2-40B4-BE49-F238E27FC236}">
                <a16:creationId xmlns:a16="http://schemas.microsoft.com/office/drawing/2014/main" id="{B64E66C2-E052-49DD-ADDD-C696B7E674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45" y="692696"/>
            <a:ext cx="3786971" cy="56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21539B-4DBE-4F83-8BA0-91485138AF4C}"/>
              </a:ext>
            </a:extLst>
          </p:cNvPr>
          <p:cNvSpPr/>
          <p:nvPr/>
        </p:nvSpPr>
        <p:spPr>
          <a:xfrm>
            <a:off x="1403648" y="6390366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Myriad Pro" panose="020B0503030403020204"/>
              </a:rPr>
              <a:t>https://en.wikipedia.org/wiki/Positron_emission_tomography</a:t>
            </a:r>
          </a:p>
        </p:txBody>
      </p:sp>
    </p:spTree>
    <p:extLst>
      <p:ext uri="{BB962C8B-B14F-4D97-AF65-F5344CB8AC3E}">
        <p14:creationId xmlns:p14="http://schemas.microsoft.com/office/powerpoint/2010/main" val="2745167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imaging of cancer metabolism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63B8E-92D1-48FB-9DD3-016682F9D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02"/>
          <a:stretch/>
        </p:blipFill>
        <p:spPr bwMode="auto">
          <a:xfrm>
            <a:off x="72816" y="1144160"/>
            <a:ext cx="9010650" cy="281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90" y="4221088"/>
            <a:ext cx="6543675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9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eat survive reproduce">
            <a:extLst>
              <a:ext uri="{FF2B5EF4-FFF2-40B4-BE49-F238E27FC236}">
                <a16:creationId xmlns:a16="http://schemas.microsoft.com/office/drawing/2014/main" id="{F5F30D65-C321-40E5-9B56-D2C038A1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"/>
            <a:ext cx="9144000" cy="56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Cancer cells need energy to proliferate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EBF2A-E500-498C-BCA5-C9D081116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-45282" y="4174139"/>
            <a:ext cx="1448930" cy="9144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latin typeface="Myriad Pro" pitchFamily="34" charset="0"/>
              </a:rPr>
              <a:t>EAT, SURVIVE, REPRODUCE</a:t>
            </a:r>
          </a:p>
        </p:txBody>
      </p:sp>
      <p:sp>
        <p:nvSpPr>
          <p:cNvPr id="8" name="Oval 7"/>
          <p:cNvSpPr/>
          <p:nvPr/>
        </p:nvSpPr>
        <p:spPr>
          <a:xfrm>
            <a:off x="493773" y="5135713"/>
            <a:ext cx="336562" cy="2880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111023" y="4047728"/>
            <a:ext cx="178078" cy="152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6" descr="Image result for cancer cell svg">
            <a:extLst>
              <a:ext uri="{FF2B5EF4-FFF2-40B4-BE49-F238E27FC236}">
                <a16:creationId xmlns:a16="http://schemas.microsoft.com/office/drawing/2014/main" id="{E4D29CDB-2507-45D3-8C38-97035F72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7" y="5292017"/>
            <a:ext cx="756120" cy="5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11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>
          <a:xfrm>
            <a:off x="0" y="-26988"/>
            <a:ext cx="9144000" cy="114300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imaging of cancer metabolism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4E17B1-4B1A-43DD-AE05-FEFE73827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5" name="Picture 2" descr="http://www.nature.com/nature/journal/v453/n7197/images/nature07017-f4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3"/>
          <a:stretch>
            <a:fillRect/>
          </a:stretch>
        </p:blipFill>
        <p:spPr bwMode="auto">
          <a:xfrm>
            <a:off x="733967" y="1341438"/>
            <a:ext cx="7678737" cy="316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187624" y="1341438"/>
            <a:ext cx="2647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000" dirty="0"/>
              <a:t>subcutaneously implanted EL4 tumour 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580063" y="1341438"/>
            <a:ext cx="647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000"/>
              <a:t>pH map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4883621"/>
            <a:ext cx="6696075" cy="120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033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4D84B2-B904-4A63-9BB5-22BAD267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Imaging cancer metabolism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28CC1E-8B7D-4644-908D-4BCEADAD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8"/>
          <a:stretch/>
        </p:blipFill>
        <p:spPr>
          <a:xfrm>
            <a:off x="3347864" y="1700807"/>
            <a:ext cx="2635434" cy="35623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ACB5B8-2C7B-4260-802A-E2B5C9F5CA34}"/>
              </a:ext>
            </a:extLst>
          </p:cNvPr>
          <p:cNvSpPr/>
          <p:nvPr/>
        </p:nvSpPr>
        <p:spPr>
          <a:xfrm>
            <a:off x="6444208" y="2307718"/>
            <a:ext cx="2448272" cy="3600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Myriad Pro" panose="020B0703030403020204" pitchFamily="34" charset="0"/>
              </a:rPr>
              <a:t>Mitochondrial potential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46E4AC-9740-46A2-BB14-31770FE5D125}"/>
              </a:ext>
            </a:extLst>
          </p:cNvPr>
          <p:cNvSpPr/>
          <p:nvPr/>
        </p:nvSpPr>
        <p:spPr>
          <a:xfrm>
            <a:off x="6372200" y="4293096"/>
            <a:ext cx="2448272" cy="3600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Myriad Pro" panose="020B0703030403020204" pitchFamily="34" charset="0"/>
              </a:rPr>
              <a:t>Glycolysis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ADDEC-2B38-4BF3-8546-0D9500428851}"/>
              </a:ext>
            </a:extLst>
          </p:cNvPr>
          <p:cNvSpPr/>
          <p:nvPr/>
        </p:nvSpPr>
        <p:spPr>
          <a:xfrm>
            <a:off x="6185693" y="2719953"/>
            <a:ext cx="28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222222"/>
                </a:solidFill>
                <a:latin typeface="Harding"/>
              </a:rPr>
              <a:t>4-[</a:t>
            </a:r>
            <a:r>
              <a:rPr lang="en-GB" sz="1200" baseline="30000" dirty="0">
                <a:solidFill>
                  <a:srgbClr val="222222"/>
                </a:solidFill>
                <a:latin typeface="Harding"/>
              </a:rPr>
              <a:t>18</a:t>
            </a:r>
            <a:r>
              <a:rPr lang="en-GB" sz="1200" dirty="0">
                <a:solidFill>
                  <a:srgbClr val="222222"/>
                </a:solidFill>
                <a:latin typeface="Harding"/>
              </a:rPr>
              <a:t>F]fluorobenzyl-</a:t>
            </a:r>
            <a:r>
              <a:rPr lang="en-GB" sz="1200" dirty="0" err="1">
                <a:solidFill>
                  <a:srgbClr val="222222"/>
                </a:solidFill>
                <a:latin typeface="Harding"/>
              </a:rPr>
              <a:t>triphenylphosphonium</a:t>
            </a:r>
            <a:endParaRPr lang="en-GB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5149EB-58F0-466F-89E1-8BAB4A72C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2" y="2534376"/>
            <a:ext cx="2620160" cy="1546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44F347-06F2-4486-923B-DB68CD3972BD}"/>
              </a:ext>
            </a:extLst>
          </p:cNvPr>
          <p:cNvSpPr txBox="1"/>
          <p:nvPr/>
        </p:nvSpPr>
        <p:spPr>
          <a:xfrm>
            <a:off x="4211960" y="1412776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yriad Pro" panose="020B0703030403020204" pitchFamily="34" charset="0"/>
              </a:rPr>
              <a:t>PET-CT</a:t>
            </a:r>
          </a:p>
        </p:txBody>
      </p:sp>
    </p:spTree>
    <p:extLst>
      <p:ext uri="{BB962C8B-B14F-4D97-AF65-F5344CB8AC3E}">
        <p14:creationId xmlns:p14="http://schemas.microsoft.com/office/powerpoint/2010/main" val="3639698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9163"/>
            <a:ext cx="6629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it all about ATP?</a:t>
            </a:r>
          </a:p>
        </p:txBody>
      </p:sp>
    </p:spTree>
    <p:extLst>
      <p:ext uri="{BB962C8B-B14F-4D97-AF65-F5344CB8AC3E}">
        <p14:creationId xmlns:p14="http://schemas.microsoft.com/office/powerpoint/2010/main" val="151404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ncer fatty acid metabolism cartoon">
            <a:extLst>
              <a:ext uri="{FF2B5EF4-FFF2-40B4-BE49-F238E27FC236}">
                <a16:creationId xmlns:a16="http://schemas.microsoft.com/office/drawing/2014/main" id="{CF1559A3-D86C-4289-8FAC-5E95631F8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4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653D83-4EE0-482B-8DAB-4904EFFC9D9E}"/>
              </a:ext>
            </a:extLst>
          </p:cNvPr>
          <p:cNvSpPr/>
          <p:nvPr/>
        </p:nvSpPr>
        <p:spPr>
          <a:xfrm>
            <a:off x="-36512" y="6632778"/>
            <a:ext cx="9486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100" b="1" dirty="0">
                <a:solidFill>
                  <a:schemeClr val="bg1"/>
                </a:solidFill>
                <a:latin typeface="Myriad Pro" panose="020B0503030403020204"/>
                <a:ea typeface="Calibri" panose="020F0502020204030204" pitchFamily="34" charset="0"/>
              </a:rPr>
              <a:t>Illustration by John </a:t>
            </a:r>
            <a:r>
              <a:rPr lang="en-US" sz="1100" b="1" dirty="0" err="1">
                <a:solidFill>
                  <a:schemeClr val="bg1"/>
                </a:solidFill>
                <a:latin typeface="Myriad Pro" panose="020B0503030403020204"/>
                <a:ea typeface="Calibri" panose="020F0502020204030204" pitchFamily="34" charset="0"/>
              </a:rPr>
              <a:t>DiGianni</a:t>
            </a:r>
            <a:r>
              <a:rPr lang="en-US" sz="1100" b="1" dirty="0">
                <a:solidFill>
                  <a:schemeClr val="bg1"/>
                </a:solidFill>
                <a:latin typeface="Myriad Pro" panose="020B0503030403020204"/>
                <a:ea typeface="Calibri" panose="020F0502020204030204" pitchFamily="34" charset="0"/>
              </a:rPr>
              <a:t>/Dana-Farber Cancer Institute Department of Communications</a:t>
            </a:r>
            <a:endParaRPr lang="en-GB" sz="1100" dirty="0">
              <a:solidFill>
                <a:schemeClr val="bg1"/>
              </a:solidFill>
              <a:latin typeface="Myriad Pro" panose="020B0503030403020204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88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Aerobic glycolysis </a:t>
            </a:r>
            <a:r>
              <a:rPr lang="en-GB" dirty="0">
                <a:solidFill>
                  <a:srgbClr val="FF0000"/>
                </a:solidFill>
              </a:rPr>
              <a:t>supports proliferation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75" y="1600200"/>
            <a:ext cx="5217850" cy="4525963"/>
          </a:xfrm>
        </p:spPr>
      </p:pic>
    </p:spTree>
    <p:extLst>
      <p:ext uri="{BB962C8B-B14F-4D97-AF65-F5344CB8AC3E}">
        <p14:creationId xmlns:p14="http://schemas.microsoft.com/office/powerpoint/2010/main" val="2945323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Aerobic glycolysis and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652A9-A987-45AC-BDCD-1C7887123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27" y="1772816"/>
            <a:ext cx="7711405" cy="333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484784"/>
            <a:ext cx="5081389" cy="391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9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Overexpression of glycolytic enzymes drive cancer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F6208-6796-4655-A5CD-CB2302ECC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F6053-6754-438D-BE42-E0BDD03E9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94" y="908720"/>
            <a:ext cx="7401714" cy="5798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F32FD-656C-4149-98EB-82F62CD1D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725144"/>
            <a:ext cx="413037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80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 glycolysis up-regulated in cancer?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A7BD2-988D-416A-8E38-C0D1489FA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42AEC9-5BCD-4B61-ABCD-C9E28D78E205}"/>
              </a:ext>
            </a:extLst>
          </p:cNvPr>
          <p:cNvSpPr txBox="1">
            <a:spLocks/>
          </p:cNvSpPr>
          <p:nvPr/>
        </p:nvSpPr>
        <p:spPr>
          <a:xfrm>
            <a:off x="457200" y="1700808"/>
            <a:ext cx="8229600" cy="3456384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Aerobic glycolysis is a hallmark of cancer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Yet, Aerobic glycolysis is a characteristic of most proliferating cells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Aerobic glycolysis provides building blocks for cancer cell growth</a:t>
            </a:r>
          </a:p>
          <a:p>
            <a:pPr marL="0" indent="0" algn="ctr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60767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Warburg hypothesis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0A30FE-22B2-4927-B434-42E9C977B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42" y="3673786"/>
            <a:ext cx="4401932" cy="2183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0D3D06-885B-4E9B-8C97-103BDB0ECCF9}"/>
              </a:ext>
            </a:extLst>
          </p:cNvPr>
          <p:cNvSpPr/>
          <p:nvPr/>
        </p:nvSpPr>
        <p:spPr>
          <a:xfrm>
            <a:off x="5586592" y="1484784"/>
            <a:ext cx="1917699" cy="12241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FC961-F324-4E16-9E03-29EB7ED7F2EC}"/>
              </a:ext>
            </a:extLst>
          </p:cNvPr>
          <p:cNvGrpSpPr>
            <a:grpSpLocks/>
          </p:cNvGrpSpPr>
          <p:nvPr/>
        </p:nvGrpSpPr>
        <p:grpSpPr bwMode="auto">
          <a:xfrm>
            <a:off x="1607711" y="1557164"/>
            <a:ext cx="1956177" cy="1108075"/>
            <a:chOff x="1546296" y="2963863"/>
            <a:chExt cx="1956177" cy="1108079"/>
          </a:xfrm>
        </p:grpSpPr>
        <p:sp>
          <p:nvSpPr>
            <p:cNvPr id="19" name="Right Arrow 7">
              <a:extLst>
                <a:ext uri="{FF2B5EF4-FFF2-40B4-BE49-F238E27FC236}">
                  <a16:creationId xmlns:a16="http://schemas.microsoft.com/office/drawing/2014/main" id="{52BD9C32-773C-442D-AFAD-0063C17B8326}"/>
                </a:ext>
              </a:extLst>
            </p:cNvPr>
            <p:cNvSpPr/>
            <p:nvPr/>
          </p:nvSpPr>
          <p:spPr>
            <a:xfrm>
              <a:off x="1654246" y="3357564"/>
              <a:ext cx="1714500" cy="71437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ECF580-E1BB-4ADF-B2E9-1EE58F41A0E0}"/>
                </a:ext>
              </a:extLst>
            </p:cNvPr>
            <p:cNvSpPr txBox="1"/>
            <p:nvPr/>
          </p:nvSpPr>
          <p:spPr>
            <a:xfrm>
              <a:off x="1546296" y="2963863"/>
              <a:ext cx="1956177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Injury of respiration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51B735-05E6-4344-BCE2-821D22C0C7CA}"/>
              </a:ext>
            </a:extLst>
          </p:cNvPr>
          <p:cNvGrpSpPr>
            <a:grpSpLocks/>
          </p:cNvGrpSpPr>
          <p:nvPr/>
        </p:nvGrpSpPr>
        <p:grpSpPr bwMode="auto">
          <a:xfrm>
            <a:off x="3709987" y="1557164"/>
            <a:ext cx="1796712" cy="1108075"/>
            <a:chOff x="3620464" y="2963863"/>
            <a:chExt cx="1796725" cy="1108079"/>
          </a:xfrm>
        </p:grpSpPr>
        <p:sp>
          <p:nvSpPr>
            <p:cNvPr id="22" name="Right Arrow 10">
              <a:extLst>
                <a:ext uri="{FF2B5EF4-FFF2-40B4-BE49-F238E27FC236}">
                  <a16:creationId xmlns:a16="http://schemas.microsoft.com/office/drawing/2014/main" id="{D06107C8-1074-4C05-8EA4-B7389AAF590B}"/>
                </a:ext>
              </a:extLst>
            </p:cNvPr>
            <p:cNvSpPr/>
            <p:nvPr/>
          </p:nvSpPr>
          <p:spPr>
            <a:xfrm>
              <a:off x="3620464" y="3357564"/>
              <a:ext cx="1714512" cy="714378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EC52C8-D090-4798-9F59-431C5890C039}"/>
                </a:ext>
              </a:extLst>
            </p:cNvPr>
            <p:cNvSpPr txBox="1"/>
            <p:nvPr/>
          </p:nvSpPr>
          <p:spPr>
            <a:xfrm>
              <a:off x="3626814" y="2963863"/>
              <a:ext cx="1790375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Aerobic glycolysis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2D6E35-F19D-4429-BFC3-421CB5552511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1557164"/>
            <a:ext cx="1792991" cy="1108075"/>
            <a:chOff x="5784471" y="2963863"/>
            <a:chExt cx="1792990" cy="1108079"/>
          </a:xfrm>
        </p:grpSpPr>
        <p:sp>
          <p:nvSpPr>
            <p:cNvPr id="25" name="Right Arrow 13">
              <a:extLst>
                <a:ext uri="{FF2B5EF4-FFF2-40B4-BE49-F238E27FC236}">
                  <a16:creationId xmlns:a16="http://schemas.microsoft.com/office/drawing/2014/main" id="{005DF766-4B8B-43A6-B779-529F04C9B941}"/>
                </a:ext>
              </a:extLst>
            </p:cNvPr>
            <p:cNvSpPr/>
            <p:nvPr/>
          </p:nvSpPr>
          <p:spPr>
            <a:xfrm>
              <a:off x="5797171" y="3357564"/>
              <a:ext cx="1646261" cy="71437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>
                  <a:solidFill>
                    <a:schemeClr val="bg1"/>
                  </a:solidFill>
                  <a:latin typeface="Myriad Pro" pitchFamily="34" charset="0"/>
                </a:rPr>
                <a:t>Phase III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ED4937-8D34-43DC-9BC1-15498B27E45B}"/>
                </a:ext>
              </a:extLst>
            </p:cNvPr>
            <p:cNvSpPr txBox="1"/>
            <p:nvPr/>
          </p:nvSpPr>
          <p:spPr>
            <a:xfrm>
              <a:off x="5784471" y="2963863"/>
              <a:ext cx="1792990" cy="338555"/>
            </a:xfrm>
            <a:prstGeom prst="rect">
              <a:avLst/>
            </a:prstGeom>
            <a:noFill/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latin typeface="Myriad Pro" pitchFamily="34" charset="0"/>
                  <a:cs typeface="+mn-cs"/>
                </a:rPr>
                <a:t>De-differentiation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62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Aerobic glycolysis and  “</a:t>
            </a:r>
            <a:r>
              <a:rPr lang="en-GB" dirty="0" err="1"/>
              <a:t>stemness</a:t>
            </a:r>
            <a:r>
              <a:rPr lang="en-GB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E6797-02B5-4279-9EC9-3B91AE26A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3" descr="D:\kuloth\2014\March\14-03-2014\nrm_issue\slides_img\nrm3772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7" y="1398443"/>
            <a:ext cx="7708087" cy="406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167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Dysregulated metabolism is a hallmark of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270BD-1228-4509-AD33-CADD8AA97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8849" y="6362164"/>
            <a:ext cx="647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Myriad Pro" pitchFamily="34" charset="0"/>
              </a:rPr>
              <a:t>Douglas </a:t>
            </a:r>
            <a:r>
              <a:rPr lang="en-GB" sz="1400" dirty="0" err="1">
                <a:latin typeface="Myriad Pro" pitchFamily="34" charset="0"/>
              </a:rPr>
              <a:t>Hanahan</a:t>
            </a:r>
            <a:r>
              <a:rPr lang="en-GB" sz="1400" dirty="0">
                <a:latin typeface="Myriad Pro" pitchFamily="34" charset="0"/>
              </a:rPr>
              <a:t>, Robert A. Weinberg; </a:t>
            </a:r>
            <a:r>
              <a:rPr lang="en-GB" sz="1400" b="1" dirty="0">
                <a:latin typeface="Myriad Pro" pitchFamily="34" charset="0"/>
              </a:rPr>
              <a:t>Hallmarks of Cancer: next generation</a:t>
            </a:r>
          </a:p>
          <a:p>
            <a:r>
              <a:rPr lang="en-GB" sz="1400" dirty="0">
                <a:latin typeface="Myriad Pro" pitchFamily="34" charset="0"/>
              </a:rPr>
              <a:t>Cell, Volume 144, Issue 5, p646–674, 4 March 2011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A5EF9C4-2A5C-4171-88D8-34CF667A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620688"/>
            <a:ext cx="8451850" cy="558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986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Cancer stem cells and plasticity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DA929-4C77-4C46-B29A-4B053214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875053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42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DA3F-202F-40FF-875F-3F1DF749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GB" dirty="0"/>
              <a:t>Some complications….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E4F1F-E85D-43E0-BABB-A20F01B61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GB" dirty="0"/>
              <a:t>EMERGING CONCEPTS IN CANCER METABOLISM</a:t>
            </a:r>
          </a:p>
        </p:txBody>
      </p:sp>
    </p:spTree>
    <p:extLst>
      <p:ext uri="{BB962C8B-B14F-4D97-AF65-F5344CB8AC3E}">
        <p14:creationId xmlns:p14="http://schemas.microsoft.com/office/powerpoint/2010/main" val="1111888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30F8BB2-5B40-4DE2-8FD8-7DE546EB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altLang="en-US" sz="2400" b="1" dirty="0">
                <a:solidFill>
                  <a:schemeClr val="dk1"/>
                </a:solidFill>
                <a:ea typeface="+mn-ea"/>
                <a:cs typeface="+mn-cs"/>
              </a:rPr>
              <a:t>DYSREGULATED METABOLISM: A HALLMARK OF CANCER</a:t>
            </a:r>
            <a:endParaRPr lang="en-US" altLang="en-US" sz="2400" b="1" dirty="0">
              <a:solidFill>
                <a:schemeClr val="dk1"/>
              </a:solidFill>
              <a:latin typeface="Myriad Pro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37EE40-4FFF-490E-AE1D-8EE23ED23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09AA0352-A826-4A5B-B025-2E7141AA700F}"/>
              </a:ext>
            </a:extLst>
          </p:cNvPr>
          <p:cNvSpPr/>
          <p:nvPr/>
        </p:nvSpPr>
        <p:spPr>
          <a:xfrm>
            <a:off x="2829426" y="3212976"/>
            <a:ext cx="3476813" cy="9039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latin typeface="Myriad Pro"/>
                <a:cs typeface="Myriad Arabic" panose="01010101010101010101" pitchFamily="50" charset="-78"/>
              </a:rPr>
              <a:t>Metabolic dysregulation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7CCF6B-252E-4BFF-BDB2-F36672BDF38F}"/>
              </a:ext>
            </a:extLst>
          </p:cNvPr>
          <p:cNvSpPr/>
          <p:nvPr/>
        </p:nvSpPr>
        <p:spPr>
          <a:xfrm>
            <a:off x="4285310" y="2301342"/>
            <a:ext cx="565044" cy="81515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Myriad Pro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2533BA-3155-444F-B61C-4B798E2243B6}"/>
              </a:ext>
            </a:extLst>
          </p:cNvPr>
          <p:cNvSpPr/>
          <p:nvPr/>
        </p:nvSpPr>
        <p:spPr>
          <a:xfrm>
            <a:off x="2829426" y="1211041"/>
            <a:ext cx="3476813" cy="91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98A6B-D6F0-462C-B09B-63B6384791DC}"/>
              </a:ext>
            </a:extLst>
          </p:cNvPr>
          <p:cNvSpPr/>
          <p:nvPr/>
        </p:nvSpPr>
        <p:spPr>
          <a:xfrm>
            <a:off x="2989099" y="1335487"/>
            <a:ext cx="315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Transformation</a:t>
            </a:r>
            <a:endParaRPr lang="en-GB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483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30F8BB2-5B40-4DE2-8FD8-7DE546EB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altLang="en-US" sz="2400" b="1" dirty="0">
                <a:solidFill>
                  <a:schemeClr val="dk1"/>
                </a:solidFill>
                <a:ea typeface="+mn-ea"/>
                <a:cs typeface="+mn-cs"/>
              </a:rPr>
              <a:t>DYSREGULATED METABOLISM: A HALLMARK OF CANCER</a:t>
            </a:r>
            <a:endParaRPr lang="en-US" altLang="en-US" sz="2400" b="1" dirty="0">
              <a:solidFill>
                <a:schemeClr val="dk1"/>
              </a:solidFill>
              <a:latin typeface="Myriad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9F4E-2E4B-4FD7-BD28-E8D374797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09AA0352-A826-4A5B-B025-2E7141AA700F}"/>
              </a:ext>
            </a:extLst>
          </p:cNvPr>
          <p:cNvSpPr/>
          <p:nvPr/>
        </p:nvSpPr>
        <p:spPr>
          <a:xfrm>
            <a:off x="2829426" y="3212976"/>
            <a:ext cx="3476813" cy="9039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latin typeface="Myriad Pro"/>
                <a:cs typeface="Myriad Arabic" panose="01010101010101010101" pitchFamily="50" charset="-78"/>
              </a:rPr>
              <a:t>Metabolic dysregulation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7CCF6B-252E-4BFF-BDB2-F36672BDF38F}"/>
              </a:ext>
            </a:extLst>
          </p:cNvPr>
          <p:cNvSpPr/>
          <p:nvPr/>
        </p:nvSpPr>
        <p:spPr>
          <a:xfrm>
            <a:off x="4285310" y="2301342"/>
            <a:ext cx="565044" cy="81515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Myriad Pro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2533BA-3155-444F-B61C-4B798E2243B6}"/>
              </a:ext>
            </a:extLst>
          </p:cNvPr>
          <p:cNvSpPr/>
          <p:nvPr/>
        </p:nvSpPr>
        <p:spPr>
          <a:xfrm>
            <a:off x="2829426" y="1211041"/>
            <a:ext cx="3476813" cy="91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98A6B-D6F0-462C-B09B-63B6384791DC}"/>
              </a:ext>
            </a:extLst>
          </p:cNvPr>
          <p:cNvSpPr/>
          <p:nvPr/>
        </p:nvSpPr>
        <p:spPr>
          <a:xfrm>
            <a:off x="2989099" y="1335487"/>
            <a:ext cx="315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Transformation</a:t>
            </a:r>
            <a:endParaRPr lang="en-GB" sz="3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6E6752-8E36-41A6-9F60-5ECAA7C4E1E4}"/>
              </a:ext>
            </a:extLst>
          </p:cNvPr>
          <p:cNvSpPr/>
          <p:nvPr/>
        </p:nvSpPr>
        <p:spPr>
          <a:xfrm>
            <a:off x="267462" y="4797152"/>
            <a:ext cx="2576346" cy="9361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379BB-D39D-411A-9E43-BFE3668C561F}"/>
              </a:ext>
            </a:extLst>
          </p:cNvPr>
          <p:cNvSpPr/>
          <p:nvPr/>
        </p:nvSpPr>
        <p:spPr>
          <a:xfrm>
            <a:off x="267462" y="4922160"/>
            <a:ext cx="2576346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Biosynthesis</a:t>
            </a:r>
            <a:endParaRPr lang="en-GB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E53AB-3C95-40AD-A175-C941BB80D693}"/>
              </a:ext>
            </a:extLst>
          </p:cNvPr>
          <p:cNvSpPr/>
          <p:nvPr/>
        </p:nvSpPr>
        <p:spPr>
          <a:xfrm>
            <a:off x="3379700" y="4775532"/>
            <a:ext cx="2376264" cy="9361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402043-68FC-4B2D-B439-89D441474E93}"/>
              </a:ext>
            </a:extLst>
          </p:cNvPr>
          <p:cNvSpPr/>
          <p:nvPr/>
        </p:nvSpPr>
        <p:spPr>
          <a:xfrm>
            <a:off x="3873155" y="4900540"/>
            <a:ext cx="1511952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Energy</a:t>
            </a:r>
            <a:endParaRPr lang="en-GB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EC3862-2FCC-4CDF-AF6E-A3A482DFF26B}"/>
              </a:ext>
            </a:extLst>
          </p:cNvPr>
          <p:cNvSpPr/>
          <p:nvPr/>
        </p:nvSpPr>
        <p:spPr>
          <a:xfrm>
            <a:off x="6516216" y="4741971"/>
            <a:ext cx="2376264" cy="9361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6208D-72BE-43DE-967C-BF37F6D09DF7}"/>
              </a:ext>
            </a:extLst>
          </p:cNvPr>
          <p:cNvSpPr/>
          <p:nvPr/>
        </p:nvSpPr>
        <p:spPr>
          <a:xfrm>
            <a:off x="7015953" y="4866979"/>
            <a:ext cx="1389355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Redox</a:t>
            </a:r>
            <a:endParaRPr lang="en-GB" sz="3200" dirty="0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9DEEB4A0-02A1-4746-8AE8-6241DA9CDF5E}"/>
              </a:ext>
            </a:extLst>
          </p:cNvPr>
          <p:cNvCxnSpPr>
            <a:stCxn id="28" idx="2"/>
            <a:endCxn id="11" idx="0"/>
          </p:cNvCxnSpPr>
          <p:nvPr/>
        </p:nvCxnSpPr>
        <p:spPr>
          <a:xfrm rot="16200000" flipH="1">
            <a:off x="5823579" y="2861201"/>
            <a:ext cx="625023" cy="3136515"/>
          </a:xfrm>
          <a:prstGeom prst="curvedConnector3">
            <a:avLst/>
          </a:prstGeom>
          <a:ln w="57150" cap="flat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52578D4-21B3-4123-AEDB-8BDA604025CD}"/>
              </a:ext>
            </a:extLst>
          </p:cNvPr>
          <p:cNvCxnSpPr>
            <a:cxnSpLocks/>
            <a:stCxn id="28" idx="2"/>
            <a:endCxn id="2" idx="0"/>
          </p:cNvCxnSpPr>
          <p:nvPr/>
        </p:nvCxnSpPr>
        <p:spPr>
          <a:xfrm rot="5400000">
            <a:off x="2721632" y="2950951"/>
            <a:ext cx="680204" cy="3012198"/>
          </a:xfrm>
          <a:prstGeom prst="curvedConnector3">
            <a:avLst/>
          </a:prstGeom>
          <a:ln w="57150" cap="flat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CCD133-A85D-42F9-93DE-418B4623C3E5}"/>
              </a:ext>
            </a:extLst>
          </p:cNvPr>
          <p:cNvCxnSpPr/>
          <p:nvPr/>
        </p:nvCxnSpPr>
        <p:spPr>
          <a:xfrm flipH="1">
            <a:off x="4567832" y="4116948"/>
            <a:ext cx="1" cy="658584"/>
          </a:xfrm>
          <a:prstGeom prst="straightConnector1">
            <a:avLst/>
          </a:prstGeom>
          <a:ln w="57150" cap="flat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025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E53C-6F2F-4E01-805B-AFB144D2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metabolic hallmarks of cancer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926C83-177F-4548-A88C-E65F755C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762000"/>
            <a:ext cx="5281613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04B97230-E41D-4B7D-B0B5-E01690C25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477000"/>
            <a:ext cx="82550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 i="1">
                <a:solidFill>
                  <a:schemeClr val="tx1"/>
                </a:solidFill>
              </a:rPr>
              <a:t>Cell Metabolism</a:t>
            </a:r>
            <a:r>
              <a:rPr lang="en-US" altLang="en-US" sz="900">
                <a:solidFill>
                  <a:schemeClr val="tx1"/>
                </a:solidFill>
              </a:rPr>
              <a:t> 2016 23, 27-47DOI: (10.1016/j.cmet.2015.12.006)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1079559C-BECE-4AB9-806C-6DE43BEB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6624638"/>
            <a:ext cx="55562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>
                <a:solidFill>
                  <a:schemeClr val="tx1"/>
                </a:solidFill>
              </a:rPr>
              <a:t>Copyright © 2016 Elsevier Inc.</a:t>
            </a:r>
            <a:r>
              <a:rPr lang="en-US" altLang="en-US" sz="90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Terms and Conditions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73F2195-3617-4163-98AA-DB4CB08B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6213475"/>
            <a:ext cx="7080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873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BCD3-F3C0-4E97-AECF-D659DB3F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Intrinsic metabolic heterogeneity of cancer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95379B-D45A-4BAB-ABB5-A3CC417F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85" y="764704"/>
            <a:ext cx="4660429" cy="588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3324A1-04BB-47BB-9DA0-F968EDAC1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0" y="6520311"/>
            <a:ext cx="9144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sng" strike="noStrike" cap="none" normalizeH="0" baseline="0" dirty="0">
                <a:ln>
                  <a:noFill/>
                </a:ln>
                <a:effectLst/>
                <a:latin typeface="NexusSans"/>
              </a:rPr>
              <a:t>Cell Metabolism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effectLst/>
              <a:latin typeface="Nexus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C7DBB"/>
                </a:solidFill>
                <a:effectLst/>
                <a:latin typeface="NexusSans"/>
                <a:hlinkClick r:id="rId3" tooltip="Go to table of contents for this volume/issue"/>
              </a:rPr>
              <a:t>Volume 30, Issue 3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NexusSans"/>
              </a:rPr>
              <a:t>, 3 September 2019, Pages 434-446</a:t>
            </a:r>
            <a:endParaRPr kumimoji="0" lang="en-US" altLang="en-US" sz="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 descr="Cell Metabolism">
            <a:hlinkClick r:id="rId4" tooltip="Go to Cell Metabolism on ScienceDirect"/>
            <a:extLst>
              <a:ext uri="{FF2B5EF4-FFF2-40B4-BE49-F238E27FC236}">
                <a16:creationId xmlns:a16="http://schemas.microsoft.com/office/drawing/2014/main" id="{52162FBD-0DD8-4813-A524-7344A038F6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50" y="89581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63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C098D-78E5-4FA0-9537-C89F483F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TUMOUR MICROENVIRONMENT AFFECTS METABOLISM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C88E1-2F41-4BF3-A6E3-B6284199B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An external file that holds a picture, illustration, etc.&#10;Object name is nihms-1004490-f0001.jpg">
            <a:extLst>
              <a:ext uri="{FF2B5EF4-FFF2-40B4-BE49-F238E27FC236}">
                <a16:creationId xmlns:a16="http://schemas.microsoft.com/office/drawing/2014/main" id="{55F222DA-5898-4EF7-A235-BB616EDA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0113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015C98-98E5-40DA-BD1C-79D3A144BDE3}"/>
              </a:ext>
            </a:extLst>
          </p:cNvPr>
          <p:cNvSpPr txBox="1"/>
          <p:nvPr/>
        </p:nvSpPr>
        <p:spPr>
          <a:xfrm>
            <a:off x="24160" y="6525344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+mj-lt"/>
              </a:rPr>
              <a:t>Biancur</a:t>
            </a:r>
            <a:r>
              <a:rPr lang="en-GB" dirty="0">
                <a:latin typeface="+mj-lt"/>
              </a:rPr>
              <a:t> et al, BBA 2018</a:t>
            </a:r>
          </a:p>
        </p:txBody>
      </p:sp>
    </p:spTree>
    <p:extLst>
      <p:ext uri="{BB962C8B-B14F-4D97-AF65-F5344CB8AC3E}">
        <p14:creationId xmlns:p14="http://schemas.microsoft.com/office/powerpoint/2010/main" val="4260113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355B-7906-48F3-8AFC-907194078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CANCER METABOLISM EVOLVES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29B24-1AE3-4244-9E2D-5F1C8F63A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B0BED-8411-48D2-B06D-9DE404531B85}"/>
              </a:ext>
            </a:extLst>
          </p:cNvPr>
          <p:cNvSpPr txBox="1"/>
          <p:nvPr/>
        </p:nvSpPr>
        <p:spPr>
          <a:xfrm>
            <a:off x="24160" y="6525344"/>
            <a:ext cx="429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+mj-lt"/>
              </a:rPr>
              <a:t>DeBerardinis</a:t>
            </a:r>
            <a:r>
              <a:rPr lang="en-GB" dirty="0">
                <a:latin typeface="+mj-lt"/>
              </a:rPr>
              <a:t> and Chandel , Sci Adv 2016</a:t>
            </a:r>
          </a:p>
        </p:txBody>
      </p:sp>
      <p:pic>
        <p:nvPicPr>
          <p:cNvPr id="3074" name="Picture 2" descr="Image result for metabolism cancer progression">
            <a:extLst>
              <a:ext uri="{FF2B5EF4-FFF2-40B4-BE49-F238E27FC236}">
                <a16:creationId xmlns:a16="http://schemas.microsoft.com/office/drawing/2014/main" id="{FC5354C8-8E6A-4FB8-9753-EBB3BA7F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70885"/>
            <a:ext cx="6191250" cy="57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7B19-9A4F-47E2-B6C1-10D422B84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Starving cancer to death</a:t>
            </a:r>
          </a:p>
        </p:txBody>
      </p:sp>
      <p:pic>
        <p:nvPicPr>
          <p:cNvPr id="4098" name="Picture 2" descr="Image result for starving cancer to death metabolism">
            <a:extLst>
              <a:ext uri="{FF2B5EF4-FFF2-40B4-BE49-F238E27FC236}">
                <a16:creationId xmlns:a16="http://schemas.microsoft.com/office/drawing/2014/main" id="{26AE349A-14B2-4195-9551-4AE2208E1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r="-1" b="11158"/>
          <a:stretch/>
        </p:blipFill>
        <p:spPr bwMode="auto">
          <a:xfrm>
            <a:off x="-6876" y="2408224"/>
            <a:ext cx="9150876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C2C6D4-E0F2-4A71-8262-78C941C23B60}"/>
              </a:ext>
            </a:extLst>
          </p:cNvPr>
          <p:cNvSpPr/>
          <p:nvPr/>
        </p:nvSpPr>
        <p:spPr>
          <a:xfrm>
            <a:off x="0" y="6487081"/>
            <a:ext cx="689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https://discoverysedge.mayo.edu/2017/09/06/starving-cancer/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08497-166E-4BC3-B635-47124466870E}"/>
              </a:ext>
            </a:extLst>
          </p:cNvPr>
          <p:cNvSpPr txBox="1"/>
          <p:nvPr/>
        </p:nvSpPr>
        <p:spPr>
          <a:xfrm>
            <a:off x="6660232" y="594928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Cancer cell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7FB60D-E5C4-49A6-846C-063365CBE448}"/>
              </a:ext>
            </a:extLst>
          </p:cNvPr>
          <p:cNvSpPr txBox="1"/>
          <p:nvPr/>
        </p:nvSpPr>
        <p:spPr>
          <a:xfrm>
            <a:off x="1403648" y="3874055"/>
            <a:ext cx="104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nutrients</a:t>
            </a:r>
          </a:p>
        </p:txBody>
      </p:sp>
    </p:spTree>
    <p:extLst>
      <p:ext uri="{BB962C8B-B14F-4D97-AF65-F5344CB8AC3E}">
        <p14:creationId xmlns:p14="http://schemas.microsoft.com/office/powerpoint/2010/main" val="70588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first example of targeting cancer metabolism?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44B76-3C3F-4741-A478-570A80F23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6393376" cy="2955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childrenshospital.org/gallery/Gallery49/1far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98" y="2420888"/>
            <a:ext cx="1509613" cy="150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2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 flipH="1" flipV="1">
            <a:off x="1884189" y="3894262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9A6D53-7DB7-495B-AEE1-9F979CA3646E}"/>
              </a:ext>
            </a:extLst>
          </p:cNvPr>
          <p:cNvCxnSpPr>
            <a:cxnSpLocks/>
          </p:cNvCxnSpPr>
          <p:nvPr/>
        </p:nvCxnSpPr>
        <p:spPr>
          <a:xfrm flipV="1">
            <a:off x="580405" y="2566059"/>
            <a:ext cx="1" cy="28099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1455772" y="1551451"/>
            <a:ext cx="0" cy="130604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260099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Cancer and metabolism: when it all started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215B558-463C-478A-8B26-FE0FAB1DA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ight Arrow 3"/>
          <p:cNvSpPr/>
          <p:nvPr/>
        </p:nvSpPr>
        <p:spPr>
          <a:xfrm>
            <a:off x="142875" y="2428875"/>
            <a:ext cx="3205163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4909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1924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35696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observed the increased glycolysis in cancer cell</a:t>
            </a:r>
          </a:p>
        </p:txBody>
      </p:sp>
      <p:pic>
        <p:nvPicPr>
          <p:cNvPr id="2050" name="Picture 2" descr="http://upload.wikimedia.org/wikipedia/commons/7/77/Bundesarchiv_Bild_102-12525,_Otto_Heinrich_Warbu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37" y="1040357"/>
            <a:ext cx="5219799" cy="363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20877" y="414508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1912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85354" y="4432527"/>
            <a:ext cx="1214438" cy="87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Wassermann </a:t>
            </a:r>
            <a:r>
              <a:rPr lang="en-GB" altLang="en-US" sz="1200" dirty="0">
                <a:latin typeface="Myriad Pro" pitchFamily="34" charset="0"/>
              </a:rPr>
              <a:t>hypothesised a role of deregulated respiration in cancer cell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730"/>
          <a:stretch/>
        </p:blipFill>
        <p:spPr>
          <a:xfrm>
            <a:off x="5036369" y="530591"/>
            <a:ext cx="2362535" cy="622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139644" y="672208"/>
            <a:ext cx="3650555" cy="5229470"/>
            <a:chOff x="3563888" y="836712"/>
            <a:chExt cx="3650555" cy="522947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836712"/>
              <a:ext cx="3650555" cy="4919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5745843"/>
              <a:ext cx="3650555" cy="3203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128705" y="285749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1890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02973" y="672208"/>
            <a:ext cx="1214438" cy="87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Muller </a:t>
            </a:r>
            <a:r>
              <a:rPr lang="en-GB" altLang="en-US" sz="1200" dirty="0">
                <a:latin typeface="Myriad Pro" pitchFamily="34" charset="0"/>
              </a:rPr>
              <a:t>observed aberrant metabolism in urine of cancer patients</a:t>
            </a:r>
          </a:p>
        </p:txBody>
      </p:sp>
      <p:pic>
        <p:nvPicPr>
          <p:cNvPr id="23" name="Picture 22" descr="A screenshot of a cell phone screen with text&#10;&#10;Description generated with very high confidence">
            <a:extLst>
              <a:ext uri="{FF2B5EF4-FFF2-40B4-BE49-F238E27FC236}">
                <a16:creationId xmlns:a16="http://schemas.microsoft.com/office/drawing/2014/main" id="{C9DF1CA4-1856-4C66-BE1C-8BB959AF7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86" y="838122"/>
            <a:ext cx="3318048" cy="54258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E78EB3-7C6E-419F-8F65-A3E97BF88D65}"/>
              </a:ext>
            </a:extLst>
          </p:cNvPr>
          <p:cNvSpPr txBox="1"/>
          <p:nvPr/>
        </p:nvSpPr>
        <p:spPr>
          <a:xfrm>
            <a:off x="298918" y="284704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1887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19C9C1-D05C-43AE-938C-B4BB55F8D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14" y="1597164"/>
            <a:ext cx="1214438" cy="99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Freund </a:t>
            </a:r>
            <a:r>
              <a:rPr lang="en-GB" altLang="en-US" sz="1200" dirty="0">
                <a:latin typeface="Myriad Pro" pitchFamily="34" charset="0"/>
              </a:rPr>
              <a:t>proposed that blood </a:t>
            </a:r>
            <a:r>
              <a:rPr lang="en-GB" altLang="en-US" sz="1200" dirty="0" err="1">
                <a:latin typeface="Myriad Pro" pitchFamily="34" charset="0"/>
              </a:rPr>
              <a:t>cancercells</a:t>
            </a:r>
            <a:r>
              <a:rPr lang="en-GB" altLang="en-US" sz="1200" dirty="0">
                <a:latin typeface="Myriad Pro" pitchFamily="34" charset="0"/>
              </a:rPr>
              <a:t>  can be killed by reducing glucose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868144" y="1052736"/>
            <a:ext cx="1696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 dirty="0">
                <a:latin typeface="Myriad Pro" pitchFamily="34" charset="0"/>
              </a:rPr>
              <a:t>Otto Warburg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13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2" grpId="0"/>
      <p:bldP spid="21" grpId="0"/>
      <p:bldP spid="26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Targeting cancer metabolism (2010)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4C373-AC0C-40FB-BC0D-A57ADC164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4" y="1141150"/>
            <a:ext cx="76200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406733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2HG</a:t>
            </a:r>
          </a:p>
        </p:txBody>
      </p:sp>
      <p:sp>
        <p:nvSpPr>
          <p:cNvPr id="5" name="Arc 4"/>
          <p:cNvSpPr/>
          <p:nvPr/>
        </p:nvSpPr>
        <p:spPr>
          <a:xfrm rot="10800000">
            <a:off x="5076056" y="4077071"/>
            <a:ext cx="864096" cy="998821"/>
          </a:xfrm>
          <a:prstGeom prst="arc">
            <a:avLst>
              <a:gd name="adj1" fmla="val 16200000"/>
              <a:gd name="adj2" fmla="val 1403336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819124" y="4581128"/>
            <a:ext cx="542136" cy="307777"/>
            <a:chOff x="202696" y="3970919"/>
            <a:chExt cx="542136" cy="307777"/>
          </a:xfrm>
        </p:grpSpPr>
        <p:sp>
          <p:nvSpPr>
            <p:cNvPr id="7" name="Oval 6"/>
            <p:cNvSpPr/>
            <p:nvPr/>
          </p:nvSpPr>
          <p:spPr>
            <a:xfrm>
              <a:off x="251520" y="4005064"/>
              <a:ext cx="432048" cy="24693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2696" y="3970919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IDH*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9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Targeting cancer metabolism (2018)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07CC4-AFE1-4F0B-B00F-42D0AA12C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860032" y="406733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2HG</a:t>
            </a:r>
          </a:p>
        </p:txBody>
      </p:sp>
      <p:sp>
        <p:nvSpPr>
          <p:cNvPr id="5" name="Arc 4"/>
          <p:cNvSpPr/>
          <p:nvPr/>
        </p:nvSpPr>
        <p:spPr>
          <a:xfrm rot="10800000">
            <a:off x="5076056" y="4077071"/>
            <a:ext cx="864096" cy="998821"/>
          </a:xfrm>
          <a:prstGeom prst="arc">
            <a:avLst>
              <a:gd name="adj1" fmla="val 16200000"/>
              <a:gd name="adj2" fmla="val 1403336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819124" y="4581128"/>
            <a:ext cx="542136" cy="307777"/>
            <a:chOff x="202696" y="3970919"/>
            <a:chExt cx="542136" cy="307777"/>
          </a:xfrm>
        </p:grpSpPr>
        <p:sp>
          <p:nvSpPr>
            <p:cNvPr id="7" name="Oval 6"/>
            <p:cNvSpPr/>
            <p:nvPr/>
          </p:nvSpPr>
          <p:spPr>
            <a:xfrm>
              <a:off x="251520" y="4005064"/>
              <a:ext cx="432048" cy="246937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2696" y="3970919"/>
              <a:ext cx="542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IDH*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BE864B-39C9-4509-A77D-B9B3EDE2B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784976" cy="66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IDH and GLS inhibitors are in clinic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68621"/>
            <a:ext cx="82296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82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E53DC2-0218-4442-9D8E-8FF1D54C0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930FF-9CA4-4827-812D-F0217A2FE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9" y="116632"/>
            <a:ext cx="8069341" cy="61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3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Resistance through metabolic reprogramming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423F2-1F56-4E4D-B255-7DC08580F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Figure thumbnail fx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8"/>
          <a:stretch/>
        </p:blipFill>
        <p:spPr bwMode="auto">
          <a:xfrm>
            <a:off x="2159732" y="862610"/>
            <a:ext cx="4860540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 flipV="1">
            <a:off x="107504" y="548680"/>
            <a:ext cx="89289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4388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b="1" dirty="0"/>
              <a:t>Metabolism of cancer cells is different from that of normal cells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Dysregulated metabolism can drive oncogenic processes</a:t>
            </a:r>
          </a:p>
          <a:p>
            <a:pPr marL="0" indent="0" algn="ctr">
              <a:buNone/>
            </a:pPr>
            <a:endParaRPr lang="en-GB" b="1" dirty="0"/>
          </a:p>
          <a:p>
            <a:pPr marL="0" indent="0" algn="ctr">
              <a:buNone/>
            </a:pPr>
            <a:r>
              <a:rPr lang="en-GB" b="1" dirty="0"/>
              <a:t>Altered metabolism offers a therapeutic window to target cancer cells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07504" y="548680"/>
            <a:ext cx="8928992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1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D4704D-F653-41F0-A0F3-006C220AF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5974"/>
            <a:ext cx="8064896" cy="5782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references &amp;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211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b="1" dirty="0"/>
              <a:t>O. Warburg</a:t>
            </a:r>
            <a:r>
              <a:rPr lang="en-GB" sz="1600" dirty="0"/>
              <a:t>,  On the origin of cancer cells, Science, 1956</a:t>
            </a:r>
          </a:p>
          <a:p>
            <a:r>
              <a:rPr lang="en-GB" sz="1600" b="1" dirty="0"/>
              <a:t>JS. Flier et al.  </a:t>
            </a:r>
            <a:r>
              <a:rPr lang="en-GB" sz="1600" dirty="0"/>
              <a:t>Elevated levels of glucose transport and transporter messenger RNA are induced by </a:t>
            </a:r>
            <a:r>
              <a:rPr lang="en-GB" sz="1600" dirty="0" err="1"/>
              <a:t>ras</a:t>
            </a:r>
            <a:r>
              <a:rPr lang="en-GB" sz="1600" dirty="0"/>
              <a:t> or </a:t>
            </a:r>
            <a:r>
              <a:rPr lang="en-GB" sz="1600" dirty="0" err="1"/>
              <a:t>src</a:t>
            </a:r>
            <a:r>
              <a:rPr lang="en-GB" sz="1600" dirty="0"/>
              <a:t> oncogenes. </a:t>
            </a:r>
            <a:r>
              <a:rPr lang="en-GB" sz="1600" b="1" dirty="0"/>
              <a:t>Science</a:t>
            </a:r>
            <a:r>
              <a:rPr lang="en-GB" sz="1600" dirty="0"/>
              <a:t>,</a:t>
            </a:r>
            <a:r>
              <a:rPr lang="en-GB" sz="1600" b="1" dirty="0"/>
              <a:t> 1987</a:t>
            </a:r>
          </a:p>
          <a:p>
            <a:r>
              <a:rPr lang="en-GB" sz="1600" b="1" dirty="0"/>
              <a:t>H. Shim et al. c</a:t>
            </a:r>
            <a:r>
              <a:rPr lang="en-GB" sz="1600" dirty="0"/>
              <a:t>-</a:t>
            </a:r>
            <a:r>
              <a:rPr lang="en-GB" sz="1600" dirty="0" err="1"/>
              <a:t>Myc</a:t>
            </a:r>
            <a:r>
              <a:rPr lang="en-GB" sz="1600" dirty="0"/>
              <a:t> transactivation of </a:t>
            </a:r>
            <a:r>
              <a:rPr lang="en-GB" sz="1600" i="1" dirty="0"/>
              <a:t>LDH-A</a:t>
            </a:r>
            <a:r>
              <a:rPr lang="en-GB" sz="1600" dirty="0"/>
              <a:t>: Implications for </a:t>
            </a:r>
            <a:r>
              <a:rPr lang="en-GB" sz="1600" dirty="0" err="1"/>
              <a:t>tumor</a:t>
            </a:r>
            <a:r>
              <a:rPr lang="en-GB" sz="1600" dirty="0"/>
              <a:t> metabolism and growth, </a:t>
            </a:r>
            <a:r>
              <a:rPr lang="en-GB" sz="1600" b="1" dirty="0"/>
              <a:t>PNAS</a:t>
            </a:r>
            <a:r>
              <a:rPr lang="en-GB" sz="1600" dirty="0"/>
              <a:t>, 1998</a:t>
            </a:r>
            <a:endParaRPr lang="en-GB" sz="1600" b="1" dirty="0"/>
          </a:p>
          <a:p>
            <a:r>
              <a:rPr lang="en-GB" sz="1600" b="1" dirty="0"/>
              <a:t>D. </a:t>
            </a:r>
            <a:r>
              <a:rPr lang="en-GB" sz="1600" b="1" dirty="0" err="1"/>
              <a:t>Hanahan</a:t>
            </a:r>
            <a:r>
              <a:rPr lang="en-GB" sz="1600" b="1" dirty="0"/>
              <a:t> and RA. Weinberg</a:t>
            </a:r>
            <a:r>
              <a:rPr lang="en-GB" sz="1600" dirty="0"/>
              <a:t>, Hallmarks of Cancer: next generation, </a:t>
            </a:r>
            <a:r>
              <a:rPr lang="en-GB" sz="1600" b="1" dirty="0"/>
              <a:t>Cell</a:t>
            </a:r>
            <a:r>
              <a:rPr lang="en-GB" sz="1600" dirty="0"/>
              <a:t>, 2011</a:t>
            </a:r>
          </a:p>
          <a:p>
            <a:r>
              <a:rPr lang="en-GB" sz="1600" b="1" dirty="0"/>
              <a:t>Gaude and Frezza,</a:t>
            </a:r>
            <a:r>
              <a:rPr lang="en-GB" sz="1600" dirty="0"/>
              <a:t> Tissue-specific and convergent metabolic transformation of cancer correlates with metastatic potential and patient survival, </a:t>
            </a:r>
            <a:r>
              <a:rPr lang="en-GB" sz="1600" b="1" dirty="0"/>
              <a:t>Nat </a:t>
            </a:r>
            <a:r>
              <a:rPr lang="en-GB" sz="1600" b="1" dirty="0" err="1"/>
              <a:t>Comms</a:t>
            </a:r>
            <a:r>
              <a:rPr lang="en-GB" sz="1600" dirty="0"/>
              <a:t>,</a:t>
            </a:r>
            <a:r>
              <a:rPr lang="en-GB" sz="1600" b="1" dirty="0"/>
              <a:t> </a:t>
            </a:r>
            <a:r>
              <a:rPr lang="en-GB" sz="1600" dirty="0"/>
              <a:t>2016</a:t>
            </a:r>
          </a:p>
          <a:p>
            <a:r>
              <a:rPr lang="en-GB" sz="1600" b="1" dirty="0"/>
              <a:t>Pavlova and Thompson</a:t>
            </a:r>
            <a:r>
              <a:rPr lang="en-GB" sz="1600" dirty="0"/>
              <a:t>, The emerging hallmarks of cancer metabolism, </a:t>
            </a:r>
            <a:r>
              <a:rPr lang="en-GB" sz="1600" b="1" dirty="0"/>
              <a:t>Cell Metabolism</a:t>
            </a:r>
            <a:r>
              <a:rPr lang="en-GB" sz="1600" dirty="0"/>
              <a:t>, 2016</a:t>
            </a:r>
          </a:p>
          <a:p>
            <a:r>
              <a:rPr lang="en-US" altLang="en-US" sz="1600" b="1" dirty="0"/>
              <a:t>Sanderson et al</a:t>
            </a:r>
            <a:r>
              <a:rPr lang="en-US" altLang="en-US" sz="1600" i="1" dirty="0"/>
              <a:t>, </a:t>
            </a:r>
            <a:r>
              <a:rPr lang="en-US" altLang="en-US" sz="1600" dirty="0"/>
              <a:t>Revisiting the Warburg Effect: Some Tumors Hold Their Breath, </a:t>
            </a:r>
            <a:r>
              <a:rPr lang="en-US" altLang="en-US" sz="1600" b="1" dirty="0"/>
              <a:t>Cell Metabolism</a:t>
            </a:r>
            <a:r>
              <a:rPr lang="en-US" altLang="en-US" sz="1600" dirty="0"/>
              <a:t> 2018 </a:t>
            </a:r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7D4A3-F95D-4F94-871F-7539AD7DF103}"/>
              </a:ext>
            </a:extLst>
          </p:cNvPr>
          <p:cNvSpPr/>
          <p:nvPr/>
        </p:nvSpPr>
        <p:spPr>
          <a:xfrm>
            <a:off x="3203989" y="6127604"/>
            <a:ext cx="2754306" cy="71508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Follow us on Twitter @</a:t>
            </a:r>
            <a:r>
              <a:rPr kumimoji="0" lang="en-GB" sz="1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FrezzaLab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9072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3"/>
          <p:cNvCxnSpPr/>
          <p:nvPr/>
        </p:nvCxnSpPr>
        <p:spPr>
          <a:xfrm rot="10800000" flipV="1">
            <a:off x="3355975" y="2432050"/>
            <a:ext cx="566738" cy="428625"/>
          </a:xfrm>
          <a:prstGeom prst="bentConnector3">
            <a:avLst>
              <a:gd name="adj1" fmla="val 1010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134394" y="3928269"/>
            <a:ext cx="85725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3701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490663" y="2606675"/>
            <a:ext cx="5000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918619" y="2570956"/>
            <a:ext cx="5715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635125" y="2324100"/>
            <a:ext cx="139223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955675" y="4249738"/>
            <a:ext cx="150018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17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The timeline of cancer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53958-0075-4BC5-8F85-04ECFF73A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ight Arrow 3"/>
          <p:cNvSpPr/>
          <p:nvPr/>
        </p:nvSpPr>
        <p:spPr>
          <a:xfrm>
            <a:off x="142875" y="2428875"/>
            <a:ext cx="5365750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511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1924</a:t>
            </a:r>
          </a:p>
        </p:txBody>
      </p:sp>
      <p:sp>
        <p:nvSpPr>
          <p:cNvPr id="7180" name="TextBox 9"/>
          <p:cNvSpPr txBox="1">
            <a:spLocks noChangeArrowheads="1"/>
          </p:cNvSpPr>
          <p:nvPr/>
        </p:nvSpPr>
        <p:spPr bwMode="auto">
          <a:xfrm>
            <a:off x="0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observed the increased glycolysis in cancer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600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1956</a:t>
            </a:r>
          </a:p>
        </p:txBody>
      </p:sp>
      <p:sp>
        <p:nvSpPr>
          <p:cNvPr id="7182" name="TextBox 12"/>
          <p:cNvSpPr txBox="1">
            <a:spLocks noChangeArrowheads="1"/>
          </p:cNvSpPr>
          <p:nvPr/>
        </p:nvSpPr>
        <p:spPr bwMode="auto">
          <a:xfrm>
            <a:off x="1046163" y="1699977"/>
            <a:ext cx="1428750" cy="6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published </a:t>
            </a:r>
          </a:p>
          <a:p>
            <a:pPr algn="ctr" eaLnBrk="1" hangingPunct="1">
              <a:lnSpc>
                <a:spcPct val="70000"/>
              </a:lnSpc>
            </a:pPr>
            <a:r>
              <a:rPr lang="en-GB" altLang="en-US" sz="1200" dirty="0">
                <a:latin typeface="Myriad Pro" pitchFamily="34" charset="0"/>
              </a:rPr>
              <a:t>“On the origin of cancer cell”</a:t>
            </a:r>
          </a:p>
        </p:txBody>
      </p:sp>
      <p:sp>
        <p:nvSpPr>
          <p:cNvPr id="18" name="CasellaDiTesto 27"/>
          <p:cNvSpPr txBox="1"/>
          <p:nvPr/>
        </p:nvSpPr>
        <p:spPr>
          <a:xfrm>
            <a:off x="2056127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1972</a:t>
            </a:r>
          </a:p>
        </p:txBody>
      </p:sp>
      <p:sp>
        <p:nvSpPr>
          <p:cNvPr id="7184" name="TextBox 25"/>
          <p:cNvSpPr txBox="1">
            <a:spLocks noChangeArrowheads="1"/>
          </p:cNvSpPr>
          <p:nvPr/>
        </p:nvSpPr>
        <p:spPr bwMode="auto">
          <a:xfrm>
            <a:off x="827088" y="5011738"/>
            <a:ext cx="171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debate between Weinhouse and Warburg on mitochondria and cancer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2875" y="3357563"/>
            <a:ext cx="2916238" cy="21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Biochemistry era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059113" y="3357563"/>
            <a:ext cx="1944687" cy="21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Genomic era</a:t>
            </a:r>
          </a:p>
        </p:txBody>
      </p:sp>
      <p:sp>
        <p:nvSpPr>
          <p:cNvPr id="7187" name="CasellaDiTesto 28"/>
          <p:cNvSpPr txBox="1">
            <a:spLocks noChangeArrowheads="1"/>
          </p:cNvSpPr>
          <p:nvPr/>
        </p:nvSpPr>
        <p:spPr bwMode="auto">
          <a:xfrm>
            <a:off x="2627313" y="1998663"/>
            <a:ext cx="1143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p53 was identified</a:t>
            </a:r>
          </a:p>
        </p:txBody>
      </p:sp>
      <p:sp>
        <p:nvSpPr>
          <p:cNvPr id="59" name="CasellaDiTesto 27"/>
          <p:cNvSpPr txBox="1"/>
          <p:nvPr/>
        </p:nvSpPr>
        <p:spPr>
          <a:xfrm>
            <a:off x="294435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1979</a:t>
            </a:r>
          </a:p>
        </p:txBody>
      </p:sp>
      <p:sp>
        <p:nvSpPr>
          <p:cNvPr id="7189" name="CasellaDiTesto 9"/>
          <p:cNvSpPr txBox="1">
            <a:spLocks noChangeArrowheads="1"/>
          </p:cNvSpPr>
          <p:nvPr/>
        </p:nvSpPr>
        <p:spPr bwMode="auto">
          <a:xfrm>
            <a:off x="1573213" y="1019175"/>
            <a:ext cx="157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Kovacevic</a:t>
            </a:r>
            <a:r>
              <a:rPr lang="en-GB" altLang="en-US" sz="1200" dirty="0">
                <a:latin typeface="Myriad Pro" pitchFamily="34" charset="0"/>
              </a:rPr>
              <a:t> observed increased </a:t>
            </a:r>
            <a:r>
              <a:rPr lang="en-GB" altLang="en-US" sz="1200" dirty="0" err="1">
                <a:latin typeface="Myriad Pro" pitchFamily="34" charset="0"/>
              </a:rPr>
              <a:t>glutaminolysis</a:t>
            </a:r>
            <a:r>
              <a:rPr lang="en-GB" altLang="en-US" sz="1200" dirty="0">
                <a:latin typeface="Myriad Pro" pitchFamily="34" charset="0"/>
              </a:rPr>
              <a:t> in cancer cell</a:t>
            </a:r>
          </a:p>
        </p:txBody>
      </p:sp>
      <p:sp>
        <p:nvSpPr>
          <p:cNvPr id="67" name="CasellaDiTesto 27"/>
          <p:cNvSpPr txBox="1"/>
          <p:nvPr/>
        </p:nvSpPr>
        <p:spPr>
          <a:xfrm>
            <a:off x="2226780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1977</a:t>
            </a:r>
          </a:p>
        </p:txBody>
      </p:sp>
      <p:sp>
        <p:nvSpPr>
          <p:cNvPr id="7191" name="TextBox 68"/>
          <p:cNvSpPr txBox="1">
            <a:spLocks noChangeArrowheads="1"/>
          </p:cNvSpPr>
          <p:nvPr/>
        </p:nvSpPr>
        <p:spPr bwMode="auto">
          <a:xfrm>
            <a:off x="1684338" y="4344361"/>
            <a:ext cx="1714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I was born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37757" y="2142331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193" name="CasellaDiTesto 28"/>
          <p:cNvSpPr txBox="1">
            <a:spLocks noChangeArrowheads="1"/>
          </p:cNvSpPr>
          <p:nvPr/>
        </p:nvSpPr>
        <p:spPr bwMode="auto">
          <a:xfrm>
            <a:off x="3343275" y="1428750"/>
            <a:ext cx="1143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>
                <a:latin typeface="Myriad Pro" pitchFamily="34" charset="0"/>
              </a:rPr>
              <a:t>cMyc  was discovered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637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Cancer: a genetic disease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4D5283-45DB-4C9A-9755-8B46F684F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27FD37CC-C199-4399-B282-BA67C9D2E511}"/>
              </a:ext>
            </a:extLst>
          </p:cNvPr>
          <p:cNvSpPr/>
          <p:nvPr/>
        </p:nvSpPr>
        <p:spPr>
          <a:xfrm>
            <a:off x="2843808" y="1952626"/>
            <a:ext cx="3476813" cy="9039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latin typeface="Myriad Pro"/>
                <a:cs typeface="Myriad Arabic" panose="01010101010101010101" pitchFamily="50" charset="-78"/>
              </a:rPr>
              <a:t>Mutated genes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8D026FA-1A0C-4DE6-BEC9-F9D267AF9325}"/>
              </a:ext>
            </a:extLst>
          </p:cNvPr>
          <p:cNvSpPr/>
          <p:nvPr/>
        </p:nvSpPr>
        <p:spPr>
          <a:xfrm>
            <a:off x="4276016" y="3021422"/>
            <a:ext cx="565044" cy="81515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latin typeface="Myriad Pro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5827E2-FBC1-4B86-A558-D5AEC5C79C0E}"/>
              </a:ext>
            </a:extLst>
          </p:cNvPr>
          <p:cNvSpPr/>
          <p:nvPr/>
        </p:nvSpPr>
        <p:spPr>
          <a:xfrm>
            <a:off x="2836850" y="4063934"/>
            <a:ext cx="3476813" cy="9134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91D9A-0EF9-4429-80C1-75E143031071}"/>
              </a:ext>
            </a:extLst>
          </p:cNvPr>
          <p:cNvSpPr/>
          <p:nvPr/>
        </p:nvSpPr>
        <p:spPr>
          <a:xfrm>
            <a:off x="3003481" y="4188380"/>
            <a:ext cx="315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lt1"/>
                </a:solidFill>
                <a:latin typeface="Myriad Pro"/>
              </a:rPr>
              <a:t>Transformation</a:t>
            </a:r>
            <a:endParaRPr lang="en-GB" sz="3200" dirty="0"/>
          </a:p>
        </p:txBody>
      </p:sp>
      <p:pic>
        <p:nvPicPr>
          <p:cNvPr id="13" name="10.1038_35101031-f5_full.jpg" descr="10.1038_35101031-f5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764704"/>
            <a:ext cx="3817226" cy="564396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65774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hape 73"/>
          <p:cNvCxnSpPr/>
          <p:nvPr/>
        </p:nvCxnSpPr>
        <p:spPr>
          <a:xfrm rot="10800000" flipV="1">
            <a:off x="3355975" y="2432050"/>
            <a:ext cx="566738" cy="428625"/>
          </a:xfrm>
          <a:prstGeom prst="bentConnector3">
            <a:avLst>
              <a:gd name="adj1" fmla="val 101061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134394" y="3928269"/>
            <a:ext cx="85725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393701" y="2606675"/>
            <a:ext cx="50006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490663" y="2606675"/>
            <a:ext cx="5000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918619" y="2570956"/>
            <a:ext cx="5715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1635125" y="2324100"/>
            <a:ext cx="139223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955675" y="4249738"/>
            <a:ext cx="1500187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232" name="TextBox 25"/>
          <p:cNvSpPr txBox="1">
            <a:spLocks noChangeArrowheads="1"/>
          </p:cNvSpPr>
          <p:nvPr/>
        </p:nvSpPr>
        <p:spPr bwMode="auto">
          <a:xfrm>
            <a:off x="827088" y="5011738"/>
            <a:ext cx="171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debate between Weinhouse and Warburg on mitochondria and cancer</a:t>
            </a:r>
          </a:p>
        </p:txBody>
      </p:sp>
      <p:sp>
        <p:nvSpPr>
          <p:cNvPr id="9239" name="TextBox 68"/>
          <p:cNvSpPr txBox="1">
            <a:spLocks noChangeArrowheads="1"/>
          </p:cNvSpPr>
          <p:nvPr/>
        </p:nvSpPr>
        <p:spPr bwMode="auto">
          <a:xfrm>
            <a:off x="1704975" y="4357688"/>
            <a:ext cx="1714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I was born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706938" y="1196975"/>
            <a:ext cx="9525" cy="1660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75510" y="1203448"/>
            <a:ext cx="9525" cy="166052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Right Arrow 3">
            <a:extLst>
              <a:ext uri="{FF2B5EF4-FFF2-40B4-BE49-F238E27FC236}">
                <a16:creationId xmlns:a16="http://schemas.microsoft.com/office/drawing/2014/main" id="{61F4F540-39D5-4E46-83FB-C97DFF5EFBEC}"/>
              </a:ext>
            </a:extLst>
          </p:cNvPr>
          <p:cNvSpPr/>
          <p:nvPr/>
        </p:nvSpPr>
        <p:spPr>
          <a:xfrm>
            <a:off x="142875" y="2428875"/>
            <a:ext cx="5365750" cy="1643063"/>
          </a:xfrm>
          <a:prstGeom prst="rightArrow">
            <a:avLst>
              <a:gd name="adj1" fmla="val 50000"/>
              <a:gd name="adj2" fmla="val 29904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4DFF1A-F26D-412E-9A86-2BC03C44114C}"/>
              </a:ext>
            </a:extLst>
          </p:cNvPr>
          <p:cNvSpPr/>
          <p:nvPr/>
        </p:nvSpPr>
        <p:spPr>
          <a:xfrm>
            <a:off x="142875" y="3357563"/>
            <a:ext cx="2916238" cy="214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Biochemistry era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B5F308-EF61-47C8-B76F-8A45752D5549}"/>
              </a:ext>
            </a:extLst>
          </p:cNvPr>
          <p:cNvSpPr/>
          <p:nvPr/>
        </p:nvSpPr>
        <p:spPr>
          <a:xfrm>
            <a:off x="3059113" y="3357563"/>
            <a:ext cx="1944687" cy="21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>
                <a:solidFill>
                  <a:schemeClr val="bg1"/>
                </a:solidFill>
                <a:latin typeface="Myriad Pro" pitchFamily="34" charset="0"/>
              </a:rPr>
              <a:t>Genomic era</a:t>
            </a:r>
          </a:p>
        </p:txBody>
      </p:sp>
      <p:sp>
        <p:nvSpPr>
          <p:cNvPr id="922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The timeline of cancer research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B35F1-BB1D-49FB-8F37-1A0DB8D2F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78511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1924</a:t>
            </a:r>
          </a:p>
        </p:txBody>
      </p:sp>
      <p:sp>
        <p:nvSpPr>
          <p:cNvPr id="9228" name="TextBox 9"/>
          <p:cNvSpPr txBox="1">
            <a:spLocks noChangeArrowheads="1"/>
          </p:cNvSpPr>
          <p:nvPr/>
        </p:nvSpPr>
        <p:spPr bwMode="auto">
          <a:xfrm>
            <a:off x="0" y="1628775"/>
            <a:ext cx="1214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observed the increased glycolysis in cancer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600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1956</a:t>
            </a:r>
          </a:p>
        </p:txBody>
      </p:sp>
      <p:sp>
        <p:nvSpPr>
          <p:cNvPr id="9230" name="TextBox 12"/>
          <p:cNvSpPr txBox="1">
            <a:spLocks noChangeArrowheads="1"/>
          </p:cNvSpPr>
          <p:nvPr/>
        </p:nvSpPr>
        <p:spPr bwMode="auto">
          <a:xfrm>
            <a:off x="1035050" y="1844675"/>
            <a:ext cx="1428750" cy="6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Warburg </a:t>
            </a:r>
            <a:r>
              <a:rPr lang="en-GB" altLang="en-US" sz="1200" dirty="0">
                <a:latin typeface="Myriad Pro" pitchFamily="34" charset="0"/>
              </a:rPr>
              <a:t>published “On the origin of cancer cell”</a:t>
            </a:r>
          </a:p>
        </p:txBody>
      </p:sp>
      <p:sp>
        <p:nvSpPr>
          <p:cNvPr id="18" name="CasellaDiTesto 27"/>
          <p:cNvSpPr txBox="1"/>
          <p:nvPr/>
        </p:nvSpPr>
        <p:spPr>
          <a:xfrm>
            <a:off x="2056127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1972</a:t>
            </a:r>
          </a:p>
        </p:txBody>
      </p:sp>
      <p:sp>
        <p:nvSpPr>
          <p:cNvPr id="9235" name="CasellaDiTesto 28"/>
          <p:cNvSpPr txBox="1">
            <a:spLocks noChangeArrowheads="1"/>
          </p:cNvSpPr>
          <p:nvPr/>
        </p:nvSpPr>
        <p:spPr bwMode="auto">
          <a:xfrm>
            <a:off x="2627313" y="1998663"/>
            <a:ext cx="1143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p53 was identified</a:t>
            </a:r>
          </a:p>
        </p:txBody>
      </p:sp>
      <p:sp>
        <p:nvSpPr>
          <p:cNvPr id="59" name="CasellaDiTesto 27"/>
          <p:cNvSpPr txBox="1"/>
          <p:nvPr/>
        </p:nvSpPr>
        <p:spPr>
          <a:xfrm>
            <a:off x="294435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1979</a:t>
            </a:r>
          </a:p>
        </p:txBody>
      </p:sp>
      <p:sp>
        <p:nvSpPr>
          <p:cNvPr id="9237" name="CasellaDiTesto 9"/>
          <p:cNvSpPr txBox="1">
            <a:spLocks noChangeArrowheads="1"/>
          </p:cNvSpPr>
          <p:nvPr/>
        </p:nvSpPr>
        <p:spPr bwMode="auto">
          <a:xfrm>
            <a:off x="1498972" y="898722"/>
            <a:ext cx="1571625" cy="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Mina Bissell</a:t>
            </a:r>
          </a:p>
          <a:p>
            <a:pPr algn="ctr" eaLnBrk="1" hangingPunct="1">
              <a:lnSpc>
                <a:spcPct val="70000"/>
              </a:lnSpc>
            </a:pPr>
            <a:r>
              <a:rPr lang="en-GB" altLang="en-US" sz="1200" dirty="0">
                <a:latin typeface="Myriad Pro" pitchFamily="34" charset="0"/>
              </a:rPr>
              <a:t>confirmed glucose consumption in virus-transformed cells</a:t>
            </a:r>
          </a:p>
        </p:txBody>
      </p:sp>
      <p:sp>
        <p:nvSpPr>
          <p:cNvPr id="67" name="CasellaDiTesto 27"/>
          <p:cNvSpPr txBox="1"/>
          <p:nvPr/>
        </p:nvSpPr>
        <p:spPr>
          <a:xfrm>
            <a:off x="2226780" y="3133762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1977</a:t>
            </a:r>
          </a:p>
        </p:txBody>
      </p:sp>
      <p:cxnSp>
        <p:nvCxnSpPr>
          <p:cNvPr id="70" name="Straight Connector 69"/>
          <p:cNvCxnSpPr/>
          <p:nvPr/>
        </p:nvCxnSpPr>
        <p:spPr>
          <a:xfrm rot="5400000" flipH="1" flipV="1">
            <a:off x="3637757" y="2142331"/>
            <a:ext cx="5715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241" name="CasellaDiTesto 28"/>
          <p:cNvSpPr txBox="1">
            <a:spLocks noChangeArrowheads="1"/>
          </p:cNvSpPr>
          <p:nvPr/>
        </p:nvSpPr>
        <p:spPr bwMode="auto">
          <a:xfrm>
            <a:off x="3343275" y="1428750"/>
            <a:ext cx="1143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>
                <a:latin typeface="Myriad Pro" pitchFamily="34" charset="0"/>
              </a:rPr>
              <a:t>c-Myc  was discovered</a:t>
            </a:r>
          </a:p>
        </p:txBody>
      </p:sp>
      <p:sp>
        <p:nvSpPr>
          <p:cNvPr id="28" name="CasellaDiTesto 24"/>
          <p:cNvSpPr txBox="1">
            <a:spLocks noChangeArrowheads="1"/>
          </p:cNvSpPr>
          <p:nvPr/>
        </p:nvSpPr>
        <p:spPr bwMode="auto">
          <a:xfrm>
            <a:off x="3794125" y="946150"/>
            <a:ext cx="18573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>
                <a:latin typeface="Myriad Pro" pitchFamily="34" charset="0"/>
              </a:rPr>
              <a:t>c-</a:t>
            </a:r>
            <a:r>
              <a:rPr lang="en-GB" altLang="en-US" sz="1200" b="1" dirty="0" err="1">
                <a:latin typeface="Myriad Pro" pitchFamily="34" charset="0"/>
              </a:rPr>
              <a:t>Myc</a:t>
            </a:r>
            <a:r>
              <a:rPr lang="en-GB" altLang="en-US" sz="1200" b="1" dirty="0">
                <a:latin typeface="Myriad Pro" pitchFamily="34" charset="0"/>
              </a:rPr>
              <a:t> regulates glycolysis</a:t>
            </a:r>
          </a:p>
        </p:txBody>
      </p:sp>
      <p:sp>
        <p:nvSpPr>
          <p:cNvPr id="29" name="CasellaDiTesto 8"/>
          <p:cNvSpPr txBox="1"/>
          <p:nvPr/>
        </p:nvSpPr>
        <p:spPr>
          <a:xfrm>
            <a:off x="4385875" y="2857496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1997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11" y="1966095"/>
            <a:ext cx="3608222" cy="134601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CasellaDiTesto 24"/>
          <p:cNvSpPr txBox="1">
            <a:spLocks noChangeArrowheads="1"/>
          </p:cNvSpPr>
          <p:nvPr/>
        </p:nvSpPr>
        <p:spPr bwMode="auto">
          <a:xfrm>
            <a:off x="3362697" y="604166"/>
            <a:ext cx="1857375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GB" altLang="en-US" sz="1200" b="1" dirty="0" err="1">
                <a:latin typeface="Myriad Pro" pitchFamily="34" charset="0"/>
              </a:rPr>
              <a:t>Src</a:t>
            </a:r>
            <a:r>
              <a:rPr lang="en-GB" altLang="en-US" sz="1200" b="1" dirty="0">
                <a:latin typeface="Myriad Pro" pitchFamily="34" charset="0"/>
              </a:rPr>
              <a:t>/</a:t>
            </a:r>
            <a:r>
              <a:rPr lang="en-GB" altLang="en-US" sz="1200" b="1" dirty="0" err="1">
                <a:latin typeface="Myriad Pro" pitchFamily="34" charset="0"/>
              </a:rPr>
              <a:t>Ras</a:t>
            </a:r>
            <a:r>
              <a:rPr lang="en-GB" altLang="en-US" sz="1200" b="1" dirty="0">
                <a:latin typeface="Myriad Pro" pitchFamily="34" charset="0"/>
              </a:rPr>
              <a:t> regulate glycolysis</a:t>
            </a:r>
          </a:p>
        </p:txBody>
      </p:sp>
      <p:sp>
        <p:nvSpPr>
          <p:cNvPr id="33" name="CasellaDiTesto 8"/>
          <p:cNvSpPr txBox="1"/>
          <p:nvPr/>
        </p:nvSpPr>
        <p:spPr>
          <a:xfrm>
            <a:off x="3954447" y="2863969"/>
            <a:ext cx="562975" cy="2769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GB" sz="1200" b="1" spc="50" dirty="0">
                <a:ln w="11430"/>
                <a:latin typeface="Myriad Pro" pitchFamily="34" charset="0"/>
              </a:rPr>
              <a:t>1987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281" y="749480"/>
            <a:ext cx="3612682" cy="88719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45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1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1226</Words>
  <Application>Microsoft Office PowerPoint</Application>
  <PresentationFormat>On-screen Show (4:3)</PresentationFormat>
  <Paragraphs>336</Paragraphs>
  <Slides>66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ＭＳ Ｐゴシック</vt:lpstr>
      <vt:lpstr>Arial</vt:lpstr>
      <vt:lpstr>Calibri</vt:lpstr>
      <vt:lpstr>Harding</vt:lpstr>
      <vt:lpstr>Helvetica Neue</vt:lpstr>
      <vt:lpstr>Helvetica Neue Black Condensed</vt:lpstr>
      <vt:lpstr>Impact</vt:lpstr>
      <vt:lpstr>Myriad Arabic</vt:lpstr>
      <vt:lpstr>Myriad Pro</vt:lpstr>
      <vt:lpstr>NexusSans</vt:lpstr>
      <vt:lpstr>Office Theme</vt:lpstr>
      <vt:lpstr>PowerPoint Presentation</vt:lpstr>
      <vt:lpstr>What is cancer?</vt:lpstr>
      <vt:lpstr>What is cancer?</vt:lpstr>
      <vt:lpstr>Cancer cells need energy to proliferate</vt:lpstr>
      <vt:lpstr>Dysregulated metabolism is a hallmark of cancer</vt:lpstr>
      <vt:lpstr>Cancer and metabolism: when it all started</vt:lpstr>
      <vt:lpstr>The timeline of cancer research</vt:lpstr>
      <vt:lpstr>Cancer: a genetic disease</vt:lpstr>
      <vt:lpstr>The timeline of cancer research</vt:lpstr>
      <vt:lpstr>Cancer and Metabolism come together</vt:lpstr>
      <vt:lpstr>The timeline of cancer research</vt:lpstr>
      <vt:lpstr>The timeline of cancer research</vt:lpstr>
      <vt:lpstr>Cancer: a metabolic disease?</vt:lpstr>
      <vt:lpstr>A system view of cancer</vt:lpstr>
      <vt:lpstr>Cancer metabolism</vt:lpstr>
      <vt:lpstr>Metabolism in the 19th century</vt:lpstr>
      <vt:lpstr>Warburg experiments</vt:lpstr>
      <vt:lpstr>Aerobic glycolysis in cancer cells</vt:lpstr>
      <vt:lpstr>The Warburg hypothesis</vt:lpstr>
      <vt:lpstr>Dissecting the Warburg hypothesis</vt:lpstr>
      <vt:lpstr>Is respiration in cancer cells injured?</vt:lpstr>
      <vt:lpstr>Is hypoxia the cause of mitochondrial dysfunction?</vt:lpstr>
      <vt:lpstr>Metabolic landscape of cancer</vt:lpstr>
      <vt:lpstr>The metabolic landscape of cancer</vt:lpstr>
      <vt:lpstr>Metabolism and patient outcome</vt:lpstr>
      <vt:lpstr>Metabolism and patient outcome</vt:lpstr>
      <vt:lpstr>Evidence from in vivo experiments</vt:lpstr>
      <vt:lpstr>Can Mitochondrial dysfunction be a cancer driver?</vt:lpstr>
      <vt:lpstr>Oncogenic roles of dysfunctional mitochondria</vt:lpstr>
      <vt:lpstr>Mitochondrial dysfunction can be oncogenic</vt:lpstr>
      <vt:lpstr>Mitochondrial dysfunction drives cancer</vt:lpstr>
      <vt:lpstr>FH mutations cause HLRCC</vt:lpstr>
      <vt:lpstr>Fumarate accumulates in FH-deficient cells</vt:lpstr>
      <vt:lpstr>FUMARATE: AN ONCOMETABOLITE</vt:lpstr>
      <vt:lpstr>Mitochondria dysfunction in cancer?</vt:lpstr>
      <vt:lpstr>The Warburg hypothesis</vt:lpstr>
      <vt:lpstr>Aerobic glycolysis in cancer</vt:lpstr>
      <vt:lpstr>FDG-PET shows increase in glucose uptake in cancer</vt:lpstr>
      <vt:lpstr>imaging of cancer metabolism</vt:lpstr>
      <vt:lpstr>imaging of cancer metabolism</vt:lpstr>
      <vt:lpstr>Imaging cancer metabolism</vt:lpstr>
      <vt:lpstr>Is it all about ATP?</vt:lpstr>
      <vt:lpstr>PowerPoint Presentation</vt:lpstr>
      <vt:lpstr>Aerobic glycolysis supports proliferation</vt:lpstr>
      <vt:lpstr>Aerobic glycolysis and migration</vt:lpstr>
      <vt:lpstr>Overexpression of glycolytic enzymes drive cancer</vt:lpstr>
      <vt:lpstr>Is glycolysis up-regulated in cancer?</vt:lpstr>
      <vt:lpstr>The Warburg hypothesis</vt:lpstr>
      <vt:lpstr>Aerobic glycolysis and  “stemness”</vt:lpstr>
      <vt:lpstr>Cancer stem cells and plasticity</vt:lpstr>
      <vt:lpstr>Some complications….</vt:lpstr>
      <vt:lpstr>DYSREGULATED METABOLISM: A HALLMARK OF CANCER</vt:lpstr>
      <vt:lpstr>DYSREGULATED METABOLISM: A HALLMARK OF CANCER</vt:lpstr>
      <vt:lpstr>The metabolic hallmarks of cancer</vt:lpstr>
      <vt:lpstr>Intrinsic metabolic heterogeneity of cancer</vt:lpstr>
      <vt:lpstr>TUMOUR MICROENVIRONMENT AFFECTS METABOLISM</vt:lpstr>
      <vt:lpstr>CANCER METABOLISM EVOLVES OVER TIME</vt:lpstr>
      <vt:lpstr>Starving cancer to death</vt:lpstr>
      <vt:lpstr>The first example of targeting cancer metabolism?</vt:lpstr>
      <vt:lpstr>Targeting cancer metabolism (2010)</vt:lpstr>
      <vt:lpstr>Targeting cancer metabolism (2018)</vt:lpstr>
      <vt:lpstr>IDH and GLS inhibitors are in clinic</vt:lpstr>
      <vt:lpstr>PowerPoint Presentation</vt:lpstr>
      <vt:lpstr>Resistance through metabolic reprogramming</vt:lpstr>
      <vt:lpstr>Conclusions</vt:lpstr>
      <vt:lpstr>Key references &amp;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Frezza</dc:creator>
  <cp:lastModifiedBy>Christian Frezza</cp:lastModifiedBy>
  <cp:revision>1</cp:revision>
  <dcterms:created xsi:type="dcterms:W3CDTF">2019-11-19T16:43:15Z</dcterms:created>
  <dcterms:modified xsi:type="dcterms:W3CDTF">2019-11-22T07:27:48Z</dcterms:modified>
</cp:coreProperties>
</file>