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Layouts/slideLayout77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3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64.xml" ContentType="application/vnd.openxmlformats-officedocument.presentationml.slide+xml"/>
  <Override PartName="/ppt/slideMasters/slideMaster7.xml" ContentType="application/vnd.openxmlformats-officedocument.presentationml.slideMaster+xml"/>
  <Override PartName="/ppt/slideLayouts/slideLayout75.xml" ContentType="application/vnd.openxmlformats-officedocument.presentationml.slideLayout+xml"/>
  <Override PartName="/ppt/theme/themeOverride4.xml" ContentType="application/vnd.openxmlformats-officedocument.themeOverride+xml"/>
  <Default Extension="xml" ContentType="application/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slideLayouts/slideLayout3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7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Default Extension="jpeg" ContentType="image/jpeg"/>
  <Override PartName="/ppt/slideLayouts/slideLayout51.xml" ContentType="application/vnd.openxmlformats-officedocument.presentationml.slideLayout+xml"/>
  <Override PartName="/ppt/notesSlides/notesSlide63.xml" ContentType="application/vnd.openxmlformats-officedocument.presentationml.notesSlide+xml"/>
  <Override PartName="/ppt/notesSlides/notesSlide57.xml" ContentType="application/vnd.openxmlformats-officedocument.presentationml.notesSlide+xml"/>
  <Override PartName="/ppt/theme/themeOverride9.xml" ContentType="application/vnd.openxmlformats-officedocument.themeOverride+xml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s/slide60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7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Default Extension="tiff" ContentType="image/tiff"/>
  <Override PartName="/ppt/notesSlides/notesSlide61.xml" ContentType="application/vnd.openxmlformats-officedocument.presentationml.notesSlide+xml"/>
  <Override PartName="/ppt/notesSlides/notesSlide55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slideLayouts/slideLayout6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59.xml" ContentType="application/vnd.openxmlformats-officedocument.presentationml.slide+xml"/>
  <Override PartName="/ppt/theme/themeOverride5.xml" ContentType="application/vnd.openxmlformats-officedocument.themeOverride+xml"/>
  <Override PartName="/ppt/notesSlides/notesSlide53.xml" ContentType="application/vnd.openxmlformats-officedocument.presentationml.notesSlide+xml"/>
  <Override PartName="/ppt/theme/theme7.xml" ContentType="application/vnd.openxmlformats-officedocument.theme+xml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Layouts/slideLayout2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1.xml" ContentType="application/vnd.openxmlformats-officedocument.presentationml.notesSlide+xml"/>
  <Override PartName="/ppt/slideLayouts/slideLayout68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46.xml" ContentType="application/vnd.openxmlformats-officedocument.presentationml.notesSlide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7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2.xml" ContentType="application/vnd.openxmlformats-officedocument.presentationml.slideLayout+xml"/>
  <Override PartName="/ppt/notesSlides/notesSlide58.xml" ContentType="application/vnd.openxmlformats-officedocument.presentationml.notesSlide+xml"/>
  <Override PartName="/ppt/slideLayouts/slideLayout3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62.xml" ContentType="application/vnd.openxmlformats-officedocument.presentationml.notesSlide+xml"/>
  <Override PartName="/ppt/notesSlides/notesSlide5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Layouts/slideLayout70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notesSlides/notesSlide60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Slides/notesSlide54.xml" ContentType="application/vnd.openxmlformats-officedocument.presentationml.notesSlide+xml"/>
  <Override PartName="/ppt/theme/themeOverride6.xml" ContentType="application/vnd.openxmlformats-officedocument.themeOverrid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2.xml" ContentType="application/vnd.openxmlformats-officedocument.presentationml.notesSlide+xml"/>
  <Override PartName="/ppt/slideLayouts/slideLayout69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0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Override10.xml" ContentType="application/vnd.openxmlformats-officedocument.themeOverride+xml"/>
  <Override PartName="/ppt/slideLayouts/slideLayout57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21" r:id="rId6"/>
    <p:sldMasterId id="2147483733" r:id="rId7"/>
  </p:sldMasterIdLst>
  <p:notesMasterIdLst>
    <p:notesMasterId r:id="rId72"/>
  </p:notesMasterIdLst>
  <p:sldIdLst>
    <p:sldId id="258" r:id="rId8"/>
    <p:sldId id="456" r:id="rId9"/>
    <p:sldId id="457" r:id="rId10"/>
    <p:sldId id="488" r:id="rId11"/>
    <p:sldId id="458" r:id="rId12"/>
    <p:sldId id="459" r:id="rId13"/>
    <p:sldId id="489" r:id="rId14"/>
    <p:sldId id="583" r:id="rId15"/>
    <p:sldId id="461" r:id="rId16"/>
    <p:sldId id="462" r:id="rId17"/>
    <p:sldId id="463" r:id="rId18"/>
    <p:sldId id="500" r:id="rId19"/>
    <p:sldId id="501" r:id="rId20"/>
    <p:sldId id="573" r:id="rId21"/>
    <p:sldId id="490" r:id="rId22"/>
    <p:sldId id="403" r:id="rId23"/>
    <p:sldId id="477" r:id="rId24"/>
    <p:sldId id="485" r:id="rId25"/>
    <p:sldId id="338" r:id="rId26"/>
    <p:sldId id="503" r:id="rId27"/>
    <p:sldId id="504" r:id="rId28"/>
    <p:sldId id="511" r:id="rId29"/>
    <p:sldId id="505" r:id="rId30"/>
    <p:sldId id="506" r:id="rId31"/>
    <p:sldId id="507" r:id="rId32"/>
    <p:sldId id="578" r:id="rId33"/>
    <p:sldId id="580" r:id="rId34"/>
    <p:sldId id="527" r:id="rId35"/>
    <p:sldId id="571" r:id="rId36"/>
    <p:sldId id="478" r:id="rId37"/>
    <p:sldId id="579" r:id="rId38"/>
    <p:sldId id="493" r:id="rId39"/>
    <p:sldId id="400" r:id="rId40"/>
    <p:sldId id="342" r:id="rId41"/>
    <p:sldId id="465" r:id="rId42"/>
    <p:sldId id="555" r:id="rId43"/>
    <p:sldId id="452" r:id="rId44"/>
    <p:sldId id="453" r:id="rId45"/>
    <p:sldId id="454" r:id="rId46"/>
    <p:sldId id="455" r:id="rId47"/>
    <p:sldId id="556" r:id="rId48"/>
    <p:sldId id="561" r:id="rId49"/>
    <p:sldId id="559" r:id="rId50"/>
    <p:sldId id="535" r:id="rId51"/>
    <p:sldId id="543" r:id="rId52"/>
    <p:sldId id="574" r:id="rId53"/>
    <p:sldId id="487" r:id="rId54"/>
    <p:sldId id="576" r:id="rId55"/>
    <p:sldId id="572" r:id="rId56"/>
    <p:sldId id="553" r:id="rId57"/>
    <p:sldId id="415" r:id="rId58"/>
    <p:sldId id="464" r:id="rId59"/>
    <p:sldId id="379" r:id="rId60"/>
    <p:sldId id="438" r:id="rId61"/>
    <p:sldId id="581" r:id="rId62"/>
    <p:sldId id="577" r:id="rId63"/>
    <p:sldId id="564" r:id="rId64"/>
    <p:sldId id="565" r:id="rId65"/>
    <p:sldId id="550" r:id="rId66"/>
    <p:sldId id="587" r:id="rId67"/>
    <p:sldId id="585" r:id="rId68"/>
    <p:sldId id="589" r:id="rId69"/>
    <p:sldId id="588" r:id="rId70"/>
    <p:sldId id="552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00FF"/>
    <a:srgbClr val="66CCFF"/>
    <a:srgbClr val="FF0080"/>
    <a:srgbClr val="800000"/>
    <a:srgbClr val="66FF66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8" autoAdjust="0"/>
    <p:restoredTop sz="91259" autoAdjust="0"/>
  </p:normalViewPr>
  <p:slideViewPr>
    <p:cSldViewPr>
      <p:cViewPr>
        <p:scale>
          <a:sx n="75" d="100"/>
          <a:sy n="75" d="100"/>
        </p:scale>
        <p:origin x="-120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7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08B8D5-11B2-A944-AB20-36D8D08A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E6CF0-9CDC-9E4C-90E7-8D3984A0D72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8575" y="796925"/>
            <a:ext cx="4264025" cy="3197225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87C0-3AB5-794F-9C67-A429C41FC9CF}" type="slidenum">
              <a:rPr lang="en-US"/>
              <a:pPr/>
              <a:t>10</a:t>
            </a:fld>
            <a:endParaRPr lang="en-US"/>
          </a:p>
        </p:txBody>
      </p:sp>
      <p:sp>
        <p:nvSpPr>
          <p:cNvPr id="221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6988" y="796925"/>
            <a:ext cx="4264025" cy="319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err="1" smtClean="0"/>
              <a:t>dont</a:t>
            </a:r>
            <a:r>
              <a:rPr lang="en-US" dirty="0" smtClean="0"/>
              <a:t> know how many stages</a:t>
            </a:r>
          </a:p>
          <a:p>
            <a:endParaRPr lang="en-US" dirty="0" smtClean="0"/>
          </a:p>
          <a:p>
            <a:r>
              <a:rPr lang="en-US" dirty="0" smtClean="0"/>
              <a:t>.. but what do we mean by a cancer and what do we mean by a Malignant cancer?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87C0-3AB5-794F-9C67-A429C41FC9CF}" type="slidenum">
              <a:rPr lang="en-US"/>
              <a:pPr/>
              <a:t>11</a:t>
            </a:fld>
            <a:endParaRPr lang="en-US"/>
          </a:p>
        </p:txBody>
      </p:sp>
      <p:sp>
        <p:nvSpPr>
          <p:cNvPr id="221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6988" y="796925"/>
            <a:ext cx="4264025" cy="319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err="1" smtClean="0"/>
              <a:t>dont</a:t>
            </a:r>
            <a:r>
              <a:rPr lang="en-US" dirty="0" smtClean="0"/>
              <a:t> know how many stages</a:t>
            </a:r>
          </a:p>
          <a:p>
            <a:endParaRPr lang="en-US" dirty="0" smtClean="0"/>
          </a:p>
          <a:p>
            <a:r>
              <a:rPr lang="en-US" dirty="0" smtClean="0"/>
              <a:t>.. but what do we mean by a cancer and what do we mean by a Malignant cancer?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99FEC-A9CA-BA46-9B0D-1226F86137E3}" type="slidenum">
              <a:rPr lang="en-US"/>
              <a:pPr/>
              <a:t>12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mention progression</a:t>
            </a:r>
            <a:r>
              <a:rPr lang="en-US" dirty="0" smtClean="0">
                <a:latin typeface="Times" charset="0"/>
              </a:rPr>
              <a:t>, heterogeneity</a:t>
            </a:r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87C0-3AB5-794F-9C67-A429C41FC9CF}" type="slidenum">
              <a:rPr lang="en-US"/>
              <a:pPr/>
              <a:t>14</a:t>
            </a:fld>
            <a:endParaRPr lang="en-US"/>
          </a:p>
        </p:txBody>
      </p:sp>
      <p:sp>
        <p:nvSpPr>
          <p:cNvPr id="221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6988" y="796925"/>
            <a:ext cx="4264025" cy="319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87C0-3AB5-794F-9C67-A429C41FC9CF}" type="slidenum">
              <a:rPr lang="en-US"/>
              <a:pPr/>
              <a:t>15</a:t>
            </a:fld>
            <a:endParaRPr lang="en-US"/>
          </a:p>
        </p:txBody>
      </p:sp>
      <p:sp>
        <p:nvSpPr>
          <p:cNvPr id="221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6988" y="796925"/>
            <a:ext cx="4264025" cy="319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err="1" smtClean="0"/>
              <a:t>dont</a:t>
            </a:r>
            <a:r>
              <a:rPr lang="en-US" dirty="0" smtClean="0"/>
              <a:t> know how many stages</a:t>
            </a:r>
          </a:p>
          <a:p>
            <a:endParaRPr lang="en-US" dirty="0" smtClean="0"/>
          </a:p>
          <a:p>
            <a:r>
              <a:rPr lang="en-US" dirty="0" smtClean="0"/>
              <a:t>.. but what do we mean by a cancer and what do we mean by a Malignant cancer?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DE502-37AD-054E-85AC-E6A92077DD0F}" type="slidenum">
              <a:rPr lang="en-US"/>
              <a:pPr/>
              <a:t>16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63734-ACC9-E649-A813-6F984BE88514}" type="slidenum">
              <a:rPr lang="en-US"/>
              <a:pPr/>
              <a:t>17</a:t>
            </a:fld>
            <a:endParaRPr lang="en-US"/>
          </a:p>
        </p:txBody>
      </p:sp>
      <p:sp>
        <p:nvSpPr>
          <p:cNvPr id="88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63734-ACC9-E649-A813-6F984BE88514}" type="slidenum">
              <a:rPr lang="en-US"/>
              <a:pPr/>
              <a:t>18</a:t>
            </a:fld>
            <a:endParaRPr lang="en-US"/>
          </a:p>
        </p:txBody>
      </p:sp>
      <p:sp>
        <p:nvSpPr>
          <p:cNvPr id="88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E350C-DC3B-2C48-B10D-BD3B62689C75}" type="slidenum">
              <a:rPr lang="en-US"/>
              <a:pPr/>
              <a:t>19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sz="1200" b="1" dirty="0" smtClean="0">
                <a:solidFill>
                  <a:schemeClr val="accent2"/>
                </a:solidFill>
                <a:latin typeface="Comic Sans MS" charset="0"/>
              </a:rPr>
              <a:t>Evidence:</a:t>
            </a:r>
            <a:r>
              <a:rPr lang="en-GB" sz="1200" b="1" dirty="0" smtClean="0">
                <a:solidFill>
                  <a:schemeClr val="tx2"/>
                </a:solidFill>
                <a:latin typeface="Comic Sans MS" charset="0"/>
              </a:rPr>
              <a:t> Colon cancers can show microsatellite (sequence-level) instability (MIN) OR Chromosome instability (CIN) (occasionally  both). Since most MIN tumours don’t show CIN and vice versa, neither is merely a consequence of malignancy or rapid cell cycling</a:t>
            </a:r>
            <a:endParaRPr lang="en-GB" sz="1200" b="1" dirty="0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2FB86-7D7D-C343-A299-70026EBA9C0F}" type="slidenum">
              <a:rPr lang="en-US"/>
              <a:pPr/>
              <a:t>20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FC680-69B0-794D-A8C2-C7C5517464CA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From egg to embryo to adult and throughout adult life</a:t>
            </a:r>
            <a:r>
              <a:rPr lang="en-US" baseline="0" dirty="0" smtClean="0">
                <a:latin typeface="Times" charset="0"/>
              </a:rPr>
              <a:t> cells grow and </a:t>
            </a:r>
            <a:r>
              <a:rPr lang="en-US" baseline="0" dirty="0" err="1" smtClean="0">
                <a:latin typeface="Times" charset="0"/>
              </a:rPr>
              <a:t>organise</a:t>
            </a:r>
            <a:r>
              <a:rPr lang="en-US" baseline="0" dirty="0" smtClean="0">
                <a:latin typeface="Times" charset="0"/>
              </a:rPr>
              <a:t> themselves in 3 D. In the adult there is constant turnover, e.g. in the gut, and if a tissue is wound cells migrate and divide to close the wound. From time to time rogue cells arise that don’t obey the rules and grow more than they should – they may take over a patch of tissue, </a:t>
            </a:r>
            <a:r>
              <a:rPr lang="en-US" baseline="0" dirty="0" err="1" smtClean="0">
                <a:latin typeface="Times" charset="0"/>
              </a:rPr>
              <a:t>dis[placing</a:t>
            </a:r>
            <a:r>
              <a:rPr lang="en-US" baseline="0" dirty="0" smtClean="0">
                <a:latin typeface="Times" charset="0"/>
              </a:rPr>
              <a:t> their </a:t>
            </a:r>
            <a:r>
              <a:rPr lang="en-US" baseline="0" dirty="0" err="1" smtClean="0">
                <a:latin typeface="Times" charset="0"/>
              </a:rPr>
              <a:t>neighbours</a:t>
            </a:r>
            <a:r>
              <a:rPr lang="en-US" baseline="0" dirty="0" smtClean="0">
                <a:latin typeface="Times" charset="0"/>
              </a:rPr>
              <a:t>, or make the tissue grow more than it should. In the worst case, cells escape from their home location and seed new colonies all over the body – this is cancer.</a:t>
            </a:r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2FB86-7D7D-C343-A299-70026EBA9C0F}" type="slidenum">
              <a:rPr lang="en-US"/>
              <a:pPr/>
              <a:t>21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2FB86-7D7D-C343-A299-70026EBA9C0F}" type="slidenum">
              <a:rPr lang="en-US"/>
              <a:pPr/>
              <a:t>22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2FB86-7D7D-C343-A299-70026EBA9C0F}" type="slidenum">
              <a:rPr lang="en-US"/>
              <a:pPr/>
              <a:t>23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13/224= jut over 5% cases in TCGA CRC data 2012 see also Tomlinson review of POLE and POLD mutations, more like 3</a:t>
            </a:r>
            <a:r>
              <a:rPr lang="en-US" smtClean="0"/>
              <a:t>%</a:t>
            </a:r>
            <a:r>
              <a:rPr lang="en-US" baseline="0" smtClean="0"/>
              <a:t> quoted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2FB86-7D7D-C343-A299-70026EBA9C0F}" type="slidenum">
              <a:rPr lang="en-US"/>
              <a:pPr/>
              <a:t>24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0EAAA-FF2E-E64A-9B32-F3F822667809}" type="slidenum">
              <a:rPr lang="en-US"/>
              <a:pPr/>
              <a:t>25</a:t>
            </a:fld>
            <a:endParaRPr lang="en-US"/>
          </a:p>
        </p:txBody>
      </p:sp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2FB86-7D7D-C343-A299-70026EBA9C0F}" type="slidenum">
              <a:rPr lang="en-US"/>
              <a:pPr/>
              <a:t>26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2F544-7FBE-DC49-A031-56D59F260352}" type="slidenum">
              <a:rPr lang="en-US"/>
              <a:pPr/>
              <a:t>27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animated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F7A7C-FC39-D248-9B36-C9CBD7A4B207}" type="slidenum">
              <a:rPr lang="en-US"/>
              <a:pPr/>
              <a:t>28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2F544-7FBE-DC49-A031-56D59F260352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animated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87C0-3AB5-794F-9C67-A429C41FC9CF}" type="slidenum">
              <a:rPr lang="en-US"/>
              <a:pPr/>
              <a:t>30</a:t>
            </a:fld>
            <a:endParaRPr lang="en-US"/>
          </a:p>
        </p:txBody>
      </p:sp>
      <p:sp>
        <p:nvSpPr>
          <p:cNvPr id="221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6988" y="796925"/>
            <a:ext cx="4264025" cy="319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FC680-69B0-794D-A8C2-C7C5517464CA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87C0-3AB5-794F-9C67-A429C41FC9CF}" type="slidenum">
              <a:rPr lang="en-US"/>
              <a:pPr/>
              <a:t>31</a:t>
            </a:fld>
            <a:endParaRPr lang="en-US"/>
          </a:p>
        </p:txBody>
      </p:sp>
      <p:sp>
        <p:nvSpPr>
          <p:cNvPr id="221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6988" y="796925"/>
            <a:ext cx="4264025" cy="319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87C0-3AB5-794F-9C67-A429C41FC9CF}" type="slidenum">
              <a:rPr lang="en-US"/>
              <a:pPr/>
              <a:t>32</a:t>
            </a:fld>
            <a:endParaRPr lang="en-US"/>
          </a:p>
        </p:txBody>
      </p:sp>
      <p:sp>
        <p:nvSpPr>
          <p:cNvPr id="221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6988" y="796925"/>
            <a:ext cx="4264025" cy="319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462F2-21E7-5F41-91DD-E4479AFD4D7D}" type="slidenum">
              <a:rPr lang="en-US"/>
              <a:pPr/>
              <a:t>33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66E04-89F6-E440-96B3-6AEDD2B641FE}" type="slidenum">
              <a:rPr lang="en-US"/>
              <a:pPr/>
              <a:t>34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Multiple types of CIN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600">
                <a:solidFill>
                  <a:srgbClr val="800000"/>
                </a:solidFill>
                <a:latin typeface="Verdana" charset="0"/>
              </a:rPr>
              <a:t>Jones et al, 2008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66E04-89F6-E440-96B3-6AEDD2B641FE}" type="slidenum">
              <a:rPr lang="en-US"/>
              <a:pPr/>
              <a:t>36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Multiple types of CIN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70D97-1778-2846-9A4D-E9F5DC6A4A5C}" type="slidenum">
              <a:rPr lang="en-GB"/>
              <a:pPr/>
              <a:t>37</a:t>
            </a:fld>
            <a:endParaRPr lang="en-GB"/>
          </a:p>
        </p:txBody>
      </p:sp>
      <p:sp>
        <p:nvSpPr>
          <p:cNvPr id="20992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70D97-1778-2846-9A4D-E9F5DC6A4A5C}" type="slidenum">
              <a:rPr lang="en-GB"/>
              <a:pPr/>
              <a:t>38</a:t>
            </a:fld>
            <a:endParaRPr lang="en-GB"/>
          </a:p>
        </p:txBody>
      </p:sp>
      <p:sp>
        <p:nvSpPr>
          <p:cNvPr id="20992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70D97-1778-2846-9A4D-E9F5DC6A4A5C}" type="slidenum">
              <a:rPr lang="en-GB"/>
              <a:pPr/>
              <a:t>39</a:t>
            </a:fld>
            <a:endParaRPr lang="en-GB"/>
          </a:p>
        </p:txBody>
      </p:sp>
      <p:sp>
        <p:nvSpPr>
          <p:cNvPr id="20992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70D97-1778-2846-9A4D-E9F5DC6A4A5C}" type="slidenum">
              <a:rPr lang="en-GB"/>
              <a:pPr/>
              <a:t>40</a:t>
            </a:fld>
            <a:endParaRPr lang="en-GB"/>
          </a:p>
        </p:txBody>
      </p:sp>
      <p:sp>
        <p:nvSpPr>
          <p:cNvPr id="20992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FC680-69B0-794D-A8C2-C7C5517464CA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66E04-89F6-E440-96B3-6AEDD2B641FE}" type="slidenum">
              <a:rPr lang="en-US"/>
              <a:pPr/>
              <a:t>41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Multiple types of CIN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70D97-1778-2846-9A4D-E9F5DC6A4A5C}" type="slidenum">
              <a:rPr lang="en-GB"/>
              <a:pPr/>
              <a:t>42</a:t>
            </a:fld>
            <a:endParaRPr lang="en-GB"/>
          </a:p>
        </p:txBody>
      </p:sp>
      <p:sp>
        <p:nvSpPr>
          <p:cNvPr id="20992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BBF25-934C-3040-92B1-E41D25D40831}" type="slidenum">
              <a:rPr lang="en-GB"/>
              <a:pPr/>
              <a:t>43</a:t>
            </a:fld>
            <a:endParaRPr lang="en-GB"/>
          </a:p>
        </p:txBody>
      </p:sp>
      <p:sp>
        <p:nvSpPr>
          <p:cNvPr id="1634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66E04-89F6-E440-96B3-6AEDD2B641FE}" type="slidenum">
              <a:rPr lang="en-US"/>
              <a:pPr/>
              <a:t>44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Multiple types of CIN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E929C-9596-F44E-9C10-C956C90FBA4E}" type="slidenum">
              <a:rPr lang="en-US"/>
              <a:pPr/>
              <a:t>45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F0D8B-6F6C-C645-B260-D975FB3AD4EC}" type="slidenum">
              <a:rPr lang="en-US"/>
              <a:pPr/>
              <a:t>46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F0D8B-6F6C-C645-B260-D975FB3AD4EC}" type="slidenum">
              <a:rPr lang="en-US"/>
              <a:pPr/>
              <a:t>47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F0D8B-6F6C-C645-B260-D975FB3AD4EC}" type="slidenum">
              <a:rPr lang="en-US"/>
              <a:pPr/>
              <a:t>48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F0D8B-6F6C-C645-B260-D975FB3AD4EC}" type="slidenum">
              <a:rPr lang="en-US"/>
              <a:pPr/>
              <a:t>49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66E04-89F6-E440-96B3-6AEDD2B641FE}" type="slidenum">
              <a:rPr lang="en-US"/>
              <a:pPr/>
              <a:t>50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Multiple types of CIN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FC680-69B0-794D-A8C2-C7C5517464CA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3B290E9-6439-894F-B77B-CACC8A455CA5}" type="slidenum">
              <a:rPr lang="en-US" sz="1200"/>
              <a:pPr algn="r"/>
              <a:t>51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600">
                <a:solidFill>
                  <a:srgbClr val="800000"/>
                </a:solidFill>
                <a:latin typeface="Verdana" charset="0"/>
              </a:rPr>
              <a:t>Jones et al, 2008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EA79D-1665-9343-8204-BB1AD0AF15C4}" type="slidenum">
              <a:rPr lang="en-US"/>
              <a:pPr/>
              <a:t>53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EA79D-1665-9343-8204-BB1AD0AF15C4}" type="slidenum">
              <a:rPr lang="en-US"/>
              <a:pPr/>
              <a:t>57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EA79D-1665-9343-8204-BB1AD0AF15C4}" type="slidenum">
              <a:rPr lang="en-US"/>
              <a:pPr/>
              <a:t>58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49CCB-D75D-D249-B749-DD4B1A1133D5}" type="slidenum">
              <a:rPr lang="en-US"/>
              <a:pPr/>
              <a:t>59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49CCB-D75D-D249-B749-DD4B1A1133D5}" type="slidenum">
              <a:rPr lang="en-US"/>
              <a:pPr/>
              <a:t>60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FC680-69B0-794D-A8C2-C7C5517464CA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49CCB-D75D-D249-B749-DD4B1A1133D5}" type="slidenum">
              <a:rPr lang="en-US"/>
              <a:pPr/>
              <a:t>61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EA79D-1665-9343-8204-BB1AD0AF15C4}" type="slidenum">
              <a:rPr lang="en-US"/>
              <a:pPr/>
              <a:t>62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EA79D-1665-9343-8204-BB1AD0AF15C4}" type="slidenum">
              <a:rPr lang="en-US"/>
              <a:pPr/>
              <a:t>63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86A2B-FC6C-6443-A1C1-4ECBCF0EC041}" type="slidenum">
              <a:rPr lang="en-US"/>
              <a:pPr/>
              <a:t>64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FC680-69B0-794D-A8C2-C7C5517464CA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FC680-69B0-794D-A8C2-C7C5517464CA}" type="slidenum">
              <a:rPr lang="en-US"/>
              <a:pPr/>
              <a:t>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87C0-3AB5-794F-9C67-A429C41FC9CF}" type="slidenum">
              <a:rPr lang="en-US"/>
              <a:pPr/>
              <a:t>9</a:t>
            </a:fld>
            <a:endParaRPr lang="en-US"/>
          </a:p>
        </p:txBody>
      </p:sp>
      <p:sp>
        <p:nvSpPr>
          <p:cNvPr id="221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6988" y="796925"/>
            <a:ext cx="4264025" cy="319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err="1" smtClean="0"/>
              <a:t>dont</a:t>
            </a:r>
            <a:r>
              <a:rPr lang="en-US" dirty="0" smtClean="0"/>
              <a:t> know how many stages</a:t>
            </a:r>
          </a:p>
          <a:p>
            <a:endParaRPr lang="en-US" dirty="0" smtClean="0"/>
          </a:p>
          <a:p>
            <a:r>
              <a:rPr lang="en-US" dirty="0" smtClean="0"/>
              <a:t>.. but what do we mean by a cancer and what do we mean by a Malignant cancer?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E685-9D8C-8848-837D-9A6576058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43DE-5491-A446-ADF8-73B28AD45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E53D-D69D-C84C-9F67-C781BE45D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12D453-32E2-F34C-B4C6-94DB460DD2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376BEE-B5DF-8E46-AD47-4DB659557C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15388A-C0D2-044C-83EC-5BEE2F001E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301972-D6D0-354A-84AB-318D083E27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DEECD7-3C2B-704F-9A54-0D99D1255E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AD4D97-595A-814B-9FC9-883CDDA680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4B1511-11DA-CA43-A653-F4385EED9C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C683-4DA8-0546-8C48-AC5D3E1090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8A0E-8C69-1047-8AFC-F8C040931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F9BA8F-A60B-644B-A3C2-3FE6D97FCC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776E85-52C5-7C4F-AB5B-40086158F9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FECEF4-623B-C740-BD18-FFCAC544D0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D1EEC100-8F34-B14E-A22C-7425D78EA6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22BF-D718-8843-84DF-1FDA19AF5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82B77-6101-154A-BAC1-0D6EB6169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32854-978C-5447-9DB9-C189AB60A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D2355-0BA7-2943-BF5E-A162F78AE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4EEC5-43F7-924E-B91E-DAFDFEAF9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4654F-C616-8545-9523-498CBFD08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0809-62E4-3F46-B0B4-D3C6317B2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A2F52-FFA5-7B4B-8628-004D6F65A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D008C-C8A9-6A45-842F-7A507D5CB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6FE92-11D1-3B46-9D2F-88D260D42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D41DA-1EBD-3D4B-B1A8-7D50ED853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E997C-70CB-5446-91D0-C175D0D90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D3221-F731-714A-BC01-941D4B8C1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BC798A-27EF-794B-B35C-86CB21392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5C8E7D-5357-454A-8763-93687A10F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32160C-58AB-AA4B-A97C-52056358A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9D7A14-6F61-D94F-A829-BCDE97C60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F8EF4-00A5-9D4C-A2FA-F35C5523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B9844D-ADD2-9C4A-9880-5568A6AD0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DD62F5-D49F-4641-BC8B-7F0C39F73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137528-2B4A-924D-8883-BF03A88AF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01777D-1713-F74C-BA2D-4D3454F02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56D1AB-F7B6-5C44-855D-58CE67354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70FC32E-642A-7246-BE08-5E6FF722E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4D3235-7737-BC4F-9DF5-8053F0220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7AEC48-CB5A-1E4D-9912-01454D097A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A693C3-BDCD-9C4D-A004-B0091D21C2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080251-9A3C-D447-B376-2572F2FF4A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3938-8D4C-064C-BD0A-F46895BBA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E1C767-8CCF-E54B-A28B-CDD98149CA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A24C1B-57CD-E547-8DD4-97EB15C146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FDE12A-803F-3045-9909-66BA069B1E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3B689D-04E8-A64C-A254-B89B95F3C3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B5AC30-121A-C642-9C0E-675BEDB137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5C6275-9792-8D44-827A-4110045EF0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62F16B-9ABB-3444-8C66-65198FD792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D3987F-C568-454F-B479-70F5823B40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D44E02-39B1-FB4B-A858-B2B734022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691290-2506-EF47-A41E-3E558BDDB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4495-29DF-6F43-A171-95F0E5640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866F93-F3E8-4B4D-A095-97A9A09E58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6728A7-F798-1B4E-ADCE-E8FDBE2F2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670B8C-FB44-8741-910B-40669EBFA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F51A9E-271D-E646-82A4-4515AD673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CC918A-A7C9-0048-9A04-2D7A7BC07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F982BC-AB55-304E-973F-9102D9059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389872-D7A0-354F-9480-010115806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FB97F3-D056-3241-91F0-31D9B4945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BC8E7A-25E9-BD4D-879C-F129EC28A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DFFF-631B-C944-9424-E68321E6D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0C49-7915-3546-BF7C-8D6396088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A7AD8E-9AD2-994E-9BF5-2AA47FA47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580B1B1-ED77-8E41-99E6-4A272D16BDD2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642269-28F7-FE4D-8C3F-62DCB364CD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7850A4-2AE6-454E-A750-5B656DE1EE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F7B12F-8F5F-334C-A84E-5BCCB78ADC77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A9D0751-94DC-6B48-8C38-F8C59C723F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8.xml"/><Relationship Id="rId1" Type="http://schemas.openxmlformats.org/officeDocument/2006/relationships/themeOverride" Target="../theme/themeOverride2.xml"/><Relationship Id="rId2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41.xml"/><Relationship Id="rId3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17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876300"/>
            <a:ext cx="42116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81200" y="381000"/>
            <a:ext cx="5486400" cy="12954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6038" rIns="0" bIns="46038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  <a:latin typeface="Comic Sans MS" charset="0"/>
              </a:rPr>
              <a:t>Overview of the core ideas in cancer research</a:t>
            </a:r>
            <a:endParaRPr lang="en-US" b="1" dirty="0">
              <a:solidFill>
                <a:schemeClr val="accent1"/>
              </a:solidFill>
              <a:latin typeface="Comic Sans MS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6096000"/>
            <a:ext cx="7924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GB" sz="1800" b="1" i="1" dirty="0" smtClean="0">
                <a:solidFill>
                  <a:schemeClr val="accent1"/>
                </a:solidFill>
                <a:latin typeface="Comic Sans MS" charset="0"/>
              </a:rPr>
              <a:t>CRUK Cambridge Institute, Hutchison-MRC </a:t>
            </a:r>
            <a:r>
              <a:rPr lang="en-GB" sz="1800" b="1" i="1" smtClean="0">
                <a:solidFill>
                  <a:schemeClr val="accent1"/>
                </a:solidFill>
                <a:latin typeface="Comic Sans MS" charset="0"/>
              </a:rPr>
              <a:t>research centre</a:t>
            </a:r>
          </a:p>
          <a:p>
            <a:pPr algn="ctr">
              <a:lnSpc>
                <a:spcPct val="90000"/>
              </a:lnSpc>
            </a:pPr>
            <a:r>
              <a:rPr lang="en-GB" sz="1800" b="1" i="1" dirty="0">
                <a:solidFill>
                  <a:schemeClr val="accent1"/>
                </a:solidFill>
                <a:latin typeface="Comic Sans MS" charset="0"/>
              </a:rPr>
              <a:t> and Department of Pathology, University of Cambridge 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854200" y="4878388"/>
            <a:ext cx="5437188" cy="106521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endParaRPr lang="en-US" sz="800">
              <a:solidFill>
                <a:schemeClr val="accent1"/>
              </a:solidFill>
              <a:latin typeface="Arial" charset="0"/>
            </a:endParaRPr>
          </a:p>
          <a:p>
            <a:pPr algn="ctr"/>
            <a:endParaRPr lang="en-US" sz="80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sz="2800">
                <a:solidFill>
                  <a:schemeClr val="accent1"/>
                </a:solidFill>
                <a:latin typeface="Arial" charset="0"/>
              </a:rPr>
              <a:t>              Paul  Edwards                </a:t>
            </a:r>
          </a:p>
          <a:p>
            <a:pPr algn="ctr"/>
            <a:endParaRPr lang="en-US" sz="200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advTm="958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5" name="Text Box 3"/>
          <p:cNvSpPr txBox="1">
            <a:spLocks noChangeArrowheads="1"/>
          </p:cNvSpPr>
          <p:nvPr/>
        </p:nvSpPr>
        <p:spPr bwMode="auto">
          <a:xfrm>
            <a:off x="271463" y="2409825"/>
            <a:ext cx="979956" cy="595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Normal</a:t>
            </a:r>
          </a:p>
          <a:p>
            <a:pPr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Cell</a:t>
            </a:r>
          </a:p>
        </p:txBody>
      </p:sp>
      <p:sp>
        <p:nvSpPr>
          <p:cNvPr id="2209796" name="Text Box 4"/>
          <p:cNvSpPr txBox="1">
            <a:spLocks noChangeArrowheads="1"/>
          </p:cNvSpPr>
          <p:nvPr/>
        </p:nvSpPr>
        <p:spPr bwMode="auto">
          <a:xfrm>
            <a:off x="2702771" y="2286000"/>
            <a:ext cx="1261959" cy="595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Slightly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7" name="Text Box 5"/>
          <p:cNvSpPr txBox="1">
            <a:spLocks noChangeArrowheads="1"/>
          </p:cNvSpPr>
          <p:nvPr/>
        </p:nvSpPr>
        <p:spPr bwMode="auto">
          <a:xfrm>
            <a:off x="4945063" y="2286000"/>
            <a:ext cx="1608137" cy="763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 dirty="0">
                <a:solidFill>
                  <a:srgbClr val="0000FF"/>
                </a:solidFill>
                <a:latin typeface="Helvetica" charset="0"/>
              </a:rPr>
              <a:t>More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b="1" dirty="0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8" name="Text Box 6"/>
          <p:cNvSpPr txBox="1">
            <a:spLocks noChangeArrowheads="1"/>
          </p:cNvSpPr>
          <p:nvPr/>
        </p:nvSpPr>
        <p:spPr bwMode="auto">
          <a:xfrm>
            <a:off x="7708134" y="2409825"/>
            <a:ext cx="1274708" cy="346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Malignant</a:t>
            </a:r>
          </a:p>
        </p:txBody>
      </p:sp>
      <p:sp>
        <p:nvSpPr>
          <p:cNvPr id="2209799" name="AutoShape 7"/>
          <p:cNvSpPr>
            <a:spLocks noChangeArrowheads="1"/>
          </p:cNvSpPr>
          <p:nvPr/>
        </p:nvSpPr>
        <p:spPr bwMode="auto">
          <a:xfrm>
            <a:off x="3200400" y="423703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0" name="Oval 8"/>
          <p:cNvSpPr>
            <a:spLocks noChangeArrowheads="1"/>
          </p:cNvSpPr>
          <p:nvPr/>
        </p:nvSpPr>
        <p:spPr bwMode="auto">
          <a:xfrm>
            <a:off x="2514600" y="4095750"/>
            <a:ext cx="501650" cy="508000"/>
          </a:xfrm>
          <a:prstGeom prst="ellipse">
            <a:avLst/>
          </a:prstGeom>
          <a:solidFill>
            <a:srgbClr val="ABFB6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2" name="Oval 10"/>
          <p:cNvSpPr>
            <a:spLocks noChangeArrowheads="1"/>
          </p:cNvSpPr>
          <p:nvPr/>
        </p:nvSpPr>
        <p:spPr bwMode="auto">
          <a:xfrm>
            <a:off x="7091363" y="4095750"/>
            <a:ext cx="501650" cy="508000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3" name="Oval 11"/>
          <p:cNvSpPr>
            <a:spLocks noChangeArrowheads="1"/>
          </p:cNvSpPr>
          <p:nvPr/>
        </p:nvSpPr>
        <p:spPr bwMode="auto">
          <a:xfrm>
            <a:off x="8235950" y="4095750"/>
            <a:ext cx="501650" cy="5080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5" name="Oval 13"/>
          <p:cNvSpPr>
            <a:spLocks noChangeArrowheads="1"/>
          </p:cNvSpPr>
          <p:nvPr/>
        </p:nvSpPr>
        <p:spPr bwMode="auto">
          <a:xfrm>
            <a:off x="5948363" y="4095750"/>
            <a:ext cx="500062" cy="508000"/>
          </a:xfrm>
          <a:prstGeom prst="ellipse">
            <a:avLst/>
          </a:prstGeom>
          <a:solidFill>
            <a:srgbClr val="FCAB6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7" name="AutoShape 15"/>
          <p:cNvSpPr>
            <a:spLocks noChangeArrowheads="1"/>
          </p:cNvSpPr>
          <p:nvPr/>
        </p:nvSpPr>
        <p:spPr bwMode="auto">
          <a:xfrm>
            <a:off x="5449888" y="423703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8" name="AutoShape 16"/>
          <p:cNvSpPr>
            <a:spLocks noChangeArrowheads="1"/>
          </p:cNvSpPr>
          <p:nvPr/>
        </p:nvSpPr>
        <p:spPr bwMode="auto">
          <a:xfrm>
            <a:off x="6594475" y="423703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9" name="AutoShape 17"/>
          <p:cNvSpPr>
            <a:spLocks noChangeArrowheads="1"/>
          </p:cNvSpPr>
          <p:nvPr/>
        </p:nvSpPr>
        <p:spPr bwMode="auto">
          <a:xfrm>
            <a:off x="7737475" y="423703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2" name="Line 20"/>
          <p:cNvSpPr>
            <a:spLocks noChangeShapeType="1"/>
          </p:cNvSpPr>
          <p:nvPr/>
        </p:nvSpPr>
        <p:spPr bwMode="auto">
          <a:xfrm flipH="1" flipV="1">
            <a:off x="3352800" y="4800600"/>
            <a:ext cx="134938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3" name="Line 21"/>
          <p:cNvSpPr>
            <a:spLocks noChangeShapeType="1"/>
          </p:cNvSpPr>
          <p:nvPr/>
        </p:nvSpPr>
        <p:spPr bwMode="auto">
          <a:xfrm flipV="1">
            <a:off x="6510337" y="4800600"/>
            <a:ext cx="2286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4" name="Line 22"/>
          <p:cNvSpPr>
            <a:spLocks noChangeShapeType="1"/>
          </p:cNvSpPr>
          <p:nvPr/>
        </p:nvSpPr>
        <p:spPr bwMode="auto">
          <a:xfrm flipV="1">
            <a:off x="5562600" y="4876800"/>
            <a:ext cx="66675" cy="4572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5" name="Line 23"/>
          <p:cNvSpPr>
            <a:spLocks noChangeShapeType="1"/>
          </p:cNvSpPr>
          <p:nvPr/>
        </p:nvSpPr>
        <p:spPr bwMode="auto">
          <a:xfrm flipV="1">
            <a:off x="7500937" y="4800600"/>
            <a:ext cx="271463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6" name="AutoShape 24"/>
          <p:cNvSpPr>
            <a:spLocks noChangeArrowheads="1"/>
          </p:cNvSpPr>
          <p:nvPr/>
        </p:nvSpPr>
        <p:spPr bwMode="auto">
          <a:xfrm>
            <a:off x="2019300" y="423703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7" name="Oval 25"/>
          <p:cNvSpPr>
            <a:spLocks noChangeArrowheads="1"/>
          </p:cNvSpPr>
          <p:nvPr/>
        </p:nvSpPr>
        <p:spPr bwMode="auto">
          <a:xfrm>
            <a:off x="1371600" y="4095750"/>
            <a:ext cx="501650" cy="508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8" name="AutoShape 26"/>
          <p:cNvSpPr>
            <a:spLocks noChangeArrowheads="1"/>
          </p:cNvSpPr>
          <p:nvPr/>
        </p:nvSpPr>
        <p:spPr bwMode="auto">
          <a:xfrm>
            <a:off x="876300" y="423703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9" name="Oval 27"/>
          <p:cNvSpPr>
            <a:spLocks noChangeArrowheads="1"/>
          </p:cNvSpPr>
          <p:nvPr/>
        </p:nvSpPr>
        <p:spPr bwMode="auto">
          <a:xfrm>
            <a:off x="228600" y="4095750"/>
            <a:ext cx="501650" cy="5080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0" name="Line 28"/>
          <p:cNvSpPr>
            <a:spLocks noChangeShapeType="1"/>
          </p:cNvSpPr>
          <p:nvPr/>
        </p:nvSpPr>
        <p:spPr bwMode="auto">
          <a:xfrm flipH="1" flipV="1">
            <a:off x="2209800" y="4800600"/>
            <a:ext cx="4064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1" name="Line 29"/>
          <p:cNvSpPr>
            <a:spLocks noChangeShapeType="1"/>
          </p:cNvSpPr>
          <p:nvPr/>
        </p:nvSpPr>
        <p:spPr bwMode="auto">
          <a:xfrm flipH="1" flipV="1">
            <a:off x="1066800" y="4724400"/>
            <a:ext cx="4064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8025" y="5261666"/>
            <a:ext cx="8347959" cy="13726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4000" dirty="0">
                <a:solidFill>
                  <a:srgbClr val="800000"/>
                </a:solidFill>
                <a:latin typeface="Helvetica" charset="0"/>
              </a:rPr>
              <a:t>Gene changes</a:t>
            </a:r>
            <a:r>
              <a:rPr lang="en-GB" sz="4000" dirty="0" smtClean="0">
                <a:solidFill>
                  <a:srgbClr val="800000"/>
                </a:solidFill>
                <a:latin typeface="Helvetica" charset="0"/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2800" dirty="0" smtClean="0">
                <a:solidFill>
                  <a:srgbClr val="800000"/>
                </a:solidFill>
                <a:latin typeface="Helvetica" charset="0"/>
              </a:rPr>
              <a:t> mutations (all kinds) + epigenetic change + viruses 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dirty="0" smtClean="0">
                <a:solidFill>
                  <a:srgbClr val="800000"/>
                </a:solidFill>
                <a:latin typeface="Helvetica" charset="0"/>
              </a:rPr>
              <a:t>+ mobile elements, etc</a:t>
            </a:r>
            <a:endParaRPr lang="en-GB" dirty="0">
              <a:solidFill>
                <a:srgbClr val="800000"/>
              </a:solidFill>
              <a:latin typeface="Helvetica" charset="0"/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V="1">
            <a:off x="4495800" y="4800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4800600" y="4095750"/>
            <a:ext cx="501650" cy="508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3657600" y="4095750"/>
            <a:ext cx="500062" cy="508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4303712" y="423703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5940599" cy="109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000090"/>
                </a:solidFill>
                <a:latin typeface="Helvetica" charset="0"/>
              </a:rPr>
              <a:t>Cancer is caused by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000090"/>
                </a:solidFill>
                <a:latin typeface="Helvetica" charset="0"/>
              </a:rPr>
              <a:t>alteration of a cell’s genes</a:t>
            </a:r>
            <a:endParaRPr lang="en-US" sz="3600" b="1" dirty="0">
              <a:solidFill>
                <a:srgbClr val="000090"/>
              </a:solidFill>
              <a:latin typeface="Helvetica" charset="0"/>
            </a:endParaRPr>
          </a:p>
        </p:txBody>
      </p:sp>
    </p:spTree>
  </p:cSld>
  <p:clrMapOvr>
    <a:masterClrMapping/>
  </p:clrMapOvr>
  <p:transition advTm="5376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5" name="Text Box 3"/>
          <p:cNvSpPr txBox="1">
            <a:spLocks noChangeArrowheads="1"/>
          </p:cNvSpPr>
          <p:nvPr/>
        </p:nvSpPr>
        <p:spPr bwMode="auto">
          <a:xfrm>
            <a:off x="271463" y="2409825"/>
            <a:ext cx="979956" cy="595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Normal</a:t>
            </a:r>
          </a:p>
          <a:p>
            <a:pPr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Cell</a:t>
            </a:r>
          </a:p>
        </p:txBody>
      </p:sp>
      <p:sp>
        <p:nvSpPr>
          <p:cNvPr id="2209796" name="Text Box 4"/>
          <p:cNvSpPr txBox="1">
            <a:spLocks noChangeArrowheads="1"/>
          </p:cNvSpPr>
          <p:nvPr/>
        </p:nvSpPr>
        <p:spPr bwMode="auto">
          <a:xfrm>
            <a:off x="2702771" y="2286000"/>
            <a:ext cx="1261959" cy="595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Slightly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7" name="Text Box 5"/>
          <p:cNvSpPr txBox="1">
            <a:spLocks noChangeArrowheads="1"/>
          </p:cNvSpPr>
          <p:nvPr/>
        </p:nvSpPr>
        <p:spPr bwMode="auto">
          <a:xfrm>
            <a:off x="4945063" y="2286000"/>
            <a:ext cx="1684337" cy="763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 dirty="0">
                <a:solidFill>
                  <a:srgbClr val="0000FF"/>
                </a:solidFill>
                <a:latin typeface="Helvetica" charset="0"/>
              </a:rPr>
              <a:t>More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b="1" dirty="0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8" name="Text Box 6"/>
          <p:cNvSpPr txBox="1">
            <a:spLocks noChangeArrowheads="1"/>
          </p:cNvSpPr>
          <p:nvPr/>
        </p:nvSpPr>
        <p:spPr bwMode="auto">
          <a:xfrm>
            <a:off x="7708134" y="2409825"/>
            <a:ext cx="1274708" cy="346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Malignant</a:t>
            </a:r>
          </a:p>
        </p:txBody>
      </p:sp>
      <p:sp>
        <p:nvSpPr>
          <p:cNvPr id="2209799" name="AutoShape 7"/>
          <p:cNvSpPr>
            <a:spLocks noChangeArrowheads="1"/>
          </p:cNvSpPr>
          <p:nvPr/>
        </p:nvSpPr>
        <p:spPr bwMode="auto">
          <a:xfrm>
            <a:off x="3200400" y="4343400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0" name="Oval 8"/>
          <p:cNvSpPr>
            <a:spLocks noChangeArrowheads="1"/>
          </p:cNvSpPr>
          <p:nvPr/>
        </p:nvSpPr>
        <p:spPr bwMode="auto">
          <a:xfrm>
            <a:off x="2514600" y="4102100"/>
            <a:ext cx="501650" cy="508000"/>
          </a:xfrm>
          <a:prstGeom prst="ellipse">
            <a:avLst/>
          </a:prstGeom>
          <a:solidFill>
            <a:srgbClr val="ABFB6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2" name="Oval 10"/>
          <p:cNvSpPr>
            <a:spLocks noChangeArrowheads="1"/>
          </p:cNvSpPr>
          <p:nvPr/>
        </p:nvSpPr>
        <p:spPr bwMode="auto">
          <a:xfrm>
            <a:off x="7091363" y="4102100"/>
            <a:ext cx="501650" cy="508000"/>
          </a:xfrm>
          <a:prstGeom prst="ellipse">
            <a:avLst/>
          </a:prstGeom>
          <a:solidFill>
            <a:srgbClr val="FCAB6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3" name="Oval 11"/>
          <p:cNvSpPr>
            <a:spLocks noChangeArrowheads="1"/>
          </p:cNvSpPr>
          <p:nvPr/>
        </p:nvSpPr>
        <p:spPr bwMode="auto">
          <a:xfrm>
            <a:off x="8235950" y="4102100"/>
            <a:ext cx="501650" cy="5080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4" name="Oval 12"/>
          <p:cNvSpPr>
            <a:spLocks noChangeArrowheads="1"/>
          </p:cNvSpPr>
          <p:nvPr/>
        </p:nvSpPr>
        <p:spPr bwMode="auto">
          <a:xfrm>
            <a:off x="3659188" y="4330700"/>
            <a:ext cx="150812" cy="165100"/>
          </a:xfrm>
          <a:prstGeom prst="ellipse">
            <a:avLst/>
          </a:prstGeom>
          <a:solidFill>
            <a:srgbClr val="FF8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5" name="Oval 13"/>
          <p:cNvSpPr>
            <a:spLocks noChangeArrowheads="1"/>
          </p:cNvSpPr>
          <p:nvPr/>
        </p:nvSpPr>
        <p:spPr bwMode="auto">
          <a:xfrm>
            <a:off x="5948363" y="4102100"/>
            <a:ext cx="500062" cy="508000"/>
          </a:xfrm>
          <a:prstGeom prst="ellipse">
            <a:avLst/>
          </a:prstGeom>
          <a:solidFill>
            <a:srgbClr val="FCAB6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7" name="AutoShape 15"/>
          <p:cNvSpPr>
            <a:spLocks noChangeArrowheads="1"/>
          </p:cNvSpPr>
          <p:nvPr/>
        </p:nvSpPr>
        <p:spPr bwMode="auto">
          <a:xfrm>
            <a:off x="5449888" y="424338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8" name="AutoShape 16"/>
          <p:cNvSpPr>
            <a:spLocks noChangeArrowheads="1"/>
          </p:cNvSpPr>
          <p:nvPr/>
        </p:nvSpPr>
        <p:spPr bwMode="auto">
          <a:xfrm>
            <a:off x="6594475" y="424338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9" name="AutoShape 17"/>
          <p:cNvSpPr>
            <a:spLocks noChangeArrowheads="1"/>
          </p:cNvSpPr>
          <p:nvPr/>
        </p:nvSpPr>
        <p:spPr bwMode="auto">
          <a:xfrm>
            <a:off x="7737475" y="424338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1" name="Line 19"/>
          <p:cNvSpPr>
            <a:spLocks noChangeShapeType="1"/>
          </p:cNvSpPr>
          <p:nvPr/>
        </p:nvSpPr>
        <p:spPr bwMode="auto">
          <a:xfrm flipH="1" flipV="1">
            <a:off x="4495800" y="4800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2" name="Line 20"/>
          <p:cNvSpPr>
            <a:spLocks noChangeShapeType="1"/>
          </p:cNvSpPr>
          <p:nvPr/>
        </p:nvSpPr>
        <p:spPr bwMode="auto">
          <a:xfrm flipH="1" flipV="1">
            <a:off x="3352800" y="4800600"/>
            <a:ext cx="134938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3" name="Line 21"/>
          <p:cNvSpPr>
            <a:spLocks noChangeShapeType="1"/>
          </p:cNvSpPr>
          <p:nvPr/>
        </p:nvSpPr>
        <p:spPr bwMode="auto">
          <a:xfrm flipV="1">
            <a:off x="6400800" y="4800600"/>
            <a:ext cx="2286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4" name="Line 22"/>
          <p:cNvSpPr>
            <a:spLocks noChangeShapeType="1"/>
          </p:cNvSpPr>
          <p:nvPr/>
        </p:nvSpPr>
        <p:spPr bwMode="auto">
          <a:xfrm flipV="1">
            <a:off x="5562600" y="4876800"/>
            <a:ext cx="66675" cy="4572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5" name="Line 23"/>
          <p:cNvSpPr>
            <a:spLocks noChangeShapeType="1"/>
          </p:cNvSpPr>
          <p:nvPr/>
        </p:nvSpPr>
        <p:spPr bwMode="auto">
          <a:xfrm flipV="1">
            <a:off x="7391400" y="4800600"/>
            <a:ext cx="271463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6" name="AutoShape 24"/>
          <p:cNvSpPr>
            <a:spLocks noChangeArrowheads="1"/>
          </p:cNvSpPr>
          <p:nvPr/>
        </p:nvSpPr>
        <p:spPr bwMode="auto">
          <a:xfrm>
            <a:off x="2019300" y="425608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7" name="Oval 25"/>
          <p:cNvSpPr>
            <a:spLocks noChangeArrowheads="1"/>
          </p:cNvSpPr>
          <p:nvPr/>
        </p:nvSpPr>
        <p:spPr bwMode="auto">
          <a:xfrm>
            <a:off x="1371600" y="4114800"/>
            <a:ext cx="501650" cy="508000"/>
          </a:xfrm>
          <a:prstGeom prst="ellipse">
            <a:avLst/>
          </a:prstGeom>
          <a:solidFill>
            <a:srgbClr val="ABFB6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8" name="AutoShape 26"/>
          <p:cNvSpPr>
            <a:spLocks noChangeArrowheads="1"/>
          </p:cNvSpPr>
          <p:nvPr/>
        </p:nvSpPr>
        <p:spPr bwMode="auto">
          <a:xfrm>
            <a:off x="876300" y="426878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9" name="Oval 27"/>
          <p:cNvSpPr>
            <a:spLocks noChangeArrowheads="1"/>
          </p:cNvSpPr>
          <p:nvPr/>
        </p:nvSpPr>
        <p:spPr bwMode="auto">
          <a:xfrm>
            <a:off x="228600" y="4127500"/>
            <a:ext cx="501650" cy="5080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0" name="Line 28"/>
          <p:cNvSpPr>
            <a:spLocks noChangeShapeType="1"/>
          </p:cNvSpPr>
          <p:nvPr/>
        </p:nvSpPr>
        <p:spPr bwMode="auto">
          <a:xfrm flipH="1" flipV="1">
            <a:off x="2209800" y="4800600"/>
            <a:ext cx="4064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1" name="Line 29"/>
          <p:cNvSpPr>
            <a:spLocks noChangeShapeType="1"/>
          </p:cNvSpPr>
          <p:nvPr/>
        </p:nvSpPr>
        <p:spPr bwMode="auto">
          <a:xfrm flipH="1" flipV="1">
            <a:off x="1066800" y="4724400"/>
            <a:ext cx="4064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963988" y="4343400"/>
            <a:ext cx="150812" cy="165100"/>
          </a:xfrm>
          <a:prstGeom prst="ellipse">
            <a:avLst/>
          </a:prstGeom>
          <a:solidFill>
            <a:srgbClr val="FF8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4268788" y="4330700"/>
            <a:ext cx="150812" cy="165100"/>
          </a:xfrm>
          <a:prstGeom prst="ellipse">
            <a:avLst/>
          </a:prstGeom>
          <a:solidFill>
            <a:srgbClr val="FF8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4573588" y="4343400"/>
            <a:ext cx="150812" cy="165100"/>
          </a:xfrm>
          <a:prstGeom prst="ellipse">
            <a:avLst/>
          </a:prstGeom>
          <a:solidFill>
            <a:srgbClr val="FF8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4878388" y="4343400"/>
            <a:ext cx="150812" cy="165100"/>
          </a:xfrm>
          <a:prstGeom prst="ellipse">
            <a:avLst/>
          </a:prstGeom>
          <a:solidFill>
            <a:srgbClr val="FF8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635806" y="5486400"/>
            <a:ext cx="3855092" cy="713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4400" dirty="0">
                <a:solidFill>
                  <a:srgbClr val="800000"/>
                </a:solidFill>
                <a:latin typeface="Helvetica" charset="0"/>
              </a:rPr>
              <a:t>Gene changes</a:t>
            </a:r>
            <a:r>
              <a:rPr lang="en-GB" sz="4400" dirty="0" smtClean="0">
                <a:solidFill>
                  <a:srgbClr val="800000"/>
                </a:solidFill>
                <a:latin typeface="Helvetica" charset="0"/>
              </a:rPr>
              <a:t> </a:t>
            </a: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H="1" flipV="1">
            <a:off x="4648200" y="4800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H="1" flipV="1">
            <a:off x="4800600" y="4800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 flipH="1" flipV="1">
            <a:off x="4953000" y="4800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H="1" flipV="1">
            <a:off x="4419600" y="4800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H="1" flipV="1">
            <a:off x="4267200" y="4800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H="1" flipV="1">
            <a:off x="4114800" y="4800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444032" y="3714048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unknown number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5940599" cy="109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000090"/>
                </a:solidFill>
                <a:latin typeface="Helvetica" charset="0"/>
              </a:rPr>
              <a:t>Cancer is caused by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000090"/>
                </a:solidFill>
                <a:latin typeface="Helvetica" charset="0"/>
              </a:rPr>
              <a:t>alteration of a cell’s genes</a:t>
            </a:r>
            <a:endParaRPr lang="en-US" sz="3600" b="1" dirty="0">
              <a:solidFill>
                <a:srgbClr val="000090"/>
              </a:solidFill>
              <a:latin typeface="Helvetica" charset="0"/>
            </a:endParaRPr>
          </a:p>
        </p:txBody>
      </p:sp>
    </p:spTree>
  </p:cSld>
  <p:clrMapOvr>
    <a:masterClrMapping/>
  </p:clrMapOvr>
  <p:transition advTm="8676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1000" y="4495800"/>
            <a:ext cx="3552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>
              <a:solidFill>
                <a:schemeClr val="accent2"/>
              </a:solidFill>
            </a:endParaRPr>
          </a:p>
          <a:p>
            <a:r>
              <a:rPr lang="en-GB">
                <a:solidFill>
                  <a:schemeClr val="accent2"/>
                </a:solidFill>
              </a:rPr>
              <a:t>Evidence that tumours are </a:t>
            </a:r>
          </a:p>
          <a:p>
            <a:r>
              <a:rPr lang="en-GB">
                <a:solidFill>
                  <a:schemeClr val="accent2"/>
                </a:solidFill>
              </a:rPr>
              <a:t>clonal is that cells have the </a:t>
            </a:r>
          </a:p>
          <a:p>
            <a:r>
              <a:rPr lang="en-GB">
                <a:solidFill>
                  <a:schemeClr val="accent2"/>
                </a:solidFill>
              </a:rPr>
              <a:t>same mutations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2590800" cy="3429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800000"/>
                </a:solidFill>
                <a:latin typeface="Comic Sans MS" charset="0"/>
              </a:rPr>
              <a:t>Tumours develop by Clonal Evolution = Natural Selection</a:t>
            </a:r>
          </a:p>
        </p:txBody>
      </p:sp>
      <p:pic>
        <p:nvPicPr>
          <p:cNvPr id="9" name="Picture 8" descr="Tumour evolution diagram with extra clonal expansion feb2015.png"/>
          <p:cNvPicPr>
            <a:picLocks noChangeAspect="1"/>
          </p:cNvPicPr>
          <p:nvPr/>
        </p:nvPicPr>
        <p:blipFill>
          <a:blip r:embed="rId3"/>
          <a:srcRect b="30718"/>
          <a:stretch>
            <a:fillRect/>
          </a:stretch>
        </p:blipFill>
        <p:spPr>
          <a:xfrm>
            <a:off x="4419600" y="-152400"/>
            <a:ext cx="4602799" cy="723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8056478" y="2992522"/>
            <a:ext cx="147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‘progression’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8642866" y="4114800"/>
            <a:ext cx="228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" pitchFamily="-10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3193389">
            <a:off x="4708430" y="4892521"/>
            <a:ext cx="1295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</p:cSld>
  <p:clrMapOvr>
    <a:masterClrMapping/>
  </p:clrMapOvr>
  <p:transition advTm="54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1143000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 tumours develop in stages by successive clonal expansions; mutation that leads to lack of expansion is </a:t>
            </a:r>
            <a:r>
              <a:rPr lang="en-US" sz="2800" dirty="0" err="1" smtClean="0"/>
              <a:t>unlikley</a:t>
            </a:r>
            <a:r>
              <a:rPr lang="en-US" sz="2800" dirty="0" smtClean="0"/>
              <a:t> to lead to further development; note that, in bulk, tumours will be a mix of clones, with the most recent/aggressive generally a minor clone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1744280" y="228600"/>
            <a:ext cx="4070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 dirty="0" smtClean="0">
                <a:solidFill>
                  <a:srgbClr val="800000"/>
                </a:solidFill>
                <a:latin typeface="Comic Sans MS" charset="0"/>
              </a:rPr>
              <a:t>genetic instability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Text Box 2"/>
          <p:cNvSpPr txBox="1">
            <a:spLocks noChangeArrowheads="1"/>
          </p:cNvSpPr>
          <p:nvPr/>
        </p:nvSpPr>
        <p:spPr bwMode="auto">
          <a:xfrm>
            <a:off x="1408113" y="631825"/>
            <a:ext cx="6864004" cy="713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4400" b="1" dirty="0">
                <a:solidFill>
                  <a:srgbClr val="000090"/>
                </a:solidFill>
                <a:latin typeface="Helvetica" charset="0"/>
              </a:rPr>
              <a:t>Development of a cancer</a:t>
            </a:r>
          </a:p>
        </p:txBody>
      </p:sp>
      <p:sp>
        <p:nvSpPr>
          <p:cNvPr id="2209795" name="Text Box 3"/>
          <p:cNvSpPr txBox="1">
            <a:spLocks noChangeArrowheads="1"/>
          </p:cNvSpPr>
          <p:nvPr/>
        </p:nvSpPr>
        <p:spPr bwMode="auto">
          <a:xfrm>
            <a:off x="271463" y="2409825"/>
            <a:ext cx="979956" cy="595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Normal</a:t>
            </a:r>
          </a:p>
          <a:p>
            <a:pPr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Cell</a:t>
            </a:r>
          </a:p>
        </p:txBody>
      </p:sp>
      <p:sp>
        <p:nvSpPr>
          <p:cNvPr id="2209796" name="Text Box 4"/>
          <p:cNvSpPr txBox="1">
            <a:spLocks noChangeArrowheads="1"/>
          </p:cNvSpPr>
          <p:nvPr/>
        </p:nvSpPr>
        <p:spPr bwMode="auto">
          <a:xfrm>
            <a:off x="2702771" y="2286000"/>
            <a:ext cx="1261959" cy="595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Slightly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7" name="Text Box 5"/>
          <p:cNvSpPr txBox="1">
            <a:spLocks noChangeArrowheads="1"/>
          </p:cNvSpPr>
          <p:nvPr/>
        </p:nvSpPr>
        <p:spPr bwMode="auto">
          <a:xfrm>
            <a:off x="4945063" y="2286000"/>
            <a:ext cx="1684337" cy="763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 dirty="0">
                <a:solidFill>
                  <a:srgbClr val="0000FF"/>
                </a:solidFill>
                <a:latin typeface="Helvetica" charset="0"/>
              </a:rPr>
              <a:t>More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b="1" dirty="0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8" name="Text Box 6"/>
          <p:cNvSpPr txBox="1">
            <a:spLocks noChangeArrowheads="1"/>
          </p:cNvSpPr>
          <p:nvPr/>
        </p:nvSpPr>
        <p:spPr bwMode="auto">
          <a:xfrm>
            <a:off x="7708134" y="2409825"/>
            <a:ext cx="1274708" cy="346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Malignant</a:t>
            </a:r>
          </a:p>
        </p:txBody>
      </p:sp>
      <p:sp>
        <p:nvSpPr>
          <p:cNvPr id="2209799" name="AutoShape 7"/>
          <p:cNvSpPr>
            <a:spLocks noChangeArrowheads="1"/>
          </p:cNvSpPr>
          <p:nvPr/>
        </p:nvSpPr>
        <p:spPr bwMode="auto">
          <a:xfrm>
            <a:off x="3200400" y="357028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0" name="Oval 8"/>
          <p:cNvSpPr>
            <a:spLocks noChangeArrowheads="1"/>
          </p:cNvSpPr>
          <p:nvPr/>
        </p:nvSpPr>
        <p:spPr bwMode="auto">
          <a:xfrm>
            <a:off x="2514600" y="3429000"/>
            <a:ext cx="501650" cy="508000"/>
          </a:xfrm>
          <a:prstGeom prst="ellipse">
            <a:avLst/>
          </a:prstGeom>
          <a:solidFill>
            <a:srgbClr val="ABFB6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2" name="Oval 10"/>
          <p:cNvSpPr>
            <a:spLocks noChangeArrowheads="1"/>
          </p:cNvSpPr>
          <p:nvPr/>
        </p:nvSpPr>
        <p:spPr bwMode="auto">
          <a:xfrm>
            <a:off x="7091363" y="3429000"/>
            <a:ext cx="501650" cy="508000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3" name="Oval 11"/>
          <p:cNvSpPr>
            <a:spLocks noChangeArrowheads="1"/>
          </p:cNvSpPr>
          <p:nvPr/>
        </p:nvSpPr>
        <p:spPr bwMode="auto">
          <a:xfrm>
            <a:off x="8235950" y="3429000"/>
            <a:ext cx="501650" cy="5080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5" name="Oval 13"/>
          <p:cNvSpPr>
            <a:spLocks noChangeArrowheads="1"/>
          </p:cNvSpPr>
          <p:nvPr/>
        </p:nvSpPr>
        <p:spPr bwMode="auto">
          <a:xfrm>
            <a:off x="5948363" y="3429000"/>
            <a:ext cx="500062" cy="508000"/>
          </a:xfrm>
          <a:prstGeom prst="ellipse">
            <a:avLst/>
          </a:prstGeom>
          <a:solidFill>
            <a:srgbClr val="FCAB6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7" name="AutoShape 15"/>
          <p:cNvSpPr>
            <a:spLocks noChangeArrowheads="1"/>
          </p:cNvSpPr>
          <p:nvPr/>
        </p:nvSpPr>
        <p:spPr bwMode="auto">
          <a:xfrm>
            <a:off x="5449888" y="357028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8" name="AutoShape 16"/>
          <p:cNvSpPr>
            <a:spLocks noChangeArrowheads="1"/>
          </p:cNvSpPr>
          <p:nvPr/>
        </p:nvSpPr>
        <p:spPr bwMode="auto">
          <a:xfrm>
            <a:off x="6594475" y="357028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9" name="AutoShape 17"/>
          <p:cNvSpPr>
            <a:spLocks noChangeArrowheads="1"/>
          </p:cNvSpPr>
          <p:nvPr/>
        </p:nvSpPr>
        <p:spPr bwMode="auto">
          <a:xfrm>
            <a:off x="7737475" y="357028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2" name="Line 20"/>
          <p:cNvSpPr>
            <a:spLocks noChangeShapeType="1"/>
          </p:cNvSpPr>
          <p:nvPr/>
        </p:nvSpPr>
        <p:spPr bwMode="auto">
          <a:xfrm flipH="1" flipV="1">
            <a:off x="3352800" y="4133850"/>
            <a:ext cx="134938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3" name="Line 21"/>
          <p:cNvSpPr>
            <a:spLocks noChangeShapeType="1"/>
          </p:cNvSpPr>
          <p:nvPr/>
        </p:nvSpPr>
        <p:spPr bwMode="auto">
          <a:xfrm flipV="1">
            <a:off x="6510337" y="4133850"/>
            <a:ext cx="2286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4" name="Line 22"/>
          <p:cNvSpPr>
            <a:spLocks noChangeShapeType="1"/>
          </p:cNvSpPr>
          <p:nvPr/>
        </p:nvSpPr>
        <p:spPr bwMode="auto">
          <a:xfrm flipV="1">
            <a:off x="5562600" y="4210050"/>
            <a:ext cx="66675" cy="4572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5" name="Line 23"/>
          <p:cNvSpPr>
            <a:spLocks noChangeShapeType="1"/>
          </p:cNvSpPr>
          <p:nvPr/>
        </p:nvSpPr>
        <p:spPr bwMode="auto">
          <a:xfrm flipV="1">
            <a:off x="7500937" y="4133850"/>
            <a:ext cx="271463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6" name="AutoShape 24"/>
          <p:cNvSpPr>
            <a:spLocks noChangeArrowheads="1"/>
          </p:cNvSpPr>
          <p:nvPr/>
        </p:nvSpPr>
        <p:spPr bwMode="auto">
          <a:xfrm>
            <a:off x="1981200" y="3584575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rgbClr val="FF008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7" name="Oval 25"/>
          <p:cNvSpPr>
            <a:spLocks noChangeArrowheads="1"/>
          </p:cNvSpPr>
          <p:nvPr/>
        </p:nvSpPr>
        <p:spPr bwMode="auto">
          <a:xfrm>
            <a:off x="1371600" y="3429000"/>
            <a:ext cx="501650" cy="508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8" name="AutoShape 26"/>
          <p:cNvSpPr>
            <a:spLocks noChangeArrowheads="1"/>
          </p:cNvSpPr>
          <p:nvPr/>
        </p:nvSpPr>
        <p:spPr bwMode="auto">
          <a:xfrm>
            <a:off x="876300" y="357028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9" name="Oval 27"/>
          <p:cNvSpPr>
            <a:spLocks noChangeArrowheads="1"/>
          </p:cNvSpPr>
          <p:nvPr/>
        </p:nvSpPr>
        <p:spPr bwMode="auto">
          <a:xfrm>
            <a:off x="228600" y="3429000"/>
            <a:ext cx="501650" cy="5080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0" name="Line 28"/>
          <p:cNvSpPr>
            <a:spLocks noChangeShapeType="1"/>
          </p:cNvSpPr>
          <p:nvPr/>
        </p:nvSpPr>
        <p:spPr bwMode="auto">
          <a:xfrm flipH="1" flipV="1">
            <a:off x="2209800" y="4133850"/>
            <a:ext cx="4064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1" name="Line 29"/>
          <p:cNvSpPr>
            <a:spLocks noChangeShapeType="1"/>
          </p:cNvSpPr>
          <p:nvPr/>
        </p:nvSpPr>
        <p:spPr bwMode="auto">
          <a:xfrm flipH="1" flipV="1">
            <a:off x="1066800" y="4057650"/>
            <a:ext cx="4064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2474902" y="4819650"/>
            <a:ext cx="4176894" cy="48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800" dirty="0">
                <a:solidFill>
                  <a:srgbClr val="800000"/>
                </a:solidFill>
                <a:latin typeface="Helvetica" charset="0"/>
              </a:rPr>
              <a:t>Gene </a:t>
            </a:r>
            <a:r>
              <a:rPr lang="en-GB" sz="2800" dirty="0" smtClean="0">
                <a:solidFill>
                  <a:srgbClr val="800000"/>
                </a:solidFill>
                <a:latin typeface="Helvetica" charset="0"/>
              </a:rPr>
              <a:t>changes/mutations</a:t>
            </a:r>
            <a:endParaRPr lang="en-GB" sz="2800" dirty="0">
              <a:solidFill>
                <a:srgbClr val="800000"/>
              </a:solidFill>
              <a:latin typeface="Helvetica" charset="0"/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V="1">
            <a:off x="4495800" y="413385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4800600" y="3429000"/>
            <a:ext cx="501650" cy="508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3657600" y="3429000"/>
            <a:ext cx="500062" cy="508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4303712" y="357028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>
            <a:off x="2057400" y="5486400"/>
            <a:ext cx="5334000" cy="381000"/>
          </a:xfrm>
          <a:prstGeom prst="rightArrow">
            <a:avLst>
              <a:gd name="adj1" fmla="val 50000"/>
              <a:gd name="adj2" fmla="val 350000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143000" y="5867400"/>
            <a:ext cx="6853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dirty="0" smtClean="0">
                <a:solidFill>
                  <a:srgbClr val="FF6600"/>
                </a:solidFill>
                <a:latin typeface="Comic Sans MS" charset="0"/>
              </a:rPr>
              <a:t>accelerated by </a:t>
            </a:r>
            <a:r>
              <a:rPr lang="en-GB" sz="3600" dirty="0" smtClean="0">
                <a:solidFill>
                  <a:srgbClr val="FF6600"/>
                </a:solidFill>
                <a:latin typeface="Comic Sans MS" charset="0"/>
              </a:rPr>
              <a:t>Genetic Instability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876299" y="4152901"/>
            <a:ext cx="1600202" cy="914400"/>
          </a:xfrm>
          <a:prstGeom prst="straightConnector1">
            <a:avLst/>
          </a:prstGeom>
          <a:ln w="28575" cap="flat" cmpd="sng" algn="ctr">
            <a:solidFill>
              <a:srgbClr val="FF008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" y="5410200"/>
            <a:ext cx="313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81200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979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-152400"/>
            <a:ext cx="9296400" cy="1143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800000"/>
                </a:solidFill>
                <a:latin typeface="Comic Sans MS" charset="0"/>
              </a:rPr>
              <a:t>Human cancers are often Genetically Unstable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727075"/>
            <a:ext cx="8763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04800" y="1517650"/>
            <a:ext cx="73914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Comic Sans MS" charset="0"/>
              </a:rPr>
              <a:t>Most human cancers seem to show genetic instability of some kind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endParaRPr lang="en-GB">
              <a:latin typeface="Comic Sans MS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>
                <a:latin typeface="Comic Sans MS" charset="0"/>
              </a:rPr>
              <a:t>Not just a consequence of malignancy (e.g. rapid cell cycling) because: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>
              <a:latin typeface="Comic Sans MS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>
              <a:latin typeface="Comic Sans MS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257300" y="44196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800000"/>
                </a:solidFill>
                <a:latin typeface="Comic Sans MS" charset="0"/>
              </a:rPr>
              <a:t>different tumours have</a:t>
            </a:r>
            <a:r>
              <a:rPr lang="en-GB" dirty="0" smtClean="0">
                <a:solidFill>
                  <a:srgbClr val="800000"/>
                </a:solidFill>
                <a:latin typeface="Comic Sans MS" charset="0"/>
              </a:rPr>
              <a:t> different instability</a:t>
            </a:r>
            <a:endParaRPr lang="en-US" dirty="0">
              <a:solidFill>
                <a:srgbClr val="800000"/>
              </a:solidFill>
              <a:latin typeface="Comic Sans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828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3827811"/>
            <a:ext cx="4673600" cy="2725389"/>
          </a:xfrm>
          <a:prstGeom prst="rect">
            <a:avLst/>
          </a:prstGeom>
          <a:noFill/>
        </p:spPr>
      </p:pic>
      <p:pic>
        <p:nvPicPr>
          <p:cNvPr id="880643" name="Picture 3" descr="VACO5meta14c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0663" y="638112"/>
            <a:ext cx="4605337" cy="2736913"/>
          </a:xfrm>
          <a:prstGeom prst="rect">
            <a:avLst/>
          </a:prstGeom>
          <a:noFill/>
        </p:spPr>
      </p:pic>
      <p:sp>
        <p:nvSpPr>
          <p:cNvPr id="880652" name="Rectangle 12"/>
          <p:cNvSpPr>
            <a:spLocks noChangeArrowheads="1"/>
          </p:cNvSpPr>
          <p:nvPr/>
        </p:nvSpPr>
        <p:spPr bwMode="auto">
          <a:xfrm>
            <a:off x="0" y="-106680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Genetic </a:t>
            </a:r>
            <a:r>
              <a:rPr lang="en-US" sz="2800" dirty="0">
                <a:solidFill>
                  <a:srgbClr val="800000"/>
                </a:solidFill>
                <a:latin typeface="Comic Sans MS" charset="0"/>
              </a:rPr>
              <a:t>Instability is a Specific Abnormality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248400" y="4419600"/>
            <a:ext cx="2532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0080"/>
                </a:solidFill>
              </a:rPr>
              <a:t>chromosome instability</a:t>
            </a:r>
          </a:p>
          <a:p>
            <a:pPr algn="ctr"/>
            <a:r>
              <a:rPr lang="en-US" dirty="0" smtClean="0">
                <a:solidFill>
                  <a:srgbClr val="FF0080"/>
                </a:solidFill>
              </a:rPr>
              <a:t> ‘CIN’</a:t>
            </a:r>
            <a:endParaRPr lang="en-US" dirty="0">
              <a:solidFill>
                <a:srgbClr val="FF008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357392" y="990600"/>
            <a:ext cx="231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chromosomes stable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34938" y="1600200"/>
            <a:ext cx="142240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dirty="0" err="1">
                <a:solidFill>
                  <a:srgbClr val="800000"/>
                </a:solidFill>
              </a:rPr>
              <a:t>Tumour</a:t>
            </a:r>
            <a:r>
              <a:rPr lang="en-US" sz="2000" dirty="0">
                <a:solidFill>
                  <a:srgbClr val="800000"/>
                </a:solidFill>
              </a:rPr>
              <a:t> 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134938" y="4038600"/>
            <a:ext cx="142240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dirty="0">
                <a:solidFill>
                  <a:srgbClr val="800000"/>
                </a:solidFill>
              </a:rPr>
              <a:t>Tumour B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00800" y="1752600"/>
            <a:ext cx="274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FF0080"/>
                </a:solidFill>
              </a:rPr>
              <a:t>Sequence instability</a:t>
            </a:r>
          </a:p>
          <a:p>
            <a:endParaRPr lang="en-GB" dirty="0" smtClean="0">
              <a:solidFill>
                <a:srgbClr val="3366FF"/>
              </a:solidFill>
            </a:endParaRPr>
          </a:p>
          <a:p>
            <a:r>
              <a:rPr lang="en-GB" dirty="0" smtClean="0">
                <a:solidFill>
                  <a:srgbClr val="3366FF"/>
                </a:solidFill>
              </a:rPr>
              <a:t>100X rate single-base mutations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477000" y="5498068"/>
            <a:ext cx="2019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Sequences stable</a:t>
            </a:r>
            <a:endParaRPr lang="en-GB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-38100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dirty="0" smtClean="0">
                <a:solidFill>
                  <a:srgbClr val="800000"/>
                </a:solidFill>
                <a:latin typeface="Comic Sans MS" charset="0"/>
              </a:rPr>
              <a:t>Genetic </a:t>
            </a:r>
            <a:r>
              <a:rPr lang="en-US" sz="2400" dirty="0">
                <a:solidFill>
                  <a:srgbClr val="800000"/>
                </a:solidFill>
                <a:latin typeface="Comic Sans MS" charset="0"/>
              </a:rPr>
              <a:t>Instability is a Specific Abnormality</a:t>
            </a:r>
          </a:p>
        </p:txBody>
      </p:sp>
    </p:spTree>
  </p:cSld>
  <p:clrMapOvr>
    <a:masterClrMapping/>
  </p:clrMapOvr>
  <p:transition advTm="5296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3827811"/>
            <a:ext cx="4673600" cy="2725389"/>
          </a:xfrm>
          <a:prstGeom prst="rect">
            <a:avLst/>
          </a:prstGeom>
          <a:noFill/>
        </p:spPr>
      </p:pic>
      <p:pic>
        <p:nvPicPr>
          <p:cNvPr id="880643" name="Picture 3" descr="VACO5meta14c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0663" y="638112"/>
            <a:ext cx="4605337" cy="2736913"/>
          </a:xfrm>
          <a:prstGeom prst="rect">
            <a:avLst/>
          </a:prstGeom>
          <a:noFill/>
        </p:spPr>
      </p:pic>
      <p:sp>
        <p:nvSpPr>
          <p:cNvPr id="880652" name="Rectangle 12"/>
          <p:cNvSpPr>
            <a:spLocks noChangeArrowheads="1"/>
          </p:cNvSpPr>
          <p:nvPr/>
        </p:nvSpPr>
        <p:spPr bwMode="auto">
          <a:xfrm>
            <a:off x="0" y="-106680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Genetic </a:t>
            </a:r>
            <a:r>
              <a:rPr lang="en-US" sz="2800" dirty="0">
                <a:solidFill>
                  <a:srgbClr val="800000"/>
                </a:solidFill>
                <a:latin typeface="Comic Sans MS" charset="0"/>
              </a:rPr>
              <a:t>Instability is a Specific Abnormality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248400" y="4419600"/>
            <a:ext cx="2532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0080"/>
                </a:solidFill>
              </a:rPr>
              <a:t>chromosome instability</a:t>
            </a:r>
          </a:p>
          <a:p>
            <a:pPr algn="ctr"/>
            <a:r>
              <a:rPr lang="en-US" dirty="0" smtClean="0">
                <a:solidFill>
                  <a:srgbClr val="FF0080"/>
                </a:solidFill>
              </a:rPr>
              <a:t> ‘CIN’</a:t>
            </a:r>
            <a:endParaRPr lang="en-US" dirty="0">
              <a:solidFill>
                <a:srgbClr val="FF008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357392" y="990600"/>
            <a:ext cx="231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chromosomes stable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34938" y="1600200"/>
            <a:ext cx="142240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dirty="0" err="1">
                <a:solidFill>
                  <a:srgbClr val="800000"/>
                </a:solidFill>
              </a:rPr>
              <a:t>Tumour</a:t>
            </a:r>
            <a:r>
              <a:rPr lang="en-US" sz="2000" dirty="0">
                <a:solidFill>
                  <a:srgbClr val="800000"/>
                </a:solidFill>
              </a:rPr>
              <a:t> 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134938" y="4038600"/>
            <a:ext cx="142240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dirty="0">
                <a:solidFill>
                  <a:srgbClr val="800000"/>
                </a:solidFill>
              </a:rPr>
              <a:t>Tumour B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72200" y="175260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FF0080"/>
                </a:solidFill>
              </a:rPr>
              <a:t>Sequence instability</a:t>
            </a:r>
          </a:p>
          <a:p>
            <a:endParaRPr lang="en-GB" dirty="0" smtClean="0">
              <a:solidFill>
                <a:srgbClr val="3366FF"/>
              </a:solidFill>
            </a:endParaRPr>
          </a:p>
          <a:p>
            <a:r>
              <a:rPr lang="en-GB" dirty="0" smtClean="0">
                <a:solidFill>
                  <a:srgbClr val="3366FF"/>
                </a:solidFill>
              </a:rPr>
              <a:t>e.g. Mutation in mismatch DNA repair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48400" y="5498068"/>
            <a:ext cx="2667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Sequences stable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e.g. Mutation in strand break repair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-38100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dirty="0" smtClean="0">
                <a:solidFill>
                  <a:srgbClr val="800000"/>
                </a:solidFill>
                <a:latin typeface="Comic Sans MS" charset="0"/>
              </a:rPr>
              <a:t>Genetic </a:t>
            </a:r>
            <a:r>
              <a:rPr lang="en-US" sz="2400" dirty="0">
                <a:solidFill>
                  <a:srgbClr val="800000"/>
                </a:solidFill>
                <a:latin typeface="Comic Sans MS" charset="0"/>
              </a:rPr>
              <a:t>Instability is a Specific Abnormality</a:t>
            </a:r>
          </a:p>
        </p:txBody>
      </p:sp>
    </p:spTree>
  </p:cSld>
  <p:clrMapOvr>
    <a:masterClrMapping/>
  </p:clrMapOvr>
  <p:transition advTm="97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2"/>
          <p:cNvSpPr>
            <a:spLocks noChangeShapeType="1"/>
          </p:cNvSpPr>
          <p:nvPr/>
        </p:nvSpPr>
        <p:spPr bwMode="auto">
          <a:xfrm>
            <a:off x="0" y="727075"/>
            <a:ext cx="3657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76200"/>
            <a:ext cx="7162800" cy="1143000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Comic Sans MS" charset="0"/>
              </a:rPr>
              <a:t>Genetic Instability:</a:t>
            </a:r>
            <a:r>
              <a:rPr lang="en-US" sz="3200" dirty="0" smtClean="0">
                <a:latin typeface="Comic Sans MS" charset="0"/>
              </a:rPr>
              <a:t> </a:t>
            </a:r>
            <a:endParaRPr lang="en-US" sz="3200" dirty="0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23875" y="1234857"/>
            <a:ext cx="809466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000" b="1" dirty="0">
                <a:solidFill>
                  <a:schemeClr val="accent2"/>
                </a:solidFill>
                <a:latin typeface="Comic Sans MS" charset="0"/>
              </a:rPr>
              <a:t>Basic proposition</a:t>
            </a:r>
            <a:r>
              <a:rPr lang="en-GB" sz="2000" b="1" dirty="0">
                <a:solidFill>
                  <a:schemeClr val="tx2"/>
                </a:solidFill>
                <a:latin typeface="Comic Sans MS" charset="0"/>
              </a:rPr>
              <a:t>: Cancers arise in cells that are genetically </a:t>
            </a:r>
            <a:r>
              <a:rPr lang="en-GB" sz="2000" b="1" dirty="0" smtClean="0">
                <a:solidFill>
                  <a:schemeClr val="tx2"/>
                </a:solidFill>
                <a:latin typeface="Comic Sans MS" charset="0"/>
              </a:rPr>
              <a:t>unstable</a:t>
            </a:r>
          </a:p>
          <a:p>
            <a:pPr eaLnBrk="1" hangingPunct="1"/>
            <a:endParaRPr lang="en-GB" sz="2000" b="1" dirty="0" smtClean="0">
              <a:solidFill>
                <a:schemeClr val="tx2"/>
              </a:solidFill>
              <a:latin typeface="Comic Sans MS" charset="0"/>
            </a:endParaRPr>
          </a:p>
          <a:p>
            <a:pPr eaLnBrk="1" hangingPunct="1"/>
            <a:endParaRPr lang="en-GB" sz="2000" b="1" dirty="0" smtClean="0">
              <a:solidFill>
                <a:schemeClr val="tx2"/>
              </a:solidFill>
              <a:latin typeface="Comic Sans MS" charset="0"/>
            </a:endParaRPr>
          </a:p>
          <a:p>
            <a:pPr eaLnBrk="1" hangingPunct="1"/>
            <a:r>
              <a:rPr lang="en-GB" sz="2000" b="1" dirty="0">
                <a:solidFill>
                  <a:schemeClr val="accent2"/>
                </a:solidFill>
                <a:latin typeface="Comic Sans MS" charset="0"/>
              </a:rPr>
              <a:t>Theoretical Argument</a:t>
            </a:r>
            <a:r>
              <a:rPr lang="en-GB" sz="2000" b="1" dirty="0">
                <a:solidFill>
                  <a:schemeClr val="tx2"/>
                </a:solidFill>
                <a:latin typeface="Comic Sans MS" charset="0"/>
              </a:rPr>
              <a:t> (controversial): so many mutations are needed for cancer that they would rarely happen at normal mutation rate</a:t>
            </a:r>
            <a:r>
              <a:rPr lang="en-GB" sz="2000" b="1" dirty="0" smtClean="0">
                <a:solidFill>
                  <a:schemeClr val="tx2"/>
                </a:solidFill>
                <a:latin typeface="Comic Sans MS" charset="0"/>
              </a:rPr>
              <a:t>.</a:t>
            </a:r>
          </a:p>
          <a:p>
            <a:pPr eaLnBrk="1" hangingPunct="1"/>
            <a:endParaRPr lang="en-GB" sz="2000" b="1" dirty="0" smtClean="0">
              <a:solidFill>
                <a:schemeClr val="tx2"/>
              </a:solidFill>
              <a:latin typeface="Comic Sans MS" charset="0"/>
            </a:endParaRPr>
          </a:p>
          <a:p>
            <a:pPr eaLnBrk="1" hangingPunct="1"/>
            <a:endParaRPr lang="en-GB" sz="2000" b="1" dirty="0" smtClean="0">
              <a:solidFill>
                <a:schemeClr val="tx2"/>
              </a:solidFill>
              <a:latin typeface="Comic Sans MS" charset="0"/>
            </a:endParaRPr>
          </a:p>
          <a:p>
            <a:pPr eaLnBrk="1" hangingPunct="1"/>
            <a:r>
              <a:rPr lang="en-GB" sz="2000" b="1" dirty="0" smtClean="0">
                <a:solidFill>
                  <a:schemeClr val="accent2"/>
                </a:solidFill>
                <a:latin typeface="Comic Sans MS" charset="0"/>
              </a:rPr>
              <a:t>Lots of different types/mechanisms</a:t>
            </a:r>
            <a:endParaRPr lang="en-GB" sz="2000" b="1" dirty="0" smtClean="0">
              <a:solidFill>
                <a:schemeClr val="tx2"/>
              </a:solidFill>
              <a:latin typeface="Comic Sans MS" charset="0"/>
            </a:endParaRPr>
          </a:p>
          <a:p>
            <a:pPr eaLnBrk="1" hangingPunct="1"/>
            <a:endParaRPr lang="en-GB" sz="2000" b="1" dirty="0" smtClean="0">
              <a:solidFill>
                <a:schemeClr val="tx2"/>
              </a:solidFill>
              <a:latin typeface="Comic Sans MS" charset="0"/>
            </a:endParaRPr>
          </a:p>
          <a:p>
            <a:pPr eaLnBrk="1" hangingPunct="1"/>
            <a:r>
              <a:rPr lang="en-GB" sz="2000" b="1" dirty="0" smtClean="0">
                <a:solidFill>
                  <a:schemeClr val="tx2"/>
                </a:solidFill>
                <a:latin typeface="Comic Sans MS" charset="0"/>
              </a:rPr>
              <a:t> </a:t>
            </a:r>
            <a:endParaRPr lang="en-GB" sz="2000" b="1" dirty="0">
              <a:solidFill>
                <a:schemeClr val="tx2"/>
              </a:solidFill>
              <a:latin typeface="Comic Sans MS" charset="0"/>
            </a:endParaRPr>
          </a:p>
          <a:p>
            <a:pPr eaLnBrk="1" hangingPunct="1"/>
            <a:endParaRPr lang="en-GB" sz="2000" b="1" dirty="0">
              <a:solidFill>
                <a:schemeClr val="tx2"/>
              </a:solidFill>
              <a:latin typeface="Comic Sans MS" charset="0"/>
            </a:endParaRPr>
          </a:p>
          <a:p>
            <a:pPr eaLnBrk="1" hangingPunct="1"/>
            <a:endParaRPr lang="en-US" sz="1600" b="1" dirty="0">
              <a:solidFill>
                <a:schemeClr val="tx2"/>
              </a:solidFill>
              <a:latin typeface="Comic Sans MS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What is Cancer ?</a:t>
            </a:r>
            <a:br>
              <a:rPr lang="en-US" sz="2800" dirty="0" smtClean="0">
                <a:solidFill>
                  <a:srgbClr val="800000"/>
                </a:solidFill>
                <a:latin typeface="Comic Sans MS" charset="0"/>
              </a:rPr>
            </a:br>
            <a:endParaRPr lang="en-US" sz="2800" dirty="0">
              <a:solidFill>
                <a:srgbClr val="800000"/>
              </a:solidFill>
              <a:latin typeface="Comic Sans MS" charset="0"/>
            </a:endParaRPr>
          </a:p>
        </p:txBody>
      </p:sp>
      <p:pic>
        <p:nvPicPr>
          <p:cNvPr id="5" name="Picture 4" descr="human dev images combined 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914400"/>
            <a:ext cx="6202446" cy="2901144"/>
          </a:xfrm>
          <a:prstGeom prst="rect">
            <a:avLst/>
          </a:prstGeom>
        </p:spPr>
      </p:pic>
      <p:pic>
        <p:nvPicPr>
          <p:cNvPr id="6" name="Picture 5" descr="leonardo man crop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90600"/>
            <a:ext cx="2331720" cy="2362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11430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438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962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4008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12" name="Picture 11" descr="ski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352800"/>
            <a:ext cx="2506133" cy="304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rot="16200000" flipH="1">
            <a:off x="5029200" y="3276600"/>
            <a:ext cx="914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ransition advTm="11046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Verdana"/>
                <a:cs typeface="Verdana"/>
              </a:rPr>
              <a:t>How could genetic instability come about?</a:t>
            </a:r>
            <a:endParaRPr lang="en-US" sz="2800" dirty="0">
              <a:latin typeface="Verdana"/>
              <a:cs typeface="Verdan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66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Sequence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chromosome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Failure to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repair DNA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Errors in replication or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mitosis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841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Verdana"/>
                <a:cs typeface="Verdana"/>
              </a:rPr>
              <a:t>How could genetic instability come about?</a:t>
            </a:r>
            <a:endParaRPr lang="en-US" sz="2800" dirty="0">
              <a:latin typeface="Verdana"/>
              <a:cs typeface="Verdan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66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Sequence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chromosome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Failure to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repair DNA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          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Errors in replication or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mitosis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0" y="3276600"/>
            <a:ext cx="1828800" cy="7078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e.g. mismatch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 repair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505200" y="3124200"/>
            <a:ext cx="1295400" cy="914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3067" y="5257800"/>
            <a:ext cx="77380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~15% colon cancers have mutations in </a:t>
            </a:r>
            <a:r>
              <a:rPr lang="en-US" sz="2400" dirty="0" smtClean="0">
                <a:solidFill>
                  <a:srgbClr val="0000FF"/>
                </a:solidFill>
              </a:rPr>
              <a:t>DNA mismatch repair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-&gt; high point mutation rate and repeat expansion/contraction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                                         (“microsatellite instability”)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246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Verdana"/>
                <a:cs typeface="Verdana"/>
              </a:rPr>
              <a:t>How could genetic instability come about?</a:t>
            </a:r>
            <a:endParaRPr lang="en-US" sz="2800" dirty="0">
              <a:latin typeface="Verdana"/>
              <a:cs typeface="Verdan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66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Sequence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chromosome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Failure to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repair DNA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          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Errors in replication or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mitosis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81800" y="3429000"/>
            <a:ext cx="2400692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e.g. BRCA1, BRCA2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91200" y="3200400"/>
            <a:ext cx="1295400" cy="914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3276600"/>
            <a:ext cx="1828800" cy="7078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e.g. mismatch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 repair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237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Verdana"/>
                <a:cs typeface="Verdana"/>
              </a:rPr>
              <a:t>How could genetic instability come about?</a:t>
            </a:r>
            <a:endParaRPr lang="en-US" sz="2800" dirty="0">
              <a:latin typeface="Verdana"/>
              <a:cs typeface="Verdana"/>
            </a:endParaRPr>
          </a:p>
        </p:txBody>
      </p:sp>
      <p:sp>
        <p:nvSpPr>
          <p:cNvPr id="1549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76400"/>
            <a:ext cx="6400800" cy="1752600"/>
          </a:xfrm>
        </p:spPr>
        <p:txBody>
          <a:bodyPr/>
          <a:lstStyle/>
          <a:p>
            <a:pPr algn="l"/>
            <a:r>
              <a:rPr lang="en-US" sz="2000" dirty="0" smtClean="0"/>
              <a:t>perhaps:</a:t>
            </a:r>
          </a:p>
          <a:p>
            <a:pPr algn="l"/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66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Sequence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chromosome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Failure to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repair DNA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          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Errors in replication or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mitosis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0" y="3276600"/>
            <a:ext cx="1828800" cy="7078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e.g. mismatch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 repair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505200" y="3886200"/>
            <a:ext cx="1295400" cy="914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1" y="4114800"/>
            <a:ext cx="1828800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e.g. polymerase mutant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3067" y="5461337"/>
            <a:ext cx="7545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some colon cancers have mutations in </a:t>
            </a:r>
            <a:r>
              <a:rPr lang="en-US" sz="2400" dirty="0" smtClean="0">
                <a:solidFill>
                  <a:srgbClr val="0000FF"/>
                </a:solidFill>
              </a:rPr>
              <a:t>DNA polymerase epsilon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            </a:t>
            </a:r>
            <a:r>
              <a:rPr lang="en-US" b="1" dirty="0" smtClean="0">
                <a:solidFill>
                  <a:srgbClr val="0000FF"/>
                </a:solidFill>
              </a:rPr>
              <a:t>very</a:t>
            </a:r>
            <a:r>
              <a:rPr lang="en-US" dirty="0" smtClean="0">
                <a:solidFill>
                  <a:srgbClr val="0000FF"/>
                </a:solidFill>
              </a:rPr>
              <a:t> high point mutation rate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447800" y="6172200"/>
            <a:ext cx="609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429000"/>
            <a:ext cx="2400692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e.g. BRCA1, BRCA2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936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Verdana"/>
                <a:cs typeface="Verdana"/>
              </a:rPr>
              <a:t>How could genetic instability come about?</a:t>
            </a:r>
            <a:endParaRPr lang="en-US" sz="2800" dirty="0">
              <a:latin typeface="Verdana"/>
              <a:cs typeface="Verdan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66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Sequence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chromosome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Failure to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repair DNA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          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Errors in replication or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mitosis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0" y="3276600"/>
            <a:ext cx="1828800" cy="7078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e.g. mismatch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 repair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867400" y="3810000"/>
            <a:ext cx="1295400" cy="914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1" y="4114800"/>
            <a:ext cx="1828800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e.g. polymerase mutant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3429000"/>
            <a:ext cx="2400692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e.g. BRCA1, BRCA2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114800"/>
            <a:ext cx="1828800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e.g. lagging chromosome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5363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Errors in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mitosis:Abnormal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mitosis End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latin typeface="Verdana"/>
                <a:cs typeface="Verdana"/>
              </a:rPr>
              <a:t>Movie by Duane Compton and Sarah Thompson, </a:t>
            </a:r>
            <a:r>
              <a:rPr lang="en-US" sz="1400" dirty="0" smtClean="0">
                <a:latin typeface="Verdana"/>
                <a:cs typeface="Verdana"/>
              </a:rPr>
              <a:t>Dartmouth USA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1587210" name="Rectangle 10"/>
          <p:cNvSpPr>
            <a:spLocks noChangeArrowheads="1"/>
          </p:cNvSpPr>
          <p:nvPr/>
        </p:nvSpPr>
        <p:spPr bwMode="auto">
          <a:xfrm>
            <a:off x="304800" y="5867400"/>
            <a:ext cx="2209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till image from lagging chromosome movi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54" y="1371600"/>
            <a:ext cx="6564012" cy="4648200"/>
          </a:xfrm>
          <a:prstGeom prst="rect">
            <a:avLst/>
          </a:prstGeom>
        </p:spPr>
      </p:pic>
    </p:spTree>
  </p:cSld>
  <p:clrMapOvr>
    <a:masterClrMapping/>
  </p:clrMapOvr>
  <p:transition advTm="6966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8001000" cy="1143000"/>
          </a:xfrm>
        </p:spPr>
        <p:txBody>
          <a:bodyPr/>
          <a:lstStyle/>
          <a:p>
            <a:r>
              <a:rPr lang="en-US" sz="2800" dirty="0" smtClean="0">
                <a:latin typeface="Verdana"/>
                <a:cs typeface="Verdana"/>
              </a:rPr>
              <a:t>There are many kinds of genetic instability</a:t>
            </a:r>
            <a:endParaRPr lang="en-US" sz="2800" dirty="0">
              <a:latin typeface="Verdana"/>
              <a:cs typeface="Verdana"/>
            </a:endParaRPr>
          </a:p>
        </p:txBody>
      </p:sp>
      <p:sp>
        <p:nvSpPr>
          <p:cNvPr id="1549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76400"/>
            <a:ext cx="6400800" cy="1752600"/>
          </a:xfrm>
        </p:spPr>
        <p:txBody>
          <a:bodyPr/>
          <a:lstStyle/>
          <a:p>
            <a:pPr algn="l"/>
            <a:r>
              <a:rPr lang="en-US" sz="2000" dirty="0" smtClean="0"/>
              <a:t>perhaps:</a:t>
            </a:r>
          </a:p>
          <a:p>
            <a:pPr algn="l"/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66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Sequence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chromosome instability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Failure to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repair DNA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          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Errors in replication or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mitosis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0" y="3276600"/>
            <a:ext cx="1828800" cy="7078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e.g. mismatch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 repair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4126468"/>
            <a:ext cx="1609335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e.g. lagging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chromosomes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4114800"/>
            <a:ext cx="1828800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e.g. polymerase epsilon mutant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429000"/>
            <a:ext cx="2400692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e.g. BRCA1, BRCA2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8500" y="5600700"/>
            <a:ext cx="707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......and there is probably </a:t>
            </a:r>
            <a:r>
              <a:rPr lang="en-US" b="1" i="1" dirty="0" smtClean="0"/>
              <a:t>Epi</a:t>
            </a:r>
            <a:r>
              <a:rPr lang="en-US" dirty="0" smtClean="0"/>
              <a:t>genetic instability as well !</a:t>
            </a:r>
          </a:p>
          <a:p>
            <a:r>
              <a:rPr lang="en-US" dirty="0" smtClean="0"/>
              <a:t>......and activation of mobile elements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905000"/>
            <a:ext cx="4572000" cy="1384995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chemeClr val="accent2"/>
                </a:solidFill>
                <a:latin typeface="Arial"/>
                <a:cs typeface="Arial"/>
              </a:rPr>
              <a:t>For most human cancers we don’t yet know what their genetic instability is</a:t>
            </a:r>
            <a:endParaRPr lang="en-GB" sz="28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101405"/>
            <a:ext cx="45720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chemeClr val="accent2"/>
                </a:solidFill>
                <a:latin typeface="Arial"/>
                <a:cs typeface="Arial"/>
              </a:rPr>
              <a:t>target for therapy!</a:t>
            </a:r>
            <a:endParaRPr lang="en-GB" sz="28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Tm="2001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2"/>
          <p:cNvSpPr>
            <a:spLocks noChangeShapeType="1"/>
          </p:cNvSpPr>
          <p:nvPr/>
        </p:nvSpPr>
        <p:spPr bwMode="auto">
          <a:xfrm flipV="1">
            <a:off x="0" y="685800"/>
            <a:ext cx="8001000" cy="412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pPr algn="l" eaLnBrk="1" hangingPunct="1"/>
            <a:r>
              <a:rPr lang="en-US" sz="2800" i="1" dirty="0" err="1">
                <a:latin typeface="Comic Sans MS" charset="0"/>
              </a:rPr>
              <a:t>Oncogenes</a:t>
            </a:r>
            <a:r>
              <a:rPr lang="en-US" sz="2800" i="1" dirty="0">
                <a:latin typeface="Comic Sans MS" charset="0"/>
              </a:rPr>
              <a:t> and Tumour Suppressor genes</a:t>
            </a:r>
            <a:endParaRPr lang="en-US" sz="2800" dirty="0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686800" cy="258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Comic Sans MS" charset="0"/>
              </a:rPr>
              <a:t>Definitions vary but one is:</a:t>
            </a:r>
            <a:endParaRPr lang="en-US" dirty="0">
              <a:solidFill>
                <a:schemeClr val="accent2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>
                <a:solidFill>
                  <a:schemeClr val="accent2"/>
                </a:solidFill>
                <a:latin typeface="Comic Sans MS" charset="0"/>
              </a:rPr>
              <a:t>Oncogene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 mutations are </a:t>
            </a:r>
            <a:r>
              <a:rPr lang="en-US" sz="2000" dirty="0" err="1">
                <a:solidFill>
                  <a:schemeClr val="accent2"/>
                </a:solidFill>
                <a:latin typeface="Comic Sans MS" charset="0"/>
              </a:rPr>
              <a:t>overactivity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 mutations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Tumour </a:t>
            </a:r>
            <a:r>
              <a:rPr lang="en-US" sz="2000" dirty="0" err="1">
                <a:solidFill>
                  <a:schemeClr val="accent2"/>
                </a:solidFill>
                <a:latin typeface="Comic Sans MS" charset="0"/>
              </a:rPr>
              <a:t>Supppressor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 Gene mutations are loss of function mutations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	</a:t>
            </a:r>
            <a:endParaRPr lang="en-US" dirty="0">
              <a:solidFill>
                <a:schemeClr val="accent2"/>
              </a:solidFill>
              <a:latin typeface="Comic Sans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25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Arial"/>
                <a:cs typeface="Arial"/>
              </a:rPr>
              <a:t>Oncogenes</a:t>
            </a:r>
            <a:r>
              <a:rPr lang="en-US" sz="2400" dirty="0" smtClean="0">
                <a:latin typeface="Arial"/>
                <a:cs typeface="Arial"/>
              </a:rPr>
              <a:t> versus Tumour Suppressor Genes 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1295400" y="1295400"/>
            <a:ext cx="1447800" cy="1371600"/>
            <a:chOff x="1447800" y="1905000"/>
            <a:chExt cx="1447800" cy="1371600"/>
          </a:xfrm>
        </p:grpSpPr>
        <p:sp>
          <p:nvSpPr>
            <p:cNvPr id="5" name="Oval 4"/>
            <p:cNvSpPr/>
            <p:nvPr/>
          </p:nvSpPr>
          <p:spPr bwMode="auto">
            <a:xfrm>
              <a:off x="1447800" y="1905000"/>
              <a:ext cx="1447800" cy="1371600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grpSp>
          <p:nvGrpSpPr>
            <p:cNvPr id="3" name="Group 14"/>
            <p:cNvGrpSpPr/>
            <p:nvPr/>
          </p:nvGrpSpPr>
          <p:grpSpPr>
            <a:xfrm>
              <a:off x="1828800" y="2019300"/>
              <a:ext cx="304800" cy="1143000"/>
              <a:chOff x="5638800" y="2438400"/>
              <a:chExt cx="304800" cy="1143000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5638800" y="2438400"/>
                <a:ext cx="304800" cy="1143000"/>
                <a:chOff x="5638800" y="2438400"/>
                <a:chExt cx="304800" cy="1143000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5715000" y="2438400"/>
                  <a:ext cx="152400" cy="11430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5638800" y="2667000"/>
                  <a:ext cx="304800" cy="2286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 bwMode="auto">
              <a:xfrm>
                <a:off x="5715000" y="3352800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" name="Group 15"/>
            <p:cNvGrpSpPr/>
            <p:nvPr/>
          </p:nvGrpSpPr>
          <p:grpSpPr>
            <a:xfrm>
              <a:off x="2209800" y="2019300"/>
              <a:ext cx="304800" cy="1143000"/>
              <a:chOff x="5638800" y="2438400"/>
              <a:chExt cx="304800" cy="1143000"/>
            </a:xfrm>
          </p:grpSpPr>
          <p:grpSp>
            <p:nvGrpSpPr>
              <p:cNvPr id="9" name="Group 16"/>
              <p:cNvGrpSpPr/>
              <p:nvPr/>
            </p:nvGrpSpPr>
            <p:grpSpPr>
              <a:xfrm>
                <a:off x="5638800" y="2438400"/>
                <a:ext cx="304800" cy="1143000"/>
                <a:chOff x="5638800" y="2438400"/>
                <a:chExt cx="304800" cy="1143000"/>
              </a:xfrm>
            </p:grpSpPr>
            <p:sp>
              <p:nvSpPr>
                <p:cNvPr id="19" name="Rectangle 18"/>
                <p:cNvSpPr/>
                <p:nvPr/>
              </p:nvSpPr>
              <p:spPr bwMode="auto">
                <a:xfrm>
                  <a:off x="5715000" y="2438400"/>
                  <a:ext cx="152400" cy="11430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5638800" y="2667000"/>
                  <a:ext cx="304800" cy="2286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 bwMode="auto">
              <a:xfrm>
                <a:off x="5715000" y="3352800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3" name="Oval 22"/>
          <p:cNvSpPr/>
          <p:nvPr/>
        </p:nvSpPr>
        <p:spPr bwMode="auto">
          <a:xfrm>
            <a:off x="7162800" y="1295400"/>
            <a:ext cx="14478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grpSp>
        <p:nvGrpSpPr>
          <p:cNvPr id="11" name="Group 23"/>
          <p:cNvGrpSpPr/>
          <p:nvPr/>
        </p:nvGrpSpPr>
        <p:grpSpPr>
          <a:xfrm>
            <a:off x="7543800" y="1409700"/>
            <a:ext cx="304800" cy="1143000"/>
            <a:chOff x="5638800" y="2438400"/>
            <a:chExt cx="304800" cy="1143000"/>
          </a:xfrm>
        </p:grpSpPr>
        <p:grpSp>
          <p:nvGrpSpPr>
            <p:cNvPr id="13" name="Group 29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24"/>
          <p:cNvGrpSpPr/>
          <p:nvPr/>
        </p:nvGrpSpPr>
        <p:grpSpPr>
          <a:xfrm>
            <a:off x="7924800" y="1409700"/>
            <a:ext cx="304800" cy="1143000"/>
            <a:chOff x="5638800" y="2438400"/>
            <a:chExt cx="304800" cy="1143000"/>
          </a:xfrm>
        </p:grpSpPr>
        <p:grpSp>
          <p:nvGrpSpPr>
            <p:cNvPr id="15" name="Group 25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33"/>
          <p:cNvGrpSpPr/>
          <p:nvPr/>
        </p:nvGrpSpPr>
        <p:grpSpPr>
          <a:xfrm>
            <a:off x="1295400" y="3276600"/>
            <a:ext cx="1447800" cy="1371600"/>
            <a:chOff x="1447800" y="1905000"/>
            <a:chExt cx="1447800" cy="1371600"/>
          </a:xfrm>
        </p:grpSpPr>
        <p:sp>
          <p:nvSpPr>
            <p:cNvPr id="35" name="Oval 34"/>
            <p:cNvSpPr/>
            <p:nvPr/>
          </p:nvSpPr>
          <p:spPr bwMode="auto">
            <a:xfrm>
              <a:off x="1447800" y="1905000"/>
              <a:ext cx="1447800" cy="1371600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grpSp>
          <p:nvGrpSpPr>
            <p:cNvPr id="17" name="Group 35"/>
            <p:cNvGrpSpPr/>
            <p:nvPr/>
          </p:nvGrpSpPr>
          <p:grpSpPr>
            <a:xfrm>
              <a:off x="1828800" y="2019300"/>
              <a:ext cx="304800" cy="1143000"/>
              <a:chOff x="5638800" y="2438400"/>
              <a:chExt cx="304800" cy="1143000"/>
            </a:xfrm>
          </p:grpSpPr>
          <p:grpSp>
            <p:nvGrpSpPr>
              <p:cNvPr id="21" name="Group 41"/>
              <p:cNvGrpSpPr/>
              <p:nvPr/>
            </p:nvGrpSpPr>
            <p:grpSpPr>
              <a:xfrm>
                <a:off x="5638800" y="2438400"/>
                <a:ext cx="304800" cy="1143000"/>
                <a:chOff x="5638800" y="2438400"/>
                <a:chExt cx="304800" cy="1143000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5715000" y="2438400"/>
                  <a:ext cx="152400" cy="11430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5638800" y="2667000"/>
                  <a:ext cx="304800" cy="2286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 bwMode="auto">
              <a:xfrm>
                <a:off x="5715000" y="3352800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Group 36"/>
            <p:cNvGrpSpPr/>
            <p:nvPr/>
          </p:nvGrpSpPr>
          <p:grpSpPr>
            <a:xfrm>
              <a:off x="2209800" y="2019300"/>
              <a:ext cx="304800" cy="1143000"/>
              <a:chOff x="5638800" y="2438400"/>
              <a:chExt cx="304800" cy="1143000"/>
            </a:xfrm>
          </p:grpSpPr>
          <p:grpSp>
            <p:nvGrpSpPr>
              <p:cNvPr id="24" name="Group 37"/>
              <p:cNvGrpSpPr/>
              <p:nvPr/>
            </p:nvGrpSpPr>
            <p:grpSpPr>
              <a:xfrm>
                <a:off x="5638800" y="2438400"/>
                <a:ext cx="304800" cy="1143000"/>
                <a:chOff x="5638800" y="2438400"/>
                <a:chExt cx="304800" cy="1143000"/>
              </a:xfrm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5715000" y="2438400"/>
                  <a:ext cx="152400" cy="11430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5638800" y="2667000"/>
                  <a:ext cx="304800" cy="2286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 bwMode="auto">
              <a:xfrm>
                <a:off x="5715000" y="3352800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Oval 46"/>
          <p:cNvSpPr/>
          <p:nvPr/>
        </p:nvSpPr>
        <p:spPr bwMode="auto">
          <a:xfrm>
            <a:off x="7162800" y="3276600"/>
            <a:ext cx="14478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grpSp>
        <p:nvGrpSpPr>
          <p:cNvPr id="25" name="Group 47"/>
          <p:cNvGrpSpPr/>
          <p:nvPr/>
        </p:nvGrpSpPr>
        <p:grpSpPr>
          <a:xfrm>
            <a:off x="7543800" y="3390900"/>
            <a:ext cx="304800" cy="1143000"/>
            <a:chOff x="5638800" y="2438400"/>
            <a:chExt cx="304800" cy="1143000"/>
          </a:xfrm>
        </p:grpSpPr>
        <p:grpSp>
          <p:nvGrpSpPr>
            <p:cNvPr id="26" name="Group 53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55" name="Straight Connector 54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48"/>
          <p:cNvGrpSpPr/>
          <p:nvPr/>
        </p:nvGrpSpPr>
        <p:grpSpPr>
          <a:xfrm>
            <a:off x="7924800" y="3390900"/>
            <a:ext cx="304800" cy="1143000"/>
            <a:chOff x="5638800" y="2438400"/>
            <a:chExt cx="304800" cy="1143000"/>
          </a:xfrm>
        </p:grpSpPr>
        <p:grpSp>
          <p:nvGrpSpPr>
            <p:cNvPr id="34" name="Group 49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51" name="Straight Connector 50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57"/>
          <p:cNvGrpSpPr/>
          <p:nvPr/>
        </p:nvGrpSpPr>
        <p:grpSpPr>
          <a:xfrm>
            <a:off x="1295400" y="5257800"/>
            <a:ext cx="1447800" cy="1371600"/>
            <a:chOff x="1447800" y="1905000"/>
            <a:chExt cx="1447800" cy="1371600"/>
          </a:xfrm>
        </p:grpSpPr>
        <p:sp>
          <p:nvSpPr>
            <p:cNvPr id="59" name="Oval 58"/>
            <p:cNvSpPr/>
            <p:nvPr/>
          </p:nvSpPr>
          <p:spPr bwMode="auto">
            <a:xfrm>
              <a:off x="1447800" y="1905000"/>
              <a:ext cx="1447800" cy="1371600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grpSp>
          <p:nvGrpSpPr>
            <p:cNvPr id="37" name="Group 59"/>
            <p:cNvGrpSpPr/>
            <p:nvPr/>
          </p:nvGrpSpPr>
          <p:grpSpPr>
            <a:xfrm>
              <a:off x="1828800" y="2019300"/>
              <a:ext cx="304800" cy="1143000"/>
              <a:chOff x="5638800" y="2438400"/>
              <a:chExt cx="304800" cy="1143000"/>
            </a:xfrm>
          </p:grpSpPr>
          <p:grpSp>
            <p:nvGrpSpPr>
              <p:cNvPr id="38" name="Group 65"/>
              <p:cNvGrpSpPr/>
              <p:nvPr/>
            </p:nvGrpSpPr>
            <p:grpSpPr>
              <a:xfrm>
                <a:off x="5638800" y="2438400"/>
                <a:ext cx="304800" cy="1143000"/>
                <a:chOff x="5638800" y="2438400"/>
                <a:chExt cx="304800" cy="1143000"/>
              </a:xfrm>
            </p:grpSpPr>
            <p:sp>
              <p:nvSpPr>
                <p:cNvPr id="68" name="Rectangle 67"/>
                <p:cNvSpPr/>
                <p:nvPr/>
              </p:nvSpPr>
              <p:spPr bwMode="auto">
                <a:xfrm>
                  <a:off x="5715000" y="2438400"/>
                  <a:ext cx="152400" cy="11430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5638800" y="2667000"/>
                  <a:ext cx="304800" cy="2286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 bwMode="auto">
              <a:xfrm>
                <a:off x="5715000" y="3352800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" name="Group 60"/>
            <p:cNvGrpSpPr/>
            <p:nvPr/>
          </p:nvGrpSpPr>
          <p:grpSpPr>
            <a:xfrm>
              <a:off x="2209800" y="2019300"/>
              <a:ext cx="304800" cy="1143000"/>
              <a:chOff x="5638800" y="2438400"/>
              <a:chExt cx="304800" cy="1143000"/>
            </a:xfrm>
          </p:grpSpPr>
          <p:grpSp>
            <p:nvGrpSpPr>
              <p:cNvPr id="46" name="Group 61"/>
              <p:cNvGrpSpPr/>
              <p:nvPr/>
            </p:nvGrpSpPr>
            <p:grpSpPr>
              <a:xfrm>
                <a:off x="5638800" y="2438400"/>
                <a:ext cx="304800" cy="1143000"/>
                <a:chOff x="5638800" y="2438400"/>
                <a:chExt cx="304800" cy="1143000"/>
              </a:xfrm>
            </p:grpSpPr>
            <p:sp>
              <p:nvSpPr>
                <p:cNvPr id="64" name="Rectangle 63"/>
                <p:cNvSpPr/>
                <p:nvPr/>
              </p:nvSpPr>
              <p:spPr bwMode="auto">
                <a:xfrm>
                  <a:off x="5715000" y="2438400"/>
                  <a:ext cx="152400" cy="11430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 bwMode="auto">
                <a:xfrm>
                  <a:off x="5638800" y="2667000"/>
                  <a:ext cx="304800" cy="2286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8" charset="0"/>
                  </a:endParaRPr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 bwMode="auto">
              <a:xfrm>
                <a:off x="5715000" y="3352800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1" name="Oval 70"/>
          <p:cNvSpPr/>
          <p:nvPr/>
        </p:nvSpPr>
        <p:spPr bwMode="auto">
          <a:xfrm>
            <a:off x="7162800" y="5257800"/>
            <a:ext cx="14478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grpSp>
        <p:nvGrpSpPr>
          <p:cNvPr id="48" name="Group 71"/>
          <p:cNvGrpSpPr/>
          <p:nvPr/>
        </p:nvGrpSpPr>
        <p:grpSpPr>
          <a:xfrm>
            <a:off x="7543800" y="5372100"/>
            <a:ext cx="304800" cy="1143000"/>
            <a:chOff x="5638800" y="2438400"/>
            <a:chExt cx="304800" cy="1143000"/>
          </a:xfrm>
        </p:grpSpPr>
        <p:grpSp>
          <p:nvGrpSpPr>
            <p:cNvPr id="49" name="Group 77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79" name="Straight Connector 78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72"/>
          <p:cNvGrpSpPr/>
          <p:nvPr/>
        </p:nvGrpSpPr>
        <p:grpSpPr>
          <a:xfrm>
            <a:off x="7924800" y="5372100"/>
            <a:ext cx="304800" cy="1143000"/>
            <a:chOff x="5638800" y="2438400"/>
            <a:chExt cx="304800" cy="1143000"/>
          </a:xfrm>
        </p:grpSpPr>
        <p:grpSp>
          <p:nvGrpSpPr>
            <p:cNvPr id="54" name="Group 73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75" name="Straight Connector 74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3" name="Oval 82"/>
          <p:cNvSpPr/>
          <p:nvPr/>
        </p:nvSpPr>
        <p:spPr bwMode="auto">
          <a:xfrm>
            <a:off x="3276600" y="3276600"/>
            <a:ext cx="1447800" cy="137160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grpSp>
        <p:nvGrpSpPr>
          <p:cNvPr id="58" name="Group 83"/>
          <p:cNvGrpSpPr/>
          <p:nvPr/>
        </p:nvGrpSpPr>
        <p:grpSpPr>
          <a:xfrm>
            <a:off x="3657600" y="3390900"/>
            <a:ext cx="304800" cy="1143000"/>
            <a:chOff x="5638800" y="2438400"/>
            <a:chExt cx="304800" cy="1143000"/>
          </a:xfrm>
        </p:grpSpPr>
        <p:grpSp>
          <p:nvGrpSpPr>
            <p:cNvPr id="60" name="Group 89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91" name="Straight Connector 90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84"/>
          <p:cNvGrpSpPr/>
          <p:nvPr/>
        </p:nvGrpSpPr>
        <p:grpSpPr>
          <a:xfrm>
            <a:off x="4000500" y="3390900"/>
            <a:ext cx="304800" cy="1143000"/>
            <a:chOff x="5638800" y="2438400"/>
            <a:chExt cx="304800" cy="1143000"/>
          </a:xfrm>
        </p:grpSpPr>
        <p:grpSp>
          <p:nvGrpSpPr>
            <p:cNvPr id="62" name="Group 85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88" name="Rectangle 87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87" name="Straight Connector 86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5" name="Oval 94"/>
          <p:cNvSpPr/>
          <p:nvPr/>
        </p:nvSpPr>
        <p:spPr bwMode="auto">
          <a:xfrm>
            <a:off x="4724400" y="5257800"/>
            <a:ext cx="14478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grpSp>
        <p:nvGrpSpPr>
          <p:cNvPr id="66" name="Group 95"/>
          <p:cNvGrpSpPr/>
          <p:nvPr/>
        </p:nvGrpSpPr>
        <p:grpSpPr>
          <a:xfrm>
            <a:off x="5105400" y="5372100"/>
            <a:ext cx="304800" cy="1143000"/>
            <a:chOff x="5638800" y="2438400"/>
            <a:chExt cx="304800" cy="1143000"/>
          </a:xfrm>
        </p:grpSpPr>
        <p:grpSp>
          <p:nvGrpSpPr>
            <p:cNvPr id="70" name="Group 101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103" name="Straight Connector 102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96"/>
          <p:cNvGrpSpPr/>
          <p:nvPr/>
        </p:nvGrpSpPr>
        <p:grpSpPr>
          <a:xfrm>
            <a:off x="5486400" y="5372100"/>
            <a:ext cx="304800" cy="1143000"/>
            <a:chOff x="5638800" y="2438400"/>
            <a:chExt cx="304800" cy="1143000"/>
          </a:xfrm>
        </p:grpSpPr>
        <p:grpSp>
          <p:nvGrpSpPr>
            <p:cNvPr id="73" name="Group 97"/>
            <p:cNvGrpSpPr/>
            <p:nvPr/>
          </p:nvGrpSpPr>
          <p:grpSpPr>
            <a:xfrm>
              <a:off x="5638800" y="2438400"/>
              <a:ext cx="304800" cy="1143000"/>
              <a:chOff x="5638800" y="2438400"/>
              <a:chExt cx="304800" cy="1143000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5715000" y="2438400"/>
                <a:ext cx="152400" cy="1143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5638800" y="2667000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8" charset="0"/>
                </a:endParaRPr>
              </a:p>
            </p:txBody>
          </p:sp>
        </p:grpSp>
        <p:cxnSp>
          <p:nvCxnSpPr>
            <p:cNvPr id="99" name="Straight Connector 98"/>
            <p:cNvCxnSpPr/>
            <p:nvPr/>
          </p:nvCxnSpPr>
          <p:spPr bwMode="auto">
            <a:xfrm>
              <a:off x="5715000" y="3352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6" name="Right Arrow 105"/>
          <p:cNvSpPr/>
          <p:nvPr/>
        </p:nvSpPr>
        <p:spPr bwMode="auto">
          <a:xfrm>
            <a:off x="4762500" y="186690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7" name="Right Arrow 106"/>
          <p:cNvSpPr/>
          <p:nvPr/>
        </p:nvSpPr>
        <p:spPr bwMode="auto">
          <a:xfrm>
            <a:off x="5638800" y="3848100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8" name="Right Arrow 107"/>
          <p:cNvSpPr/>
          <p:nvPr/>
        </p:nvSpPr>
        <p:spPr bwMode="auto">
          <a:xfrm>
            <a:off x="3657600" y="5829300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9" name="Right Arrow 108"/>
          <p:cNvSpPr/>
          <p:nvPr/>
        </p:nvSpPr>
        <p:spPr bwMode="auto">
          <a:xfrm>
            <a:off x="6400800" y="5829300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0" name="Right Arrow 109"/>
          <p:cNvSpPr/>
          <p:nvPr/>
        </p:nvSpPr>
        <p:spPr bwMode="auto">
          <a:xfrm>
            <a:off x="2819400" y="3848100"/>
            <a:ext cx="381000" cy="266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1" name="Left Brace 110"/>
          <p:cNvSpPr/>
          <p:nvPr/>
        </p:nvSpPr>
        <p:spPr bwMode="auto">
          <a:xfrm rot="5400000">
            <a:off x="2743200" y="-533400"/>
            <a:ext cx="381000" cy="3276600"/>
          </a:xfrm>
          <a:prstGeom prst="leftBrace">
            <a:avLst>
              <a:gd name="adj1" fmla="val 3500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576640" y="533400"/>
            <a:ext cx="9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Normal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391400" y="533400"/>
            <a:ext cx="126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Abnormal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76800" y="4642247"/>
            <a:ext cx="12619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Somewhat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Abnormal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Explosion 1 9"/>
          <p:cNvSpPr/>
          <p:nvPr/>
        </p:nvSpPr>
        <p:spPr bwMode="auto">
          <a:xfrm>
            <a:off x="3962400" y="4191000"/>
            <a:ext cx="381000" cy="228600"/>
          </a:xfrm>
          <a:prstGeom prst="irregularSeal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6" name="Explosion 1 115"/>
          <p:cNvSpPr/>
          <p:nvPr/>
        </p:nvSpPr>
        <p:spPr bwMode="auto">
          <a:xfrm>
            <a:off x="5486400" y="6172200"/>
            <a:ext cx="381000" cy="228600"/>
          </a:xfrm>
          <a:prstGeom prst="irregularSeal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7" name="Explosion 1 116"/>
          <p:cNvSpPr/>
          <p:nvPr/>
        </p:nvSpPr>
        <p:spPr bwMode="auto">
          <a:xfrm>
            <a:off x="7924800" y="4191000"/>
            <a:ext cx="381000" cy="228600"/>
          </a:xfrm>
          <a:prstGeom prst="irregularSeal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8" name="Explosion 1 117"/>
          <p:cNvSpPr/>
          <p:nvPr/>
        </p:nvSpPr>
        <p:spPr bwMode="auto">
          <a:xfrm>
            <a:off x="7467600" y="4191000"/>
            <a:ext cx="381000" cy="228600"/>
          </a:xfrm>
          <a:prstGeom prst="irregularSeal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9" name="Explosion 1 118"/>
          <p:cNvSpPr/>
          <p:nvPr/>
        </p:nvSpPr>
        <p:spPr bwMode="auto">
          <a:xfrm>
            <a:off x="7848600" y="2209800"/>
            <a:ext cx="381000" cy="228600"/>
          </a:xfrm>
          <a:prstGeom prst="irregularSeal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0" name="Explosion 1 119"/>
          <p:cNvSpPr/>
          <p:nvPr/>
        </p:nvSpPr>
        <p:spPr bwMode="auto">
          <a:xfrm>
            <a:off x="7924800" y="6172200"/>
            <a:ext cx="381000" cy="228600"/>
          </a:xfrm>
          <a:prstGeom prst="irregularSeal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1" name="Explosion 1 120"/>
          <p:cNvSpPr/>
          <p:nvPr/>
        </p:nvSpPr>
        <p:spPr bwMode="auto">
          <a:xfrm>
            <a:off x="7467600" y="6172200"/>
            <a:ext cx="381000" cy="228600"/>
          </a:xfrm>
          <a:prstGeom prst="irregularSeal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-17955" y="1840468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Oncogene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-17955" y="3657600"/>
            <a:ext cx="1441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Tumour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suppressor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gene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-17955" y="5257800"/>
            <a:ext cx="1441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Tumour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suppressor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genes,</a:t>
            </a:r>
          </a:p>
          <a:p>
            <a:r>
              <a:rPr lang="en-US" dirty="0" smtClean="0"/>
              <a:t>e.g. p53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0" y="3352800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0" y="4964668"/>
            <a:ext cx="7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</a:t>
            </a:r>
            <a:endParaRPr lang="en-US" dirty="0"/>
          </a:p>
        </p:txBody>
      </p:sp>
    </p:spTree>
  </p:cSld>
  <p:clrMapOvr>
    <a:masterClrMapping/>
  </p:clrMapOvr>
  <p:transition advTm="5923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2"/>
          <p:cNvSpPr>
            <a:spLocks noChangeShapeType="1"/>
          </p:cNvSpPr>
          <p:nvPr/>
        </p:nvSpPr>
        <p:spPr bwMode="auto">
          <a:xfrm flipV="1">
            <a:off x="0" y="685800"/>
            <a:ext cx="8001000" cy="412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pPr algn="l" eaLnBrk="1" hangingPunct="1"/>
            <a:r>
              <a:rPr lang="en-US" sz="2800" i="1" dirty="0" err="1">
                <a:latin typeface="Comic Sans MS" charset="0"/>
              </a:rPr>
              <a:t>Oncogenes</a:t>
            </a:r>
            <a:r>
              <a:rPr lang="en-US" sz="2800" i="1" dirty="0">
                <a:latin typeface="Comic Sans MS" charset="0"/>
              </a:rPr>
              <a:t> and Tumour Suppressor genes</a:t>
            </a:r>
            <a:endParaRPr lang="en-US" sz="2800" dirty="0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686800" cy="331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Comic Sans MS" charset="0"/>
              </a:rPr>
              <a:t>Definitions vary but one is:</a:t>
            </a:r>
            <a:endParaRPr lang="en-US" dirty="0">
              <a:solidFill>
                <a:schemeClr val="accent2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>
                <a:solidFill>
                  <a:schemeClr val="accent2"/>
                </a:solidFill>
                <a:latin typeface="Comic Sans MS" charset="0"/>
              </a:rPr>
              <a:t>Oncogene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 mutations are </a:t>
            </a:r>
            <a:r>
              <a:rPr lang="en-US" sz="2000" dirty="0" err="1">
                <a:solidFill>
                  <a:schemeClr val="accent2"/>
                </a:solidFill>
                <a:latin typeface="Comic Sans MS" charset="0"/>
              </a:rPr>
              <a:t>overactivity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 mutations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 	- dominant in the cell, I.e. only one copy </a:t>
            </a:r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mutated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solidFill>
                <a:schemeClr val="accent2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Tumour </a:t>
            </a:r>
            <a:r>
              <a:rPr lang="en-US" sz="2000" dirty="0" err="1">
                <a:solidFill>
                  <a:schemeClr val="accent2"/>
                </a:solidFill>
                <a:latin typeface="Comic Sans MS" charset="0"/>
              </a:rPr>
              <a:t>Supppressor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 Gene mutations are loss of function mutations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	- generally both copies are mutated, recessive in the </a:t>
            </a:r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cell </a:t>
            </a:r>
            <a:endParaRPr lang="en-US" sz="2000" dirty="0">
              <a:solidFill>
                <a:schemeClr val="accent2"/>
              </a:solidFill>
              <a:latin typeface="Comic Sans MS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dirty="0">
              <a:solidFill>
                <a:schemeClr val="accent2"/>
              </a:solidFill>
              <a:latin typeface="Comic Sans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2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What is Cancer ?</a:t>
            </a:r>
            <a:br>
              <a:rPr lang="en-US" sz="2800" dirty="0" smtClean="0">
                <a:solidFill>
                  <a:srgbClr val="800000"/>
                </a:solidFill>
                <a:latin typeface="Comic Sans MS" charset="0"/>
              </a:rPr>
            </a:br>
            <a:endParaRPr lang="en-US" sz="2800" dirty="0">
              <a:solidFill>
                <a:srgbClr val="800000"/>
              </a:solidFill>
              <a:latin typeface="Comic Sans MS" charset="0"/>
            </a:endParaRPr>
          </a:p>
        </p:txBody>
      </p:sp>
      <p:pic>
        <p:nvPicPr>
          <p:cNvPr id="5" name="Picture 4" descr="human dev images combined 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914400"/>
            <a:ext cx="6202446" cy="2901144"/>
          </a:xfrm>
          <a:prstGeom prst="rect">
            <a:avLst/>
          </a:prstGeom>
        </p:spPr>
      </p:pic>
      <p:pic>
        <p:nvPicPr>
          <p:cNvPr id="6" name="Picture 5" descr="leonardo man crop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90600"/>
            <a:ext cx="2331720" cy="2362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11430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438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962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4008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12" name="Picture 11" descr="ski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352800"/>
            <a:ext cx="2506133" cy="304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rot="16200000" flipH="1">
            <a:off x="5029200" y="3276600"/>
            <a:ext cx="914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" name="Group 18"/>
          <p:cNvGrpSpPr/>
          <p:nvPr/>
        </p:nvGrpSpPr>
        <p:grpSpPr>
          <a:xfrm>
            <a:off x="6248400" y="4572000"/>
            <a:ext cx="990600" cy="914400"/>
            <a:chOff x="6248400" y="4572000"/>
            <a:chExt cx="990600" cy="914400"/>
          </a:xfrm>
        </p:grpSpPr>
        <p:sp>
          <p:nvSpPr>
            <p:cNvPr id="18" name="Explosion 1 17"/>
            <p:cNvSpPr/>
            <p:nvPr/>
          </p:nvSpPr>
          <p:spPr bwMode="auto">
            <a:xfrm>
              <a:off x="6248400" y="4572000"/>
              <a:ext cx="990600" cy="914400"/>
            </a:xfrm>
            <a:prstGeom prst="irregularSeal1">
              <a:avLst/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6294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</p:spTree>
  </p:cSld>
  <p:clrMapOvr>
    <a:masterClrMapping/>
  </p:clrMapOvr>
  <p:transition advTm="736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1744280" y="228600"/>
            <a:ext cx="5655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 dirty="0" smtClean="0">
                <a:solidFill>
                  <a:srgbClr val="800000"/>
                </a:solidFill>
                <a:latin typeface="Comic Sans MS" charset="0"/>
              </a:rPr>
              <a:t>hereditary predisposition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Text Box 2"/>
          <p:cNvSpPr txBox="1">
            <a:spLocks noChangeArrowheads="1"/>
          </p:cNvSpPr>
          <p:nvPr/>
        </p:nvSpPr>
        <p:spPr bwMode="auto">
          <a:xfrm>
            <a:off x="1794307" y="76200"/>
            <a:ext cx="5854056" cy="600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n-GB" sz="3600" b="1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795" name="Text Box 3"/>
          <p:cNvSpPr txBox="1">
            <a:spLocks noChangeArrowheads="1"/>
          </p:cNvSpPr>
          <p:nvPr/>
        </p:nvSpPr>
        <p:spPr bwMode="auto">
          <a:xfrm>
            <a:off x="815669" y="1607029"/>
            <a:ext cx="836489" cy="483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400" b="1" dirty="0">
                <a:solidFill>
                  <a:srgbClr val="0000FF"/>
                </a:solidFill>
                <a:latin typeface="Helvetica" charset="0"/>
              </a:rPr>
              <a:t>Normal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1" dirty="0">
                <a:solidFill>
                  <a:srgbClr val="0000FF"/>
                </a:solidFill>
                <a:latin typeface="Helvetica" charset="0"/>
              </a:rPr>
              <a:t>Cell</a:t>
            </a:r>
          </a:p>
        </p:txBody>
      </p:sp>
      <p:sp>
        <p:nvSpPr>
          <p:cNvPr id="2209796" name="Text Box 4"/>
          <p:cNvSpPr txBox="1">
            <a:spLocks noChangeArrowheads="1"/>
          </p:cNvSpPr>
          <p:nvPr/>
        </p:nvSpPr>
        <p:spPr bwMode="auto">
          <a:xfrm>
            <a:off x="2913726" y="1500418"/>
            <a:ext cx="1077048" cy="483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rgbClr val="0000FF"/>
                </a:solidFill>
                <a:latin typeface="Helvetica" charset="0"/>
              </a:rPr>
              <a:t>Slightly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7" name="Text Box 5"/>
          <p:cNvSpPr txBox="1">
            <a:spLocks noChangeArrowheads="1"/>
          </p:cNvSpPr>
          <p:nvPr/>
        </p:nvSpPr>
        <p:spPr bwMode="auto">
          <a:xfrm>
            <a:off x="4839565" y="1500418"/>
            <a:ext cx="1122153" cy="483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rgbClr val="0000FF"/>
                </a:solidFill>
                <a:latin typeface="Helvetica" charset="0"/>
              </a:rPr>
              <a:t>More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8" name="Text Box 6"/>
          <p:cNvSpPr txBox="1">
            <a:spLocks noChangeArrowheads="1"/>
          </p:cNvSpPr>
          <p:nvPr/>
        </p:nvSpPr>
        <p:spPr bwMode="auto">
          <a:xfrm>
            <a:off x="7228753" y="1607029"/>
            <a:ext cx="1077048" cy="2898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1400" b="1">
                <a:solidFill>
                  <a:srgbClr val="0000FF"/>
                </a:solidFill>
                <a:latin typeface="Helvetica" charset="0"/>
              </a:rPr>
              <a:t>Malignant</a:t>
            </a:r>
          </a:p>
        </p:txBody>
      </p:sp>
      <p:sp>
        <p:nvSpPr>
          <p:cNvPr id="2209799" name="AutoShape 7"/>
          <p:cNvSpPr>
            <a:spLocks noChangeArrowheads="1"/>
          </p:cNvSpPr>
          <p:nvPr/>
        </p:nvSpPr>
        <p:spPr bwMode="auto">
          <a:xfrm>
            <a:off x="3304634" y="3185697"/>
            <a:ext cx="302066" cy="194087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0" name="Oval 8"/>
          <p:cNvSpPr>
            <a:spLocks noChangeArrowheads="1"/>
          </p:cNvSpPr>
          <p:nvPr/>
        </p:nvSpPr>
        <p:spPr bwMode="auto">
          <a:xfrm>
            <a:off x="2746975" y="3064051"/>
            <a:ext cx="431913" cy="437380"/>
          </a:xfrm>
          <a:prstGeom prst="ellipse">
            <a:avLst/>
          </a:prstGeom>
          <a:solidFill>
            <a:srgbClr val="ABFB6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1" name="Oval 9"/>
          <p:cNvSpPr>
            <a:spLocks noChangeArrowheads="1"/>
          </p:cNvSpPr>
          <p:nvPr/>
        </p:nvSpPr>
        <p:spPr bwMode="auto">
          <a:xfrm>
            <a:off x="4716552" y="3064051"/>
            <a:ext cx="431913" cy="43738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2" name="Oval 10"/>
          <p:cNvSpPr>
            <a:spLocks noChangeArrowheads="1"/>
          </p:cNvSpPr>
          <p:nvPr/>
        </p:nvSpPr>
        <p:spPr bwMode="auto">
          <a:xfrm>
            <a:off x="6687495" y="3064051"/>
            <a:ext cx="431913" cy="437380"/>
          </a:xfrm>
          <a:prstGeom prst="ellipse">
            <a:avLst/>
          </a:prstGeom>
          <a:solidFill>
            <a:srgbClr val="FCAB6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3" name="Oval 11"/>
          <p:cNvSpPr>
            <a:spLocks noChangeArrowheads="1"/>
          </p:cNvSpPr>
          <p:nvPr/>
        </p:nvSpPr>
        <p:spPr bwMode="auto">
          <a:xfrm>
            <a:off x="7672966" y="3064051"/>
            <a:ext cx="431913" cy="43738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4" name="Oval 12"/>
          <p:cNvSpPr>
            <a:spLocks noChangeArrowheads="1"/>
          </p:cNvSpPr>
          <p:nvPr/>
        </p:nvSpPr>
        <p:spPr bwMode="auto">
          <a:xfrm>
            <a:off x="3732447" y="3064051"/>
            <a:ext cx="430545" cy="43738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5" name="Oval 13"/>
          <p:cNvSpPr>
            <a:spLocks noChangeArrowheads="1"/>
          </p:cNvSpPr>
          <p:nvPr/>
        </p:nvSpPr>
        <p:spPr bwMode="auto">
          <a:xfrm>
            <a:off x="5703390" y="3064051"/>
            <a:ext cx="430545" cy="437380"/>
          </a:xfrm>
          <a:prstGeom prst="ellipse">
            <a:avLst/>
          </a:prstGeom>
          <a:solidFill>
            <a:srgbClr val="FCAB6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6" name="AutoShape 14"/>
          <p:cNvSpPr>
            <a:spLocks noChangeArrowheads="1"/>
          </p:cNvSpPr>
          <p:nvPr/>
        </p:nvSpPr>
        <p:spPr bwMode="auto">
          <a:xfrm>
            <a:off x="4288739" y="3185697"/>
            <a:ext cx="303432" cy="194087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7" name="AutoShape 15"/>
          <p:cNvSpPr>
            <a:spLocks noChangeArrowheads="1"/>
          </p:cNvSpPr>
          <p:nvPr/>
        </p:nvSpPr>
        <p:spPr bwMode="auto">
          <a:xfrm>
            <a:off x="5274211" y="3185697"/>
            <a:ext cx="303432" cy="194087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8" name="AutoShape 16"/>
          <p:cNvSpPr>
            <a:spLocks noChangeArrowheads="1"/>
          </p:cNvSpPr>
          <p:nvPr/>
        </p:nvSpPr>
        <p:spPr bwMode="auto">
          <a:xfrm>
            <a:off x="6259682" y="3185697"/>
            <a:ext cx="302066" cy="194087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9" name="AutoShape 17"/>
          <p:cNvSpPr>
            <a:spLocks noChangeArrowheads="1"/>
          </p:cNvSpPr>
          <p:nvPr/>
        </p:nvSpPr>
        <p:spPr bwMode="auto">
          <a:xfrm>
            <a:off x="7243787" y="3185697"/>
            <a:ext cx="303432" cy="194087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0" name="Text Box 18"/>
          <p:cNvSpPr txBox="1">
            <a:spLocks noChangeArrowheads="1"/>
          </p:cNvSpPr>
          <p:nvPr/>
        </p:nvSpPr>
        <p:spPr bwMode="auto">
          <a:xfrm>
            <a:off x="2387845" y="4255911"/>
            <a:ext cx="6146556" cy="48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 b="1" dirty="0">
                <a:solidFill>
                  <a:srgbClr val="800000"/>
                </a:solidFill>
                <a:latin typeface="Helvetica" charset="0"/>
              </a:rPr>
              <a:t>Gene changes / mutations</a:t>
            </a:r>
          </a:p>
        </p:txBody>
      </p:sp>
      <p:sp>
        <p:nvSpPr>
          <p:cNvPr id="2209811" name="Line 19"/>
          <p:cNvSpPr>
            <a:spLocks noChangeShapeType="1"/>
          </p:cNvSpPr>
          <p:nvPr/>
        </p:nvSpPr>
        <p:spPr bwMode="auto">
          <a:xfrm flipH="1" flipV="1">
            <a:off x="4452756" y="3665448"/>
            <a:ext cx="0" cy="459249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2" name="Line 20"/>
          <p:cNvSpPr>
            <a:spLocks noChangeShapeType="1"/>
          </p:cNvSpPr>
          <p:nvPr/>
        </p:nvSpPr>
        <p:spPr bwMode="auto">
          <a:xfrm flipH="1" flipV="1">
            <a:off x="3468651" y="3665448"/>
            <a:ext cx="116179" cy="52485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3" name="Line 21"/>
          <p:cNvSpPr>
            <a:spLocks noChangeShapeType="1"/>
          </p:cNvSpPr>
          <p:nvPr/>
        </p:nvSpPr>
        <p:spPr bwMode="auto">
          <a:xfrm flipV="1">
            <a:off x="6092931" y="3665448"/>
            <a:ext cx="196821" cy="52485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4" name="Line 22"/>
          <p:cNvSpPr>
            <a:spLocks noChangeShapeType="1"/>
          </p:cNvSpPr>
          <p:nvPr/>
        </p:nvSpPr>
        <p:spPr bwMode="auto">
          <a:xfrm flipV="1">
            <a:off x="5371254" y="3731055"/>
            <a:ext cx="57406" cy="39364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5" name="Line 23"/>
          <p:cNvSpPr>
            <a:spLocks noChangeShapeType="1"/>
          </p:cNvSpPr>
          <p:nvPr/>
        </p:nvSpPr>
        <p:spPr bwMode="auto">
          <a:xfrm flipV="1">
            <a:off x="6945822" y="3665448"/>
            <a:ext cx="233725" cy="52485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7" name="Oval 25"/>
          <p:cNvSpPr>
            <a:spLocks noChangeArrowheads="1"/>
          </p:cNvSpPr>
          <p:nvPr/>
        </p:nvSpPr>
        <p:spPr bwMode="auto">
          <a:xfrm>
            <a:off x="1762870" y="3074985"/>
            <a:ext cx="431913" cy="437380"/>
          </a:xfrm>
          <a:prstGeom prst="ellipse">
            <a:avLst/>
          </a:prstGeom>
          <a:solidFill>
            <a:srgbClr val="ABFB6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8" name="AutoShape 26"/>
          <p:cNvSpPr>
            <a:spLocks noChangeArrowheads="1"/>
          </p:cNvSpPr>
          <p:nvPr/>
        </p:nvSpPr>
        <p:spPr bwMode="auto">
          <a:xfrm>
            <a:off x="1336424" y="3207566"/>
            <a:ext cx="302066" cy="194087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9" name="Oval 27"/>
          <p:cNvSpPr>
            <a:spLocks noChangeArrowheads="1"/>
          </p:cNvSpPr>
          <p:nvPr/>
        </p:nvSpPr>
        <p:spPr bwMode="auto">
          <a:xfrm>
            <a:off x="699313" y="2971800"/>
            <a:ext cx="596088" cy="57168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0" name="Line 28"/>
          <p:cNvSpPr>
            <a:spLocks noChangeShapeType="1"/>
          </p:cNvSpPr>
          <p:nvPr/>
        </p:nvSpPr>
        <p:spPr bwMode="auto">
          <a:xfrm flipH="1" flipV="1">
            <a:off x="2484547" y="3665448"/>
            <a:ext cx="349904" cy="52485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1" name="Line 29"/>
          <p:cNvSpPr>
            <a:spLocks noChangeShapeType="1"/>
          </p:cNvSpPr>
          <p:nvPr/>
        </p:nvSpPr>
        <p:spPr bwMode="auto">
          <a:xfrm flipH="1" flipV="1">
            <a:off x="1500442" y="3599841"/>
            <a:ext cx="349904" cy="52485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Circular Arrow 36"/>
          <p:cNvSpPr/>
          <p:nvPr/>
        </p:nvSpPr>
        <p:spPr>
          <a:xfrm rot="17015469" flipH="1">
            <a:off x="-325577" y="1308349"/>
            <a:ext cx="2601184" cy="1770155"/>
          </a:xfrm>
          <a:prstGeom prst="circular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447800" y="762000"/>
            <a:ext cx="5655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 dirty="0" smtClean="0">
                <a:solidFill>
                  <a:srgbClr val="800000"/>
                </a:solidFill>
                <a:latin typeface="Comic Sans MS" charset="0"/>
              </a:rPr>
              <a:t>hereditary predisposition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750317" y="2971800"/>
            <a:ext cx="494080" cy="369332"/>
            <a:chOff x="762000" y="2971800"/>
            <a:chExt cx="49408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762000" y="2971800"/>
              <a:ext cx="265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•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0600" y="2971800"/>
              <a:ext cx="265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•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774700" y="2948517"/>
            <a:ext cx="496358" cy="138112"/>
          </a:xfrm>
          <a:custGeom>
            <a:avLst/>
            <a:gdLst>
              <a:gd name="connsiteX0" fmla="*/ 0 w 496358"/>
              <a:gd name="connsiteY0" fmla="*/ 64558 h 138112"/>
              <a:gd name="connsiteX1" fmla="*/ 69850 w 496358"/>
              <a:gd name="connsiteY1" fmla="*/ 99483 h 138112"/>
              <a:gd name="connsiteX2" fmla="*/ 63500 w 496358"/>
              <a:gd name="connsiteY2" fmla="*/ 20108 h 138112"/>
              <a:gd name="connsiteX3" fmla="*/ 155575 w 496358"/>
              <a:gd name="connsiteY3" fmla="*/ 70908 h 138112"/>
              <a:gd name="connsiteX4" fmla="*/ 190500 w 496358"/>
              <a:gd name="connsiteY4" fmla="*/ 7408 h 138112"/>
              <a:gd name="connsiteX5" fmla="*/ 234950 w 496358"/>
              <a:gd name="connsiteY5" fmla="*/ 83608 h 138112"/>
              <a:gd name="connsiteX6" fmla="*/ 292100 w 496358"/>
              <a:gd name="connsiteY6" fmla="*/ 1058 h 138112"/>
              <a:gd name="connsiteX7" fmla="*/ 330200 w 496358"/>
              <a:gd name="connsiteY7" fmla="*/ 89958 h 138112"/>
              <a:gd name="connsiteX8" fmla="*/ 406400 w 496358"/>
              <a:gd name="connsiteY8" fmla="*/ 32808 h 138112"/>
              <a:gd name="connsiteX9" fmla="*/ 409575 w 496358"/>
              <a:gd name="connsiteY9" fmla="*/ 124883 h 138112"/>
              <a:gd name="connsiteX10" fmla="*/ 485775 w 496358"/>
              <a:gd name="connsiteY10" fmla="*/ 112183 h 138112"/>
              <a:gd name="connsiteX11" fmla="*/ 473075 w 496358"/>
              <a:gd name="connsiteY11" fmla="*/ 70908 h 138112"/>
              <a:gd name="connsiteX12" fmla="*/ 479425 w 496358"/>
              <a:gd name="connsiteY12" fmla="*/ 77258 h 1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358" h="138112">
                <a:moveTo>
                  <a:pt x="0" y="64558"/>
                </a:moveTo>
                <a:cubicBezTo>
                  <a:pt x="29633" y="85724"/>
                  <a:pt x="59267" y="106891"/>
                  <a:pt x="69850" y="99483"/>
                </a:cubicBezTo>
                <a:cubicBezTo>
                  <a:pt x="80433" y="92075"/>
                  <a:pt x="49212" y="24871"/>
                  <a:pt x="63500" y="20108"/>
                </a:cubicBezTo>
                <a:cubicBezTo>
                  <a:pt x="77788" y="15345"/>
                  <a:pt x="134408" y="73025"/>
                  <a:pt x="155575" y="70908"/>
                </a:cubicBezTo>
                <a:cubicBezTo>
                  <a:pt x="176742" y="68791"/>
                  <a:pt x="177271" y="5291"/>
                  <a:pt x="190500" y="7408"/>
                </a:cubicBezTo>
                <a:cubicBezTo>
                  <a:pt x="203729" y="9525"/>
                  <a:pt x="218017" y="84666"/>
                  <a:pt x="234950" y="83608"/>
                </a:cubicBezTo>
                <a:cubicBezTo>
                  <a:pt x="251883" y="82550"/>
                  <a:pt x="276225" y="0"/>
                  <a:pt x="292100" y="1058"/>
                </a:cubicBezTo>
                <a:cubicBezTo>
                  <a:pt x="307975" y="2116"/>
                  <a:pt x="311150" y="84666"/>
                  <a:pt x="330200" y="89958"/>
                </a:cubicBezTo>
                <a:cubicBezTo>
                  <a:pt x="349250" y="95250"/>
                  <a:pt x="393171" y="26987"/>
                  <a:pt x="406400" y="32808"/>
                </a:cubicBezTo>
                <a:cubicBezTo>
                  <a:pt x="419629" y="38629"/>
                  <a:pt x="396346" y="111654"/>
                  <a:pt x="409575" y="124883"/>
                </a:cubicBezTo>
                <a:cubicBezTo>
                  <a:pt x="422804" y="138112"/>
                  <a:pt x="475192" y="121179"/>
                  <a:pt x="485775" y="112183"/>
                </a:cubicBezTo>
                <a:cubicBezTo>
                  <a:pt x="496358" y="103187"/>
                  <a:pt x="474133" y="76729"/>
                  <a:pt x="473075" y="70908"/>
                </a:cubicBezTo>
                <a:cubicBezTo>
                  <a:pt x="472017" y="65087"/>
                  <a:pt x="479425" y="77258"/>
                  <a:pt x="479425" y="772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>
            <a:off x="883057" y="3276600"/>
            <a:ext cx="228600" cy="228600"/>
          </a:xfrm>
          <a:prstGeom prst="arc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H="1">
            <a:off x="883057" y="3276600"/>
            <a:ext cx="228600" cy="228600"/>
          </a:xfrm>
          <a:prstGeom prst="arc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9600" y="1295400"/>
            <a:ext cx="143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 QUITE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2364934" y="3200400"/>
            <a:ext cx="302066" cy="194087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39333" y="5367867"/>
            <a:ext cx="55692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either growth control or genetic instability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. important genetic diseases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048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Text Box 2"/>
          <p:cNvSpPr txBox="1">
            <a:spLocks noChangeArrowheads="1"/>
          </p:cNvSpPr>
          <p:nvPr/>
        </p:nvSpPr>
        <p:spPr bwMode="auto">
          <a:xfrm>
            <a:off x="1794307" y="76200"/>
            <a:ext cx="5854056" cy="600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n-GB" sz="3600" b="1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89642" y="609600"/>
            <a:ext cx="7764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600" dirty="0" smtClean="0">
                <a:solidFill>
                  <a:srgbClr val="800000"/>
                </a:solidFill>
                <a:latin typeface="Comic Sans MS" charset="0"/>
              </a:rPr>
              <a:t>hereditary predisposition</a:t>
            </a:r>
            <a:r>
              <a:rPr lang="en-US" sz="3600" dirty="0" smtClean="0">
                <a:solidFill>
                  <a:srgbClr val="800000"/>
                </a:solidFill>
                <a:latin typeface="Comic Sans MS" charset="0"/>
              </a:rPr>
              <a:t> examples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838200" y="1828800"/>
          <a:ext cx="441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gene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Retinoblastoma</a:t>
                      </a:r>
                      <a:endParaRPr lang="en-US" sz="2000" dirty="0">
                        <a:solidFill>
                          <a:srgbClr val="0000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Rb1</a:t>
                      </a:r>
                      <a:endParaRPr lang="en-US" sz="2000" dirty="0">
                        <a:solidFill>
                          <a:srgbClr val="0000B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err="1" smtClean="0">
                          <a:solidFill>
                            <a:srgbClr val="0000BF"/>
                          </a:solidFill>
                        </a:rPr>
                        <a:t>Polyposis</a:t>
                      </a: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 coli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(colon)</a:t>
                      </a:r>
                      <a:endParaRPr lang="en-US" sz="2000" dirty="0">
                        <a:solidFill>
                          <a:srgbClr val="0000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APC</a:t>
                      </a:r>
                      <a:endParaRPr lang="en-US" sz="2000" dirty="0">
                        <a:solidFill>
                          <a:srgbClr val="0000B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Lynch syndrome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(mostly colon)</a:t>
                      </a:r>
                      <a:endParaRPr lang="en-US" sz="2000" dirty="0">
                        <a:solidFill>
                          <a:srgbClr val="0000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MLH1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solidFill>
                            <a:srgbClr val="0000BF"/>
                          </a:solidFill>
                        </a:rPr>
                        <a:t>(mismatch</a:t>
                      </a:r>
                      <a:r>
                        <a:rPr lang="en-US" sz="1800" baseline="0" dirty="0" smtClean="0">
                          <a:solidFill>
                            <a:srgbClr val="0000BF"/>
                          </a:solidFill>
                        </a:rPr>
                        <a:t> repair)</a:t>
                      </a:r>
                      <a:endParaRPr lang="en-US" sz="1800" dirty="0">
                        <a:solidFill>
                          <a:srgbClr val="0000B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Breast</a:t>
                      </a:r>
                      <a:endParaRPr lang="en-US" sz="2000" dirty="0">
                        <a:solidFill>
                          <a:srgbClr val="0000B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rgbClr val="0000BF"/>
                          </a:solidFill>
                        </a:rPr>
                        <a:t>BRCA2</a:t>
                      </a:r>
                      <a:endParaRPr lang="en-US" sz="2000" dirty="0">
                        <a:solidFill>
                          <a:srgbClr val="0000B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867400" y="2362200"/>
            <a:ext cx="2005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BF"/>
                </a:solidFill>
              </a:rPr>
              <a:t>growth control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867400" y="3429000"/>
            <a:ext cx="238133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BF"/>
                </a:solidFill>
              </a:rPr>
              <a:t>genetic instability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BF"/>
                </a:solidFill>
              </a:rPr>
              <a:t>(DNA repair)</a:t>
            </a:r>
          </a:p>
          <a:p>
            <a:endParaRPr lang="en-US" dirty="0"/>
          </a:p>
        </p:txBody>
      </p:sp>
      <p:sp>
        <p:nvSpPr>
          <p:cNvPr id="53" name="Right Brace 52"/>
          <p:cNvSpPr/>
          <p:nvPr/>
        </p:nvSpPr>
        <p:spPr>
          <a:xfrm>
            <a:off x="5410200" y="2209800"/>
            <a:ext cx="304800" cy="121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>
            <a:off x="5410200" y="3505200"/>
            <a:ext cx="304800" cy="121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1568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800000"/>
                </a:solidFill>
                <a:latin typeface="Comic Sans MS" charset="0"/>
              </a:rPr>
              <a:t>What do gene changes </a:t>
            </a:r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do to cells </a:t>
            </a:r>
            <a:r>
              <a:rPr lang="en-US" sz="2800" dirty="0">
                <a:solidFill>
                  <a:srgbClr val="800000"/>
                </a:solidFill>
                <a:latin typeface="Comic Sans MS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2800" y="2573867"/>
            <a:ext cx="451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just control of cell proliferation</a:t>
            </a:r>
            <a:endParaRPr lang="en-US" dirty="0"/>
          </a:p>
        </p:txBody>
      </p:sp>
    </p:spTree>
  </p:cSld>
  <p:clrMapOvr>
    <a:masterClrMapping/>
  </p:clrMapOvr>
  <p:transition advTm="4318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0" y="727075"/>
            <a:ext cx="3657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-152400"/>
            <a:ext cx="10820400" cy="1143000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Comic Sans MS" charset="0"/>
              </a:rPr>
              <a:t>    </a:t>
            </a:r>
            <a:endParaRPr lang="en-US" sz="3200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23875" y="2860675"/>
            <a:ext cx="80946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Abnormal proliferation 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and survival control: 	Independence of positive growth signals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Resistance to negative signals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Resistance to Apoptosis, cycle arrest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Abnormal (often blocked) Differentiation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Immortality/resistance to stress arrest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Genetic Instability 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Metastasis ?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Angiogenesis </a:t>
            </a:r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Metabolic changes?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Immune </a:t>
            </a:r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response?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819400" y="1600200"/>
            <a:ext cx="523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omic Sans MS" charset="0"/>
              </a:rPr>
              <a:t>(Hanahan &amp; Weinberg, 2000, revised 2011)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52400" y="1524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Verdana" charset="0"/>
              </a:rPr>
              <a:t>Malignant cells have acquired a number of properties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1295400" y="990600"/>
            <a:ext cx="5432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Comic Sans MS" charset="0"/>
              </a:rPr>
              <a:t> - The ‘Hallmarks of Cancer’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9225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3" descr="Snapshot 2009-10-12 14-28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641350"/>
            <a:ext cx="88280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971800" y="7086600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charset="0"/>
              </a:rPr>
              <a:t>Benign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6705600" y="7010400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charset="0"/>
              </a:rPr>
              <a:t>Malignant</a:t>
            </a:r>
          </a:p>
        </p:txBody>
      </p:sp>
      <p:sp>
        <p:nvSpPr>
          <p:cNvPr id="156679" name="AutoShape 7"/>
          <p:cNvSpPr>
            <a:spLocks/>
          </p:cNvSpPr>
          <p:nvPr/>
        </p:nvSpPr>
        <p:spPr bwMode="auto">
          <a:xfrm rot="16200000">
            <a:off x="3352800" y="5791200"/>
            <a:ext cx="381000" cy="2819400"/>
          </a:xfrm>
          <a:prstGeom prst="lef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6680" name="Picture 8" descr="poly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476750"/>
            <a:ext cx="1447800" cy="1085850"/>
          </a:xfrm>
          <a:prstGeom prst="rect">
            <a:avLst/>
          </a:prstGeom>
          <a:noFill/>
        </p:spPr>
      </p:pic>
      <p:pic>
        <p:nvPicPr>
          <p:cNvPr id="156681" name="Picture 9" descr="poly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400550"/>
            <a:ext cx="1600200" cy="1200150"/>
          </a:xfrm>
          <a:prstGeom prst="rect">
            <a:avLst/>
          </a:prstGeom>
          <a:noFill/>
        </p:spPr>
      </p:pic>
      <p:pic>
        <p:nvPicPr>
          <p:cNvPr id="156682" name="Picture 10" descr="cancer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886200"/>
            <a:ext cx="2590800" cy="1943100"/>
          </a:xfrm>
          <a:prstGeom prst="rect">
            <a:avLst/>
          </a:prstGeom>
          <a:noFill/>
        </p:spPr>
      </p:pic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1676400" y="5181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4" name="AutoShape 12"/>
          <p:cNvSpPr>
            <a:spLocks noChangeArrowheads="1"/>
          </p:cNvSpPr>
          <p:nvPr/>
        </p:nvSpPr>
        <p:spPr bwMode="auto">
          <a:xfrm>
            <a:off x="3352800" y="5181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5" name="AutoShape 13"/>
          <p:cNvSpPr>
            <a:spLocks noChangeArrowheads="1"/>
          </p:cNvSpPr>
          <p:nvPr/>
        </p:nvSpPr>
        <p:spPr bwMode="auto">
          <a:xfrm>
            <a:off x="5334000" y="5181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6686" name="Picture 14" descr="norm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6482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rved Right Arrow 14"/>
          <p:cNvSpPr/>
          <p:nvPr/>
        </p:nvSpPr>
        <p:spPr bwMode="auto">
          <a:xfrm rot="597122">
            <a:off x="457200" y="1752600"/>
            <a:ext cx="838200" cy="2209800"/>
          </a:xfrm>
          <a:prstGeom prst="curvedRightArrow">
            <a:avLst/>
          </a:prstGeom>
          <a:solidFill>
            <a:srgbClr val="800040"/>
          </a:solidFill>
          <a:ln w="952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Times" pitchFamily="-10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3581400"/>
            <a:ext cx="27550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Tumour</a:t>
            </a:r>
            <a:r>
              <a:rPr lang="en-US" dirty="0" smtClean="0">
                <a:solidFill>
                  <a:srgbClr val="800000"/>
                </a:solidFill>
              </a:rPr>
              <a:t> suppressor gene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 bwMode="auto">
          <a:xfrm rot="20371262">
            <a:off x="3326503" y="2142729"/>
            <a:ext cx="838200" cy="1939861"/>
          </a:xfrm>
          <a:prstGeom prst="curvedRightArrow">
            <a:avLst/>
          </a:prstGeom>
          <a:solidFill>
            <a:srgbClr val="27E49B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Times" pitchFamily="-10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4956" y="3581400"/>
            <a:ext cx="1313355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27E49B"/>
                </a:solidFill>
              </a:rPr>
              <a:t>Oncogene</a:t>
            </a:r>
            <a:endParaRPr lang="en-US" b="1" dirty="0">
              <a:solidFill>
                <a:srgbClr val="27E49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2959" y="6488668"/>
            <a:ext cx="3419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Jones S et al. Proc </a:t>
            </a:r>
            <a:r>
              <a:rPr lang="en-US" sz="1400" i="1" dirty="0" err="1" smtClean="0"/>
              <a:t>Natl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Acad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Sci</a:t>
            </a:r>
            <a:r>
              <a:rPr lang="en-US" sz="1400" i="1" dirty="0" smtClean="0"/>
              <a:t> USA. 2008 </a:t>
            </a:r>
            <a:endParaRPr lang="en-US" sz="1400" i="1" dirty="0"/>
          </a:p>
        </p:txBody>
      </p:sp>
      <p:sp>
        <p:nvSpPr>
          <p:cNvPr id="21" name="Title 23"/>
          <p:cNvSpPr txBox="1">
            <a:spLocks/>
          </p:cNvSpPr>
          <p:nvPr/>
        </p:nvSpPr>
        <p:spPr bwMode="auto">
          <a:xfrm>
            <a:off x="0" y="-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Vogelstein’s model of colon cancer (2008 version)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Tm="117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0" y="727075"/>
            <a:ext cx="3657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-152400"/>
            <a:ext cx="10820400" cy="1143000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Comic Sans MS" charset="0"/>
              </a:rPr>
              <a:t>    </a:t>
            </a:r>
            <a:endParaRPr lang="en-US" sz="3200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23875" y="2860675"/>
            <a:ext cx="80946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Abnormal proliferation 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and survival control: 	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Independence of positive growth signals</a:t>
            </a:r>
            <a:endParaRPr lang="en-US" sz="1800" b="1" dirty="0">
              <a:solidFill>
                <a:srgbClr val="FF0000"/>
              </a:solidFill>
              <a:latin typeface="Comic Sans MS" charset="0"/>
            </a:endParaRP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Comic Sans MS" charset="0"/>
              </a:rPr>
              <a:t>			Resistance to negative signals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</a:t>
            </a:r>
            <a:r>
              <a:rPr lang="en-US" sz="1800" b="1" dirty="0">
                <a:solidFill>
                  <a:srgbClr val="FF0000"/>
                </a:solidFill>
                <a:latin typeface="Comic Sans MS" charset="0"/>
              </a:rPr>
              <a:t>Resistance to Apoptosis, cycle arrest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Abnormal (often blocked) Differentiation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Immortality/resistance to stress arrest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Genetic Instability 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Metastasis ?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Angiogenesis </a:t>
            </a:r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Metabolic changes?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Immune </a:t>
            </a:r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response?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819400" y="1600200"/>
            <a:ext cx="523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omic Sans MS" charset="0"/>
              </a:rPr>
              <a:t>(Hanahan &amp; Weinberg, 2000, revised 2011)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52400" y="1524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Verdana" charset="0"/>
              </a:rPr>
              <a:t>Malignant cells have acquired a number of properties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1295400" y="990600"/>
            <a:ext cx="5432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Comic Sans MS" charset="0"/>
              </a:rPr>
              <a:t> - The ‘Hallmarks of Cancer’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216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8185" name="Picture 1033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89325"/>
            <a:ext cx="8763000" cy="253365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1217612" y="3428206"/>
            <a:ext cx="914400" cy="91440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 bwMode="auto">
          <a:xfrm rot="5400000" flipH="1" flipV="1">
            <a:off x="1446212" y="3199606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1447006" y="2285206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3428206" y="2285206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4647406" y="2285206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2"/>
          <p:cNvGrpSpPr/>
          <p:nvPr/>
        </p:nvGrpSpPr>
        <p:grpSpPr>
          <a:xfrm>
            <a:off x="3200400" y="2971800"/>
            <a:ext cx="914400" cy="1370806"/>
            <a:chOff x="1219200" y="2956719"/>
            <a:chExt cx="914400" cy="1370806"/>
          </a:xfrm>
        </p:grpSpPr>
        <p:sp>
          <p:nvSpPr>
            <p:cNvPr id="14" name="Oval 13"/>
            <p:cNvSpPr/>
            <p:nvPr/>
          </p:nvSpPr>
          <p:spPr bwMode="auto">
            <a:xfrm>
              <a:off x="1219200" y="3413125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cxnSp>
          <p:nvCxnSpPr>
            <p:cNvPr id="15" name="Straight Connector 14"/>
            <p:cNvCxnSpPr>
              <a:stCxn id="14" idx="0"/>
            </p:cNvCxnSpPr>
            <p:nvPr/>
          </p:nvCxnSpPr>
          <p:spPr bwMode="auto">
            <a:xfrm rot="5400000" flipH="1" flipV="1">
              <a:off x="1447800" y="3184525"/>
              <a:ext cx="457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5"/>
          <p:cNvGrpSpPr/>
          <p:nvPr/>
        </p:nvGrpSpPr>
        <p:grpSpPr>
          <a:xfrm>
            <a:off x="4419600" y="2986881"/>
            <a:ext cx="914400" cy="1370806"/>
            <a:chOff x="1219200" y="2956719"/>
            <a:chExt cx="914400" cy="1370806"/>
          </a:xfrm>
        </p:grpSpPr>
        <p:sp>
          <p:nvSpPr>
            <p:cNvPr id="17" name="Oval 16"/>
            <p:cNvSpPr/>
            <p:nvPr/>
          </p:nvSpPr>
          <p:spPr bwMode="auto">
            <a:xfrm>
              <a:off x="1219200" y="3413125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cxnSp>
          <p:nvCxnSpPr>
            <p:cNvPr id="18" name="Straight Connector 17"/>
            <p:cNvCxnSpPr>
              <a:stCxn id="17" idx="0"/>
            </p:cNvCxnSpPr>
            <p:nvPr/>
          </p:nvCxnSpPr>
          <p:spPr bwMode="auto">
            <a:xfrm rot="5400000" flipH="1" flipV="1">
              <a:off x="1447800" y="3184525"/>
              <a:ext cx="457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1371600" y="2590800"/>
            <a:ext cx="59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Wnt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2514600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Tyr </a:t>
            </a:r>
            <a:r>
              <a:rPr lang="en-US" dirty="0" err="1" smtClean="0">
                <a:solidFill>
                  <a:srgbClr val="660066"/>
                </a:solidFill>
              </a:rPr>
              <a:t>kinase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1676400"/>
            <a:ext cx="44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external growth promoting signals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6400800"/>
            <a:ext cx="5977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lang="en-US" i="1" dirty="0" smtClean="0">
                <a:solidFill>
                  <a:srgbClr val="660066"/>
                </a:solidFill>
              </a:rPr>
              <a:t>Jones S et al. Proc </a:t>
            </a:r>
            <a:r>
              <a:rPr lang="en-US" i="1" dirty="0" err="1" smtClean="0">
                <a:solidFill>
                  <a:srgbClr val="660066"/>
                </a:solidFill>
              </a:rPr>
              <a:t>Natl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i="1" dirty="0" err="1" smtClean="0">
                <a:solidFill>
                  <a:srgbClr val="660066"/>
                </a:solidFill>
              </a:rPr>
              <a:t>Acad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i="1" dirty="0" err="1" smtClean="0">
                <a:solidFill>
                  <a:srgbClr val="660066"/>
                </a:solidFill>
              </a:rPr>
              <a:t>Sci</a:t>
            </a:r>
            <a:r>
              <a:rPr lang="en-US" i="1" dirty="0" smtClean="0">
                <a:solidFill>
                  <a:srgbClr val="660066"/>
                </a:solidFill>
              </a:rPr>
              <a:t> USA. 2008 </a:t>
            </a:r>
            <a:br>
              <a:rPr lang="en-US" i="1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endParaRPr lang="en-US" dirty="0"/>
          </a:p>
        </p:txBody>
      </p:sp>
      <p:sp>
        <p:nvSpPr>
          <p:cNvPr id="30" name="Title 23"/>
          <p:cNvSpPr txBox="1">
            <a:spLocks/>
          </p:cNvSpPr>
          <p:nvPr/>
        </p:nvSpPr>
        <p:spPr bwMode="auto">
          <a:xfrm>
            <a:off x="0" y="-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Vogelstein’s model of colon cancer (2008 version)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Tm="4311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8185" name="Picture 1033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89325"/>
            <a:ext cx="8763000" cy="2533650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 bwMode="auto">
          <a:xfrm rot="5400000" flipH="1" flipV="1">
            <a:off x="6020594" y="2285206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18"/>
          <p:cNvGrpSpPr/>
          <p:nvPr/>
        </p:nvGrpSpPr>
        <p:grpSpPr>
          <a:xfrm>
            <a:off x="5791200" y="3001962"/>
            <a:ext cx="914400" cy="1370806"/>
            <a:chOff x="1219200" y="2956719"/>
            <a:chExt cx="914400" cy="1370806"/>
          </a:xfrm>
        </p:grpSpPr>
        <p:sp>
          <p:nvSpPr>
            <p:cNvPr id="20" name="Oval 19"/>
            <p:cNvSpPr/>
            <p:nvPr/>
          </p:nvSpPr>
          <p:spPr bwMode="auto">
            <a:xfrm>
              <a:off x="1219200" y="3413125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cxnSp>
          <p:nvCxnSpPr>
            <p:cNvPr id="21" name="Straight Connector 20"/>
            <p:cNvCxnSpPr>
              <a:stCxn id="20" idx="0"/>
            </p:cNvCxnSpPr>
            <p:nvPr/>
          </p:nvCxnSpPr>
          <p:spPr bwMode="auto">
            <a:xfrm rot="5400000" flipH="1" flipV="1">
              <a:off x="1447800" y="3184525"/>
              <a:ext cx="457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1371600" y="2590800"/>
            <a:ext cx="59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Wnt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2514600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Tyr </a:t>
            </a:r>
            <a:r>
              <a:rPr lang="en-US" dirty="0" err="1" smtClean="0">
                <a:solidFill>
                  <a:srgbClr val="660066"/>
                </a:solidFill>
              </a:rPr>
              <a:t>kinase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8153" y="2590800"/>
            <a:ext cx="85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TGF-β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5536" y="1676400"/>
            <a:ext cx="434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external growth inhibitory signals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itle 23"/>
          <p:cNvSpPr txBox="1">
            <a:spLocks/>
          </p:cNvSpPr>
          <p:nvPr/>
        </p:nvSpPr>
        <p:spPr bwMode="auto">
          <a:xfrm>
            <a:off x="0" y="-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Vogelstein’s model of colon cancer (2008 version)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Tm="24616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83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US" sz="2800" dirty="0">
                <a:solidFill>
                  <a:srgbClr val="000080"/>
                </a:solidFill>
              </a:rPr>
              <a:t>Vogelstein’s model of colon cancer (2008 version)</a:t>
            </a:r>
          </a:p>
        </p:txBody>
      </p:sp>
      <p:pic>
        <p:nvPicPr>
          <p:cNvPr id="2098185" name="Picture 1033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89325"/>
            <a:ext cx="8763000" cy="2533650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 bwMode="auto">
          <a:xfrm rot="5400000" flipH="1" flipV="1">
            <a:off x="5338858" y="2285206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8"/>
          <p:cNvGrpSpPr/>
          <p:nvPr/>
        </p:nvGrpSpPr>
        <p:grpSpPr>
          <a:xfrm>
            <a:off x="5109464" y="3001962"/>
            <a:ext cx="914400" cy="1370806"/>
            <a:chOff x="1219200" y="2956719"/>
            <a:chExt cx="914400" cy="1370806"/>
          </a:xfrm>
        </p:grpSpPr>
        <p:sp>
          <p:nvSpPr>
            <p:cNvPr id="20" name="Oval 19"/>
            <p:cNvSpPr/>
            <p:nvPr/>
          </p:nvSpPr>
          <p:spPr bwMode="auto">
            <a:xfrm>
              <a:off x="1219200" y="3413125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cxnSp>
          <p:nvCxnSpPr>
            <p:cNvPr id="21" name="Straight Connector 20"/>
            <p:cNvCxnSpPr>
              <a:stCxn id="20" idx="0"/>
            </p:cNvCxnSpPr>
            <p:nvPr/>
          </p:nvCxnSpPr>
          <p:spPr bwMode="auto">
            <a:xfrm rot="5400000" flipH="1" flipV="1">
              <a:off x="1447800" y="3184525"/>
              <a:ext cx="457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1371600" y="2590800"/>
            <a:ext cx="59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Wnt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2514600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Tyr </a:t>
            </a:r>
            <a:r>
              <a:rPr lang="en-US" dirty="0" err="1" smtClean="0">
                <a:solidFill>
                  <a:srgbClr val="660066"/>
                </a:solidFill>
              </a:rPr>
              <a:t>kinase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8153" y="2590800"/>
            <a:ext cx="85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TGF-β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676400"/>
            <a:ext cx="3518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anti apoptosis/cycle arrest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Tm="2993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What is Cancer ?</a:t>
            </a:r>
            <a:br>
              <a:rPr lang="en-US" sz="2800" dirty="0" smtClean="0">
                <a:solidFill>
                  <a:srgbClr val="800000"/>
                </a:solidFill>
                <a:latin typeface="Comic Sans MS" charset="0"/>
              </a:rPr>
            </a:br>
            <a:endParaRPr lang="en-US" sz="2800" dirty="0">
              <a:solidFill>
                <a:srgbClr val="800000"/>
              </a:solidFill>
              <a:latin typeface="Comic Sans MS" charset="0"/>
            </a:endParaRPr>
          </a:p>
        </p:txBody>
      </p:sp>
      <p:pic>
        <p:nvPicPr>
          <p:cNvPr id="5" name="Picture 4" descr="human dev images combined 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914400"/>
            <a:ext cx="6202446" cy="2901144"/>
          </a:xfrm>
          <a:prstGeom prst="rect">
            <a:avLst/>
          </a:prstGeom>
        </p:spPr>
      </p:pic>
      <p:pic>
        <p:nvPicPr>
          <p:cNvPr id="6" name="Picture 5" descr="leonardo man crop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90600"/>
            <a:ext cx="2331720" cy="2362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11430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438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962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4008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12" name="Picture 11" descr="ski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352800"/>
            <a:ext cx="2506133" cy="304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rot="16200000" flipH="1">
            <a:off x="5029200" y="3276600"/>
            <a:ext cx="914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" name="Group 18"/>
          <p:cNvGrpSpPr/>
          <p:nvPr/>
        </p:nvGrpSpPr>
        <p:grpSpPr>
          <a:xfrm>
            <a:off x="6248400" y="4572000"/>
            <a:ext cx="990600" cy="914400"/>
            <a:chOff x="6248400" y="4572000"/>
            <a:chExt cx="990600" cy="914400"/>
          </a:xfrm>
        </p:grpSpPr>
        <p:sp>
          <p:nvSpPr>
            <p:cNvPr id="18" name="Explosion 1 17"/>
            <p:cNvSpPr/>
            <p:nvPr/>
          </p:nvSpPr>
          <p:spPr bwMode="auto">
            <a:xfrm>
              <a:off x="6248400" y="4572000"/>
              <a:ext cx="990600" cy="914400"/>
            </a:xfrm>
            <a:prstGeom prst="irregularSeal1">
              <a:avLst/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6294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6096000" y="3962400"/>
            <a:ext cx="1752600" cy="1905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</p:cSld>
  <p:clrMapOvr>
    <a:masterClrMapping/>
  </p:clrMapOvr>
  <p:transition advTm="4516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83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US" sz="2800" dirty="0">
                <a:solidFill>
                  <a:srgbClr val="000080"/>
                </a:solidFill>
              </a:rPr>
              <a:t>Vogelstein’s model of colon cancer (2008 version)</a:t>
            </a:r>
          </a:p>
        </p:txBody>
      </p:sp>
      <p:pic>
        <p:nvPicPr>
          <p:cNvPr id="2098185" name="Picture 1033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89325"/>
            <a:ext cx="8763000" cy="2533650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 bwMode="auto">
          <a:xfrm rot="5400000" flipH="1" flipV="1">
            <a:off x="2748058" y="2285206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8"/>
          <p:cNvGrpSpPr/>
          <p:nvPr/>
        </p:nvGrpSpPr>
        <p:grpSpPr>
          <a:xfrm>
            <a:off x="2518664" y="3001962"/>
            <a:ext cx="914400" cy="1370806"/>
            <a:chOff x="1219200" y="2956719"/>
            <a:chExt cx="914400" cy="1370806"/>
          </a:xfrm>
        </p:grpSpPr>
        <p:sp>
          <p:nvSpPr>
            <p:cNvPr id="20" name="Oval 19"/>
            <p:cNvSpPr/>
            <p:nvPr/>
          </p:nvSpPr>
          <p:spPr bwMode="auto">
            <a:xfrm>
              <a:off x="1219200" y="3413125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cxnSp>
          <p:nvCxnSpPr>
            <p:cNvPr id="21" name="Straight Connector 20"/>
            <p:cNvCxnSpPr>
              <a:stCxn id="20" idx="0"/>
            </p:cNvCxnSpPr>
            <p:nvPr/>
          </p:nvCxnSpPr>
          <p:spPr bwMode="auto">
            <a:xfrm rot="5400000" flipH="1" flipV="1">
              <a:off x="1447800" y="3184525"/>
              <a:ext cx="457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1371600" y="2590800"/>
            <a:ext cx="59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Wnt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2514600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Tyr </a:t>
            </a:r>
            <a:r>
              <a:rPr lang="en-US" dirty="0" err="1" smtClean="0">
                <a:solidFill>
                  <a:srgbClr val="660066"/>
                </a:solidFill>
              </a:rPr>
              <a:t>kinase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8153" y="2590800"/>
            <a:ext cx="85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TGF-β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1676400"/>
            <a:ext cx="238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genetic instability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Tm="10649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0" y="727075"/>
            <a:ext cx="3657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-152400"/>
            <a:ext cx="10820400" cy="1143000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Comic Sans MS" charset="0"/>
              </a:rPr>
              <a:t>    </a:t>
            </a:r>
            <a:endParaRPr lang="en-US" sz="3200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23875" y="2860675"/>
            <a:ext cx="80946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Abnormal proliferation 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and survival control: 	</a:t>
            </a:r>
            <a:r>
              <a:rPr lang="en-US" sz="2000" b="1" dirty="0">
                <a:solidFill>
                  <a:srgbClr val="660066"/>
                </a:solidFill>
                <a:latin typeface="Comic Sans MS" charset="0"/>
              </a:rPr>
              <a:t>Independence of positive growth signals</a:t>
            </a:r>
            <a:endParaRPr lang="en-US" sz="1800" b="1" dirty="0">
              <a:solidFill>
                <a:srgbClr val="660066"/>
              </a:solidFill>
              <a:latin typeface="Comic Sans MS" charset="0"/>
            </a:endParaRP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Resistance to negative signals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</a:t>
            </a:r>
            <a:r>
              <a:rPr lang="en-US" sz="1800" b="1" dirty="0">
                <a:solidFill>
                  <a:srgbClr val="660066"/>
                </a:solidFill>
                <a:latin typeface="Comic Sans MS" charset="0"/>
              </a:rPr>
              <a:t>Resistance to Apoptosis, cycle arrest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</a:t>
            </a:r>
            <a:r>
              <a:rPr lang="en-US" sz="1800" b="1" dirty="0">
                <a:solidFill>
                  <a:srgbClr val="FF0000"/>
                </a:solidFill>
                <a:latin typeface="Comic Sans MS" charset="0"/>
              </a:rPr>
              <a:t>Abnormal (often blocked) Differentiation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Immortality/resistance to stress arrest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Genetic Instability 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Metastasis ?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Angiogenesis </a:t>
            </a:r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Metabolic changes?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Immune </a:t>
            </a:r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response?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819400" y="1600200"/>
            <a:ext cx="523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omic Sans MS" charset="0"/>
              </a:rPr>
              <a:t>(Hanahan &amp; Weinberg, 2000, revised 2011)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52400" y="1524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Verdana" charset="0"/>
              </a:rPr>
              <a:t>Malignant cells have acquired a number of properties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1295400" y="990600"/>
            <a:ext cx="5432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Comic Sans MS" charset="0"/>
              </a:rPr>
              <a:t> - The ‘Hallmarks of Cancer’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6216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83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US" sz="2800" dirty="0">
                <a:solidFill>
                  <a:srgbClr val="000080"/>
                </a:solidFill>
              </a:rPr>
              <a:t>Vogelstein’s model of colon cancer (2008 version)</a:t>
            </a:r>
          </a:p>
        </p:txBody>
      </p:sp>
      <p:pic>
        <p:nvPicPr>
          <p:cNvPr id="2098185" name="Picture 1033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89325"/>
            <a:ext cx="8763000" cy="2533650"/>
          </a:xfrm>
          <a:prstGeom prst="rect">
            <a:avLst/>
          </a:prstGeom>
          <a:noFill/>
        </p:spPr>
      </p:pic>
      <p:grpSp>
        <p:nvGrpSpPr>
          <p:cNvPr id="2" name="Group 18"/>
          <p:cNvGrpSpPr/>
          <p:nvPr/>
        </p:nvGrpSpPr>
        <p:grpSpPr>
          <a:xfrm>
            <a:off x="1219200" y="3001962"/>
            <a:ext cx="914400" cy="1370806"/>
            <a:chOff x="1219200" y="2956719"/>
            <a:chExt cx="914400" cy="1370806"/>
          </a:xfrm>
        </p:grpSpPr>
        <p:sp>
          <p:nvSpPr>
            <p:cNvPr id="20" name="Oval 19"/>
            <p:cNvSpPr/>
            <p:nvPr/>
          </p:nvSpPr>
          <p:spPr bwMode="auto">
            <a:xfrm>
              <a:off x="1219200" y="3413125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cxnSp>
          <p:nvCxnSpPr>
            <p:cNvPr id="21" name="Straight Connector 20"/>
            <p:cNvCxnSpPr>
              <a:stCxn id="20" idx="0"/>
            </p:cNvCxnSpPr>
            <p:nvPr/>
          </p:nvCxnSpPr>
          <p:spPr bwMode="auto">
            <a:xfrm rot="5400000" flipH="1" flipV="1">
              <a:off x="1447800" y="3184525"/>
              <a:ext cx="457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3657600" y="2514600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Tyr </a:t>
            </a:r>
            <a:r>
              <a:rPr lang="en-US" dirty="0" err="1" smtClean="0">
                <a:solidFill>
                  <a:srgbClr val="660066"/>
                </a:solidFill>
              </a:rPr>
              <a:t>kinase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8153" y="2590800"/>
            <a:ext cx="85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TGF-β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advTm="20983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  <a:latin typeface="Verdana" charset="0"/>
              </a:rPr>
              <a:t>Deleting the APC gene in colon</a:t>
            </a:r>
            <a:endParaRPr lang="en-US" dirty="0"/>
          </a:p>
        </p:txBody>
      </p:sp>
      <p:pic>
        <p:nvPicPr>
          <p:cNvPr id="1633283" name="Picture 3" descr="ClarkeWintonFig1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022350"/>
            <a:ext cx="8458200" cy="4857750"/>
          </a:xfrm>
          <a:prstGeom prst="rect">
            <a:avLst/>
          </a:prstGeom>
          <a:noFill/>
        </p:spPr>
      </p:pic>
      <p:sp>
        <p:nvSpPr>
          <p:cNvPr id="1633284" name="Freeform 4"/>
          <p:cNvSpPr>
            <a:spLocks/>
          </p:cNvSpPr>
          <p:nvPr/>
        </p:nvSpPr>
        <p:spPr bwMode="auto">
          <a:xfrm>
            <a:off x="2679700" y="4268788"/>
            <a:ext cx="930275" cy="1447800"/>
          </a:xfrm>
          <a:custGeom>
            <a:avLst/>
            <a:gdLst/>
            <a:ahLst/>
            <a:cxnLst>
              <a:cxn ang="0">
                <a:pos x="416" y="95"/>
              </a:cxn>
              <a:cxn ang="0">
                <a:pos x="344" y="79"/>
              </a:cxn>
              <a:cxn ang="0">
                <a:pos x="256" y="23"/>
              </a:cxn>
              <a:cxn ang="0">
                <a:pos x="176" y="15"/>
              </a:cxn>
              <a:cxn ang="0">
                <a:pos x="48" y="31"/>
              </a:cxn>
              <a:cxn ang="0">
                <a:pos x="16" y="79"/>
              </a:cxn>
              <a:cxn ang="0">
                <a:pos x="0" y="127"/>
              </a:cxn>
              <a:cxn ang="0">
                <a:pos x="40" y="567"/>
              </a:cxn>
              <a:cxn ang="0">
                <a:pos x="96" y="639"/>
              </a:cxn>
              <a:cxn ang="0">
                <a:pos x="280" y="911"/>
              </a:cxn>
              <a:cxn ang="0">
                <a:pos x="448" y="903"/>
              </a:cxn>
              <a:cxn ang="0">
                <a:pos x="488" y="839"/>
              </a:cxn>
              <a:cxn ang="0">
                <a:pos x="520" y="791"/>
              </a:cxn>
              <a:cxn ang="0">
                <a:pos x="560" y="703"/>
              </a:cxn>
              <a:cxn ang="0">
                <a:pos x="552" y="343"/>
              </a:cxn>
              <a:cxn ang="0">
                <a:pos x="512" y="239"/>
              </a:cxn>
              <a:cxn ang="0">
                <a:pos x="472" y="143"/>
              </a:cxn>
              <a:cxn ang="0">
                <a:pos x="416" y="95"/>
              </a:cxn>
            </a:cxnLst>
            <a:rect l="0" t="0" r="r" b="b"/>
            <a:pathLst>
              <a:path w="586" h="912">
                <a:moveTo>
                  <a:pt x="416" y="95"/>
                </a:moveTo>
                <a:cubicBezTo>
                  <a:pt x="392" y="89"/>
                  <a:pt x="367" y="87"/>
                  <a:pt x="344" y="79"/>
                </a:cubicBezTo>
                <a:cubicBezTo>
                  <a:pt x="311" y="66"/>
                  <a:pt x="291" y="30"/>
                  <a:pt x="256" y="23"/>
                </a:cubicBezTo>
                <a:cubicBezTo>
                  <a:pt x="229" y="17"/>
                  <a:pt x="202" y="17"/>
                  <a:pt x="176" y="15"/>
                </a:cubicBezTo>
                <a:cubicBezTo>
                  <a:pt x="133" y="18"/>
                  <a:pt x="78" y="0"/>
                  <a:pt x="48" y="31"/>
                </a:cubicBezTo>
                <a:cubicBezTo>
                  <a:pt x="34" y="44"/>
                  <a:pt x="22" y="60"/>
                  <a:pt x="16" y="79"/>
                </a:cubicBezTo>
                <a:cubicBezTo>
                  <a:pt x="10" y="95"/>
                  <a:pt x="0" y="127"/>
                  <a:pt x="0" y="127"/>
                </a:cubicBezTo>
                <a:cubicBezTo>
                  <a:pt x="1" y="180"/>
                  <a:pt x="14" y="486"/>
                  <a:pt x="40" y="567"/>
                </a:cubicBezTo>
                <a:cubicBezTo>
                  <a:pt x="49" y="596"/>
                  <a:pt x="80" y="612"/>
                  <a:pt x="96" y="639"/>
                </a:cubicBezTo>
                <a:cubicBezTo>
                  <a:pt x="153" y="735"/>
                  <a:pt x="200" y="831"/>
                  <a:pt x="280" y="911"/>
                </a:cubicBezTo>
                <a:cubicBezTo>
                  <a:pt x="336" y="908"/>
                  <a:pt x="392" y="912"/>
                  <a:pt x="448" y="903"/>
                </a:cubicBezTo>
                <a:cubicBezTo>
                  <a:pt x="450" y="902"/>
                  <a:pt x="482" y="847"/>
                  <a:pt x="488" y="839"/>
                </a:cubicBezTo>
                <a:cubicBezTo>
                  <a:pt x="498" y="822"/>
                  <a:pt x="520" y="791"/>
                  <a:pt x="520" y="791"/>
                </a:cubicBezTo>
                <a:cubicBezTo>
                  <a:pt x="528" y="757"/>
                  <a:pt x="540" y="732"/>
                  <a:pt x="560" y="703"/>
                </a:cubicBezTo>
                <a:cubicBezTo>
                  <a:pt x="564" y="594"/>
                  <a:pt x="586" y="451"/>
                  <a:pt x="552" y="343"/>
                </a:cubicBezTo>
                <a:cubicBezTo>
                  <a:pt x="540" y="307"/>
                  <a:pt x="519" y="275"/>
                  <a:pt x="512" y="239"/>
                </a:cubicBezTo>
                <a:cubicBezTo>
                  <a:pt x="503" y="196"/>
                  <a:pt x="503" y="174"/>
                  <a:pt x="472" y="143"/>
                </a:cubicBezTo>
                <a:cubicBezTo>
                  <a:pt x="451" y="82"/>
                  <a:pt x="472" y="95"/>
                  <a:pt x="416" y="95"/>
                </a:cubicBezTo>
                <a:close/>
              </a:path>
            </a:pathLst>
          </a:custGeom>
          <a:noFill/>
          <a:ln w="190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3285" name="Freeform 5"/>
          <p:cNvSpPr>
            <a:spLocks/>
          </p:cNvSpPr>
          <p:nvPr/>
        </p:nvSpPr>
        <p:spPr bwMode="auto">
          <a:xfrm>
            <a:off x="5537200" y="2043113"/>
            <a:ext cx="2330450" cy="3100387"/>
          </a:xfrm>
          <a:custGeom>
            <a:avLst/>
            <a:gdLst/>
            <a:ahLst/>
            <a:cxnLst>
              <a:cxn ang="0">
                <a:pos x="0" y="1777"/>
              </a:cxn>
              <a:cxn ang="0">
                <a:pos x="104" y="1593"/>
              </a:cxn>
              <a:cxn ang="0">
                <a:pos x="216" y="1489"/>
              </a:cxn>
              <a:cxn ang="0">
                <a:pos x="288" y="1345"/>
              </a:cxn>
              <a:cxn ang="0">
                <a:pos x="368" y="1209"/>
              </a:cxn>
              <a:cxn ang="0">
                <a:pos x="432" y="1049"/>
              </a:cxn>
              <a:cxn ang="0">
                <a:pos x="488" y="993"/>
              </a:cxn>
              <a:cxn ang="0">
                <a:pos x="520" y="913"/>
              </a:cxn>
              <a:cxn ang="0">
                <a:pos x="616" y="769"/>
              </a:cxn>
              <a:cxn ang="0">
                <a:pos x="664" y="609"/>
              </a:cxn>
              <a:cxn ang="0">
                <a:pos x="760" y="441"/>
              </a:cxn>
              <a:cxn ang="0">
                <a:pos x="792" y="337"/>
              </a:cxn>
              <a:cxn ang="0">
                <a:pos x="800" y="313"/>
              </a:cxn>
              <a:cxn ang="0">
                <a:pos x="816" y="193"/>
              </a:cxn>
              <a:cxn ang="0">
                <a:pos x="840" y="185"/>
              </a:cxn>
              <a:cxn ang="0">
                <a:pos x="888" y="145"/>
              </a:cxn>
              <a:cxn ang="0">
                <a:pos x="920" y="97"/>
              </a:cxn>
              <a:cxn ang="0">
                <a:pos x="936" y="73"/>
              </a:cxn>
              <a:cxn ang="0">
                <a:pos x="976" y="17"/>
              </a:cxn>
              <a:cxn ang="0">
                <a:pos x="1008" y="41"/>
              </a:cxn>
              <a:cxn ang="0">
                <a:pos x="1024" y="65"/>
              </a:cxn>
              <a:cxn ang="0">
                <a:pos x="1096" y="81"/>
              </a:cxn>
              <a:cxn ang="0">
                <a:pos x="1152" y="129"/>
              </a:cxn>
              <a:cxn ang="0">
                <a:pos x="1192" y="209"/>
              </a:cxn>
              <a:cxn ang="0">
                <a:pos x="1200" y="241"/>
              </a:cxn>
              <a:cxn ang="0">
                <a:pos x="1424" y="273"/>
              </a:cxn>
              <a:cxn ang="0">
                <a:pos x="1448" y="353"/>
              </a:cxn>
              <a:cxn ang="0">
                <a:pos x="1432" y="481"/>
              </a:cxn>
              <a:cxn ang="0">
                <a:pos x="1400" y="529"/>
              </a:cxn>
              <a:cxn ang="0">
                <a:pos x="1368" y="585"/>
              </a:cxn>
              <a:cxn ang="0">
                <a:pos x="1304" y="681"/>
              </a:cxn>
              <a:cxn ang="0">
                <a:pos x="1256" y="793"/>
              </a:cxn>
              <a:cxn ang="0">
                <a:pos x="1224" y="921"/>
              </a:cxn>
              <a:cxn ang="0">
                <a:pos x="1168" y="953"/>
              </a:cxn>
              <a:cxn ang="0">
                <a:pos x="1120" y="969"/>
              </a:cxn>
              <a:cxn ang="0">
                <a:pos x="1088" y="993"/>
              </a:cxn>
              <a:cxn ang="0">
                <a:pos x="1048" y="1041"/>
              </a:cxn>
              <a:cxn ang="0">
                <a:pos x="992" y="1057"/>
              </a:cxn>
              <a:cxn ang="0">
                <a:pos x="936" y="1105"/>
              </a:cxn>
              <a:cxn ang="0">
                <a:pos x="856" y="1201"/>
              </a:cxn>
              <a:cxn ang="0">
                <a:pos x="840" y="1273"/>
              </a:cxn>
              <a:cxn ang="0">
                <a:pos x="664" y="1465"/>
              </a:cxn>
              <a:cxn ang="0">
                <a:pos x="552" y="1593"/>
              </a:cxn>
              <a:cxn ang="0">
                <a:pos x="440" y="1777"/>
              </a:cxn>
              <a:cxn ang="0">
                <a:pos x="392" y="1889"/>
              </a:cxn>
              <a:cxn ang="0">
                <a:pos x="296" y="1953"/>
              </a:cxn>
              <a:cxn ang="0">
                <a:pos x="216" y="1945"/>
              </a:cxn>
              <a:cxn ang="0">
                <a:pos x="192" y="1921"/>
              </a:cxn>
              <a:cxn ang="0">
                <a:pos x="72" y="1849"/>
              </a:cxn>
              <a:cxn ang="0">
                <a:pos x="0" y="1777"/>
              </a:cxn>
            </a:cxnLst>
            <a:rect l="0" t="0" r="r" b="b"/>
            <a:pathLst>
              <a:path w="1468" h="1953">
                <a:moveTo>
                  <a:pt x="0" y="1777"/>
                </a:moveTo>
                <a:cubicBezTo>
                  <a:pt x="16" y="1712"/>
                  <a:pt x="56" y="1640"/>
                  <a:pt x="104" y="1593"/>
                </a:cubicBezTo>
                <a:cubicBezTo>
                  <a:pt x="140" y="1556"/>
                  <a:pt x="190" y="1539"/>
                  <a:pt x="216" y="1489"/>
                </a:cubicBezTo>
                <a:cubicBezTo>
                  <a:pt x="239" y="1442"/>
                  <a:pt x="269" y="1392"/>
                  <a:pt x="288" y="1345"/>
                </a:cubicBezTo>
                <a:cubicBezTo>
                  <a:pt x="312" y="1283"/>
                  <a:pt x="310" y="1247"/>
                  <a:pt x="368" y="1209"/>
                </a:cubicBezTo>
                <a:cubicBezTo>
                  <a:pt x="384" y="1159"/>
                  <a:pt x="399" y="1091"/>
                  <a:pt x="432" y="1049"/>
                </a:cubicBezTo>
                <a:cubicBezTo>
                  <a:pt x="448" y="1028"/>
                  <a:pt x="476" y="1016"/>
                  <a:pt x="488" y="993"/>
                </a:cubicBezTo>
                <a:cubicBezTo>
                  <a:pt x="500" y="967"/>
                  <a:pt x="499" y="933"/>
                  <a:pt x="520" y="913"/>
                </a:cubicBezTo>
                <a:cubicBezTo>
                  <a:pt x="560" y="872"/>
                  <a:pt x="592" y="821"/>
                  <a:pt x="616" y="769"/>
                </a:cubicBezTo>
                <a:cubicBezTo>
                  <a:pt x="639" y="718"/>
                  <a:pt x="650" y="663"/>
                  <a:pt x="664" y="609"/>
                </a:cubicBezTo>
                <a:cubicBezTo>
                  <a:pt x="680" y="544"/>
                  <a:pt x="735" y="503"/>
                  <a:pt x="760" y="441"/>
                </a:cubicBezTo>
                <a:cubicBezTo>
                  <a:pt x="773" y="407"/>
                  <a:pt x="780" y="371"/>
                  <a:pt x="792" y="337"/>
                </a:cubicBezTo>
                <a:cubicBezTo>
                  <a:pt x="794" y="329"/>
                  <a:pt x="800" y="313"/>
                  <a:pt x="800" y="313"/>
                </a:cubicBezTo>
                <a:cubicBezTo>
                  <a:pt x="805" y="273"/>
                  <a:pt x="803" y="231"/>
                  <a:pt x="816" y="193"/>
                </a:cubicBezTo>
                <a:cubicBezTo>
                  <a:pt x="818" y="184"/>
                  <a:pt x="832" y="189"/>
                  <a:pt x="840" y="185"/>
                </a:cubicBezTo>
                <a:cubicBezTo>
                  <a:pt x="841" y="183"/>
                  <a:pt x="886" y="146"/>
                  <a:pt x="888" y="145"/>
                </a:cubicBezTo>
                <a:cubicBezTo>
                  <a:pt x="898" y="129"/>
                  <a:pt x="909" y="113"/>
                  <a:pt x="920" y="97"/>
                </a:cubicBezTo>
                <a:cubicBezTo>
                  <a:pt x="925" y="89"/>
                  <a:pt x="936" y="73"/>
                  <a:pt x="936" y="73"/>
                </a:cubicBezTo>
                <a:cubicBezTo>
                  <a:pt x="954" y="0"/>
                  <a:pt x="931" y="2"/>
                  <a:pt x="976" y="17"/>
                </a:cubicBezTo>
                <a:cubicBezTo>
                  <a:pt x="986" y="25"/>
                  <a:pt x="998" y="31"/>
                  <a:pt x="1008" y="41"/>
                </a:cubicBezTo>
                <a:cubicBezTo>
                  <a:pt x="1014" y="47"/>
                  <a:pt x="1016" y="58"/>
                  <a:pt x="1024" y="65"/>
                </a:cubicBezTo>
                <a:cubicBezTo>
                  <a:pt x="1034" y="73"/>
                  <a:pt x="1095" y="80"/>
                  <a:pt x="1096" y="81"/>
                </a:cubicBezTo>
                <a:cubicBezTo>
                  <a:pt x="1113" y="98"/>
                  <a:pt x="1136" y="110"/>
                  <a:pt x="1152" y="129"/>
                </a:cubicBezTo>
                <a:cubicBezTo>
                  <a:pt x="1170" y="150"/>
                  <a:pt x="1175" y="184"/>
                  <a:pt x="1192" y="209"/>
                </a:cubicBezTo>
                <a:cubicBezTo>
                  <a:pt x="1194" y="219"/>
                  <a:pt x="1190" y="236"/>
                  <a:pt x="1200" y="241"/>
                </a:cubicBezTo>
                <a:cubicBezTo>
                  <a:pt x="1237" y="258"/>
                  <a:pt x="1374" y="268"/>
                  <a:pt x="1424" y="273"/>
                </a:cubicBezTo>
                <a:cubicBezTo>
                  <a:pt x="1468" y="287"/>
                  <a:pt x="1453" y="309"/>
                  <a:pt x="1448" y="353"/>
                </a:cubicBezTo>
                <a:cubicBezTo>
                  <a:pt x="1443" y="386"/>
                  <a:pt x="1439" y="445"/>
                  <a:pt x="1432" y="481"/>
                </a:cubicBezTo>
                <a:cubicBezTo>
                  <a:pt x="1425" y="514"/>
                  <a:pt x="1423" y="500"/>
                  <a:pt x="1400" y="529"/>
                </a:cubicBezTo>
                <a:cubicBezTo>
                  <a:pt x="1372" y="561"/>
                  <a:pt x="1394" y="545"/>
                  <a:pt x="1368" y="585"/>
                </a:cubicBezTo>
                <a:cubicBezTo>
                  <a:pt x="1346" y="617"/>
                  <a:pt x="1321" y="645"/>
                  <a:pt x="1304" y="681"/>
                </a:cubicBezTo>
                <a:cubicBezTo>
                  <a:pt x="1287" y="713"/>
                  <a:pt x="1265" y="756"/>
                  <a:pt x="1256" y="793"/>
                </a:cubicBezTo>
                <a:cubicBezTo>
                  <a:pt x="1245" y="830"/>
                  <a:pt x="1237" y="884"/>
                  <a:pt x="1224" y="921"/>
                </a:cubicBezTo>
                <a:cubicBezTo>
                  <a:pt x="1210" y="956"/>
                  <a:pt x="1202" y="943"/>
                  <a:pt x="1168" y="953"/>
                </a:cubicBezTo>
                <a:cubicBezTo>
                  <a:pt x="1151" y="957"/>
                  <a:pt x="1120" y="969"/>
                  <a:pt x="1120" y="969"/>
                </a:cubicBezTo>
                <a:cubicBezTo>
                  <a:pt x="1109" y="977"/>
                  <a:pt x="1097" y="983"/>
                  <a:pt x="1088" y="993"/>
                </a:cubicBezTo>
                <a:cubicBezTo>
                  <a:pt x="1065" y="1015"/>
                  <a:pt x="1078" y="1023"/>
                  <a:pt x="1048" y="1041"/>
                </a:cubicBezTo>
                <a:cubicBezTo>
                  <a:pt x="1031" y="1050"/>
                  <a:pt x="1010" y="1050"/>
                  <a:pt x="992" y="1057"/>
                </a:cubicBezTo>
                <a:cubicBezTo>
                  <a:pt x="979" y="1093"/>
                  <a:pt x="967" y="1083"/>
                  <a:pt x="936" y="1105"/>
                </a:cubicBezTo>
                <a:cubicBezTo>
                  <a:pt x="906" y="1153"/>
                  <a:pt x="912" y="1186"/>
                  <a:pt x="856" y="1201"/>
                </a:cubicBezTo>
                <a:cubicBezTo>
                  <a:pt x="855" y="1205"/>
                  <a:pt x="848" y="1260"/>
                  <a:pt x="840" y="1273"/>
                </a:cubicBezTo>
                <a:cubicBezTo>
                  <a:pt x="788" y="1347"/>
                  <a:pt x="727" y="1401"/>
                  <a:pt x="664" y="1465"/>
                </a:cubicBezTo>
                <a:cubicBezTo>
                  <a:pt x="623" y="1505"/>
                  <a:pt x="592" y="1552"/>
                  <a:pt x="552" y="1593"/>
                </a:cubicBezTo>
                <a:cubicBezTo>
                  <a:pt x="526" y="1657"/>
                  <a:pt x="500" y="1736"/>
                  <a:pt x="440" y="1777"/>
                </a:cubicBezTo>
                <a:cubicBezTo>
                  <a:pt x="427" y="1828"/>
                  <a:pt x="428" y="1852"/>
                  <a:pt x="392" y="1889"/>
                </a:cubicBezTo>
                <a:cubicBezTo>
                  <a:pt x="375" y="1939"/>
                  <a:pt x="344" y="1943"/>
                  <a:pt x="296" y="1953"/>
                </a:cubicBezTo>
                <a:cubicBezTo>
                  <a:pt x="269" y="1950"/>
                  <a:pt x="241" y="1952"/>
                  <a:pt x="216" y="1945"/>
                </a:cubicBezTo>
                <a:cubicBezTo>
                  <a:pt x="205" y="1941"/>
                  <a:pt x="200" y="1927"/>
                  <a:pt x="192" y="1921"/>
                </a:cubicBezTo>
                <a:cubicBezTo>
                  <a:pt x="156" y="1893"/>
                  <a:pt x="114" y="1863"/>
                  <a:pt x="72" y="1849"/>
                </a:cubicBezTo>
                <a:cubicBezTo>
                  <a:pt x="43" y="1806"/>
                  <a:pt x="41" y="1797"/>
                  <a:pt x="0" y="1777"/>
                </a:cubicBezTo>
                <a:close/>
              </a:path>
            </a:pathLst>
          </a:custGeom>
          <a:noFill/>
          <a:ln w="190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3286" name="Text Box 6"/>
          <p:cNvSpPr txBox="1">
            <a:spLocks noChangeArrowheads="1"/>
          </p:cNvSpPr>
          <p:nvPr/>
        </p:nvSpPr>
        <p:spPr bwMode="auto">
          <a:xfrm>
            <a:off x="1828800" y="533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Wild-type</a:t>
            </a:r>
          </a:p>
        </p:txBody>
      </p:sp>
      <p:sp>
        <p:nvSpPr>
          <p:cNvPr id="1633287" name="Text Box 7"/>
          <p:cNvSpPr txBox="1">
            <a:spLocks noChangeArrowheads="1"/>
          </p:cNvSpPr>
          <p:nvPr/>
        </p:nvSpPr>
        <p:spPr bwMode="auto">
          <a:xfrm>
            <a:off x="5867400" y="5334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APC deleted</a:t>
            </a:r>
          </a:p>
        </p:txBody>
      </p:sp>
      <p:sp>
        <p:nvSpPr>
          <p:cNvPr id="1633288" name="Text Box 8"/>
          <p:cNvSpPr txBox="1">
            <a:spLocks noChangeArrowheads="1"/>
          </p:cNvSpPr>
          <p:nvPr/>
        </p:nvSpPr>
        <p:spPr bwMode="auto">
          <a:xfrm>
            <a:off x="1524000" y="6096000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Crypt region</a:t>
            </a:r>
          </a:p>
        </p:txBody>
      </p:sp>
      <p:sp>
        <p:nvSpPr>
          <p:cNvPr id="1633289" name="Text Box 9"/>
          <p:cNvSpPr txBox="1">
            <a:spLocks noChangeArrowheads="1"/>
          </p:cNvSpPr>
          <p:nvPr/>
        </p:nvSpPr>
        <p:spPr bwMode="auto">
          <a:xfrm>
            <a:off x="5105400" y="6096000"/>
            <a:ext cx="333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Crypt region has expanded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00800"/>
            <a:ext cx="4180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accent5">
                    <a:lumMod val="50000"/>
                  </a:schemeClr>
                </a:solidFill>
              </a:rPr>
              <a:t>Sansom</a:t>
            </a:r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</a:rPr>
              <a:t>, O.J. et al., 2004. Genes &amp; development</a:t>
            </a:r>
            <a:endParaRPr lang="en-US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3833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0" y="727075"/>
            <a:ext cx="3657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-152400"/>
            <a:ext cx="10820400" cy="1143000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Comic Sans MS" charset="0"/>
              </a:rPr>
              <a:t>    </a:t>
            </a:r>
            <a:endParaRPr lang="en-US" sz="3200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23875" y="2860675"/>
            <a:ext cx="8094663" cy="32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Abnormal proliferation 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and survival control: 	</a:t>
            </a:r>
            <a:r>
              <a:rPr lang="en-US" sz="2000" b="1" dirty="0">
                <a:solidFill>
                  <a:srgbClr val="660066"/>
                </a:solidFill>
                <a:latin typeface="Comic Sans MS" charset="0"/>
              </a:rPr>
              <a:t>Independence of positive growth signals</a:t>
            </a:r>
            <a:endParaRPr lang="en-US" sz="1800" b="1" dirty="0">
              <a:solidFill>
                <a:srgbClr val="660066"/>
              </a:solidFill>
              <a:latin typeface="Comic Sans MS" charset="0"/>
            </a:endParaRP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Resistance to negative signals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Resistance to Apoptosis, cycle arrest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Abnormal (often blocked) Differentiation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Immortality/resistance to stress arrest</a:t>
            </a:r>
            <a:endParaRPr lang="en-US" sz="1800" b="1" dirty="0">
              <a:solidFill>
                <a:srgbClr val="FF0000"/>
              </a:solidFill>
              <a:latin typeface="Comic Sans MS" charset="0"/>
            </a:endParaRP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Genetic Instability 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Metastasis ?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Angiogenesis </a:t>
            </a:r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Metabolic changes?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Immune </a:t>
            </a:r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response?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819400" y="1600200"/>
            <a:ext cx="523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omic Sans MS" charset="0"/>
              </a:rPr>
              <a:t>(Hanahan &amp; Weinberg, 2000, revised 2011)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52400" y="1524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Verdana" charset="0"/>
              </a:rPr>
              <a:t>Malignant cells have acquired a number of properties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1295400" y="990600"/>
            <a:ext cx="5432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Comic Sans MS" charset="0"/>
              </a:rPr>
              <a:t> - The ‘Hallmarks of Cancer’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75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6088"/>
            <a:ext cx="7543800" cy="6519862"/>
          </a:xfrm>
          <a:prstGeom prst="rect">
            <a:avLst/>
          </a:prstGeom>
          <a:noFill/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/>
                <a:cs typeface="Verdana"/>
              </a:rPr>
              <a:t>The </a:t>
            </a:r>
            <a:r>
              <a:rPr lang="en-GB" sz="3200" dirty="0" err="1">
                <a:solidFill>
                  <a:schemeClr val="bg1"/>
                </a:solidFill>
                <a:latin typeface="Verdana"/>
                <a:cs typeface="Verdana"/>
              </a:rPr>
              <a:t>Hayflick</a:t>
            </a:r>
            <a:r>
              <a:rPr lang="en-GB" sz="3200" dirty="0">
                <a:solidFill>
                  <a:schemeClr val="bg1"/>
                </a:solidFill>
                <a:latin typeface="Verdana"/>
                <a:cs typeface="Verdana"/>
              </a:rPr>
              <a:t> Limit: ‘Senescence’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867400" y="1066800"/>
            <a:ext cx="15240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0" y="5029200"/>
            <a:ext cx="15240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2895600"/>
            <a:ext cx="15240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 flipH="1" flipV="1">
            <a:off x="4800600" y="914400"/>
            <a:ext cx="1828800" cy="137160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Tm="91916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4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-4572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  <a:latin typeface="Comic Sans MS" charset="0"/>
              </a:rPr>
              <a:t>Immortality, Telomeres &amp; Senescence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304800" y="965200"/>
            <a:ext cx="8534400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Senescence: Cells in culture cycle arrest after </a:t>
            </a:r>
            <a:r>
              <a:rPr lang="en-US" sz="1800" dirty="0" smtClean="0">
                <a:latin typeface="Comic Sans MS" charset="0"/>
              </a:rPr>
              <a:t>a set </a:t>
            </a:r>
            <a:r>
              <a:rPr lang="en-US" sz="1800" dirty="0">
                <a:latin typeface="Comic Sans MS" charset="0"/>
              </a:rPr>
              <a:t>number of divisions. 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dirty="0">
              <a:latin typeface="Comic Sans MS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800" dirty="0" err="1">
                <a:latin typeface="Comic Sans MS" charset="0"/>
              </a:rPr>
              <a:t>Immortalisation</a:t>
            </a:r>
            <a:r>
              <a:rPr lang="en-US" sz="1800" dirty="0">
                <a:latin typeface="Comic Sans MS" charset="0"/>
              </a:rPr>
              <a:t>: certain cancer mutations can take cells through this block</a:t>
            </a:r>
            <a:r>
              <a:rPr lang="en-US" sz="1800" dirty="0" smtClean="0">
                <a:latin typeface="Comic Sans MS" charset="0"/>
              </a:rPr>
              <a:t> –Cancer </a:t>
            </a:r>
            <a:r>
              <a:rPr lang="en-US" sz="1800" dirty="0">
                <a:latin typeface="Comic Sans MS" charset="0"/>
              </a:rPr>
              <a:t>cells</a:t>
            </a:r>
            <a:r>
              <a:rPr lang="en-US" sz="1800" dirty="0" smtClean="0">
                <a:latin typeface="Comic Sans MS" charset="0"/>
              </a:rPr>
              <a:t> are ‘</a:t>
            </a:r>
            <a:r>
              <a:rPr lang="en-US" sz="1800" dirty="0" err="1" smtClean="0">
                <a:latin typeface="Comic Sans MS" charset="0"/>
              </a:rPr>
              <a:t>immortalised</a:t>
            </a:r>
            <a:r>
              <a:rPr lang="en-US" sz="1800" dirty="0" smtClean="0">
                <a:latin typeface="Comic Sans MS" charset="0"/>
              </a:rPr>
              <a:t>’</a:t>
            </a:r>
          </a:p>
        </p:txBody>
      </p:sp>
      <p:pic>
        <p:nvPicPr>
          <p:cNvPr id="5" name="Picture 2" descr="figure 10-1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124200"/>
            <a:ext cx="3733800" cy="349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429000"/>
            <a:ext cx="4419599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800" dirty="0" err="1" smtClean="0">
                <a:latin typeface="Comic Sans MS" charset="0"/>
              </a:rPr>
              <a:t>Divisons</a:t>
            </a:r>
            <a:r>
              <a:rPr lang="en-US" sz="1800" dirty="0" smtClean="0">
                <a:latin typeface="Comic Sans MS" charset="0"/>
              </a:rPr>
              <a:t> are measured by telomeres:   Telomeres shorten at DNA replication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800" dirty="0" smtClean="0">
                <a:latin typeface="Comic Sans MS" charset="0"/>
              </a:rPr>
              <a:t>short telomeres -&gt; senescence. 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dirty="0" smtClean="0">
              <a:latin typeface="Comic Sans MS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800" dirty="0" smtClean="0">
                <a:latin typeface="Comic Sans MS" charset="0"/>
              </a:rPr>
              <a:t>Expression of telomerase-&gt; immortality</a:t>
            </a:r>
          </a:p>
          <a:p>
            <a:endParaRPr lang="en-US" sz="1800" dirty="0"/>
          </a:p>
        </p:txBody>
      </p:sp>
    </p:spTree>
  </p:cSld>
  <p:clrMapOvr>
    <a:masterClrMapping/>
  </p:clrMapOvr>
  <p:transition advTm="47033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4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-4572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  <a:latin typeface="Comic Sans MS" charset="0"/>
              </a:rPr>
              <a:t>Immortality, Telomeres &amp; Senescence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304800" y="965200"/>
            <a:ext cx="8534400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Senescence: Cells in culture cycle arrest after a number of divisions.</a:t>
            </a:r>
            <a:r>
              <a:rPr lang="en-US" sz="1800" dirty="0" smtClean="0">
                <a:latin typeface="Comic Sans MS" charset="0"/>
              </a:rPr>
              <a:t> </a:t>
            </a:r>
            <a:endParaRPr lang="en-US" sz="1800" dirty="0" smtClean="0">
              <a:solidFill>
                <a:srgbClr val="FF0000"/>
              </a:solidFill>
              <a:latin typeface="Comic Sans MS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omic Sans MS" charset="0"/>
              </a:rPr>
              <a:t>Senescence is now recognised as a stress response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800" dirty="0"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-228600" y="609600"/>
            <a:ext cx="853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Verdana"/>
              <a:cs typeface="Verdana"/>
            </a:endParaRPr>
          </a:p>
        </p:txBody>
      </p:sp>
      <p:sp>
        <p:nvSpPr>
          <p:cNvPr id="10854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-533400" y="-228600"/>
            <a:ext cx="9601200" cy="1143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2"/>
                </a:solidFill>
                <a:latin typeface="Verdana"/>
                <a:cs typeface="Verdana"/>
              </a:rPr>
              <a:t>Senescence is now recognised as a stress response</a:t>
            </a:r>
            <a:endParaRPr lang="en-US" sz="2400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113" y="1676400"/>
            <a:ext cx="1830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Verdana"/>
                <a:cs typeface="Verdana"/>
              </a:rPr>
              <a:t>Telomere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Verdana"/>
                <a:cs typeface="Verdana"/>
              </a:rPr>
              <a:t> shortening</a:t>
            </a:r>
            <a:endParaRPr lang="en-US" sz="2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4427588">
            <a:off x="2504913" y="3438084"/>
            <a:ext cx="1371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097" y="4953000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‘</a:t>
            </a:r>
            <a:r>
              <a:rPr lang="en-US" dirty="0" err="1" smtClean="0">
                <a:solidFill>
                  <a:srgbClr val="660066"/>
                </a:solidFill>
                <a:latin typeface="Verdana"/>
                <a:cs typeface="Verdana"/>
              </a:rPr>
              <a:t>sensescence</a:t>
            </a:r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’ </a:t>
            </a:r>
          </a:p>
          <a:p>
            <a:pPr algn="ctr"/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phenotype</a:t>
            </a:r>
            <a:endParaRPr lang="en-US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advTm="7243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-228600" y="609600"/>
            <a:ext cx="853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Verdana"/>
              <a:cs typeface="Verdana"/>
            </a:endParaRPr>
          </a:p>
        </p:txBody>
      </p:sp>
      <p:sp>
        <p:nvSpPr>
          <p:cNvPr id="10854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-685800" y="-228600"/>
            <a:ext cx="9601200" cy="1143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2"/>
                </a:solidFill>
                <a:latin typeface="Verdana"/>
                <a:cs typeface="Verdana"/>
              </a:rPr>
              <a:t>Senescence is now recognised as a stress response</a:t>
            </a:r>
            <a:endParaRPr lang="en-US" sz="2400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929" y="1847402"/>
            <a:ext cx="127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Stresses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113" y="1676400"/>
            <a:ext cx="1830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Verdana"/>
                <a:cs typeface="Verdana"/>
              </a:rPr>
              <a:t>Telomere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Verdana"/>
                <a:cs typeface="Verdana"/>
              </a:rPr>
              <a:t> shortening</a:t>
            </a:r>
            <a:endParaRPr lang="en-US" sz="2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8829" y="1713979"/>
            <a:ext cx="1415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  <a:latin typeface="Verdana"/>
                <a:cs typeface="Verdana"/>
              </a:rPr>
              <a:t>DNA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  <a:latin typeface="Verdana"/>
                <a:cs typeface="Verdana"/>
              </a:rPr>
              <a:t> damage</a:t>
            </a:r>
            <a:endParaRPr lang="en-US" sz="2000" b="1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5265" y="1752600"/>
            <a:ext cx="1582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  <a:latin typeface="Verdana"/>
                <a:cs typeface="Verdana"/>
              </a:rPr>
              <a:t>Abnormal</a:t>
            </a:r>
          </a:p>
          <a:p>
            <a:pPr algn="ctr"/>
            <a:r>
              <a:rPr lang="en-US" sz="2000" b="1" dirty="0" smtClean="0">
                <a:solidFill>
                  <a:srgbClr val="660066"/>
                </a:solidFill>
                <a:latin typeface="Verdana"/>
                <a:cs typeface="Verdana"/>
              </a:rPr>
              <a:t>signalling</a:t>
            </a:r>
            <a:endParaRPr lang="en-US" sz="2000" b="1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6975" y="1752600"/>
            <a:ext cx="715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  <a:latin typeface="Verdana"/>
                <a:cs typeface="Verdana"/>
              </a:rPr>
              <a:t>etc.</a:t>
            </a:r>
            <a:endParaRPr lang="en-US" sz="2000" b="1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4427588">
            <a:off x="2504913" y="3438084"/>
            <a:ext cx="1371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3886201" y="3390899"/>
            <a:ext cx="1371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7280019">
            <a:off x="5461233" y="3429568"/>
            <a:ext cx="1371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7280019">
            <a:off x="7366233" y="3429568"/>
            <a:ext cx="1371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097" y="4953000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‘</a:t>
            </a:r>
            <a:r>
              <a:rPr lang="en-US" dirty="0" err="1" smtClean="0">
                <a:solidFill>
                  <a:srgbClr val="660066"/>
                </a:solidFill>
                <a:latin typeface="Verdana"/>
                <a:cs typeface="Verdana"/>
              </a:rPr>
              <a:t>sensescence</a:t>
            </a:r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’ </a:t>
            </a:r>
          </a:p>
          <a:p>
            <a:pPr algn="ctr"/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phenotype</a:t>
            </a:r>
            <a:endParaRPr lang="en-US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advTm="7243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What is Cancer ?</a:t>
            </a:r>
            <a:br>
              <a:rPr lang="en-US" sz="2800" dirty="0" smtClean="0">
                <a:solidFill>
                  <a:srgbClr val="800000"/>
                </a:solidFill>
                <a:latin typeface="Comic Sans MS" charset="0"/>
              </a:rPr>
            </a:br>
            <a:endParaRPr lang="en-US" sz="2800" dirty="0">
              <a:solidFill>
                <a:srgbClr val="800000"/>
              </a:solidFill>
              <a:latin typeface="Comic Sans MS" charset="0"/>
            </a:endParaRPr>
          </a:p>
        </p:txBody>
      </p:sp>
      <p:pic>
        <p:nvPicPr>
          <p:cNvPr id="5" name="Picture 4" descr="human dev images combined 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914400"/>
            <a:ext cx="6202446" cy="2901144"/>
          </a:xfrm>
          <a:prstGeom prst="rect">
            <a:avLst/>
          </a:prstGeom>
        </p:spPr>
      </p:pic>
      <p:pic>
        <p:nvPicPr>
          <p:cNvPr id="6" name="Picture 5" descr="leonardo man crop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90600"/>
            <a:ext cx="2331720" cy="2362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11430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438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962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4008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12" name="Picture 11" descr="ski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352800"/>
            <a:ext cx="2506133" cy="304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rot="16200000" flipH="1">
            <a:off x="5029200" y="3276600"/>
            <a:ext cx="914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" name="Group 18"/>
          <p:cNvGrpSpPr/>
          <p:nvPr/>
        </p:nvGrpSpPr>
        <p:grpSpPr>
          <a:xfrm>
            <a:off x="6248400" y="4572000"/>
            <a:ext cx="990600" cy="914400"/>
            <a:chOff x="6248400" y="4572000"/>
            <a:chExt cx="990600" cy="914400"/>
          </a:xfrm>
        </p:grpSpPr>
        <p:sp>
          <p:nvSpPr>
            <p:cNvPr id="18" name="Explosion 1 17"/>
            <p:cNvSpPr/>
            <p:nvPr/>
          </p:nvSpPr>
          <p:spPr bwMode="auto">
            <a:xfrm>
              <a:off x="6248400" y="4572000"/>
              <a:ext cx="990600" cy="914400"/>
            </a:xfrm>
            <a:prstGeom prst="irregularSeal1">
              <a:avLst/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6294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876800" y="2438400"/>
            <a:ext cx="990600" cy="914400"/>
            <a:chOff x="6248400" y="4572000"/>
            <a:chExt cx="990600" cy="914400"/>
          </a:xfrm>
        </p:grpSpPr>
        <p:sp>
          <p:nvSpPr>
            <p:cNvPr id="21" name="Explosion 1 20"/>
            <p:cNvSpPr/>
            <p:nvPr/>
          </p:nvSpPr>
          <p:spPr bwMode="auto">
            <a:xfrm>
              <a:off x="6248400" y="4572000"/>
              <a:ext cx="990600" cy="914400"/>
            </a:xfrm>
            <a:prstGeom prst="irregularSeal1">
              <a:avLst/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6294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4572000" y="3352800"/>
            <a:ext cx="50292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</p:cSld>
  <p:clrMapOvr>
    <a:masterClrMapping/>
  </p:clrMapOvr>
  <p:transition advTm="5116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0" y="727075"/>
            <a:ext cx="3657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-152400"/>
            <a:ext cx="10820400" cy="1143000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Comic Sans MS" charset="0"/>
              </a:rPr>
              <a:t>    </a:t>
            </a:r>
            <a:endParaRPr lang="en-US" sz="3200" dirty="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23875" y="2860675"/>
            <a:ext cx="809466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Abnormal proliferation 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and survival control: 	Independence of positive growth signals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Resistance to negative signals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Resistance to Apoptosis, cycle arrest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Abnormal (often blocked) Differentiation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			Immortality/resistance to stress arrest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Genetic Instability 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Comic Sans MS" charset="0"/>
              </a:rPr>
              <a:t>Metastasis ?</a:t>
            </a:r>
          </a:p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Angiogenesis </a:t>
            </a:r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Metabolic changes?</a:t>
            </a:r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omic Sans MS" charset="0"/>
              </a:rPr>
              <a:t>Immune </a:t>
            </a:r>
            <a:r>
              <a:rPr lang="en-US" sz="1800" b="1" dirty="0">
                <a:solidFill>
                  <a:schemeClr val="tx2"/>
                </a:solidFill>
                <a:latin typeface="Comic Sans MS" charset="0"/>
              </a:rPr>
              <a:t>response?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819400" y="1600200"/>
            <a:ext cx="523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omic Sans MS" charset="0"/>
              </a:rPr>
              <a:t>(Hanahan &amp; Weinberg, 2000, revised 2011)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52400" y="1524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Verdana" charset="0"/>
              </a:rPr>
              <a:t>Malignant cells have acquired a number of properties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1295400" y="990600"/>
            <a:ext cx="5432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Comic Sans MS" charset="0"/>
              </a:rPr>
              <a:t> - The ‘Hallmarks of Cancer’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1283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7"/>
          <p:cNvGrpSpPr>
            <a:grpSpLocks/>
          </p:cNvGrpSpPr>
          <p:nvPr/>
        </p:nvGrpSpPr>
        <p:grpSpPr bwMode="auto">
          <a:xfrm>
            <a:off x="3354388" y="0"/>
            <a:ext cx="3960812" cy="6858000"/>
            <a:chOff x="1430" y="0"/>
            <a:chExt cx="2495" cy="4320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0" y="0"/>
              <a:ext cx="249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Oval 3"/>
            <p:cNvSpPr>
              <a:spLocks noChangeArrowheads="1"/>
            </p:cNvSpPr>
            <p:nvPr/>
          </p:nvSpPr>
          <p:spPr bwMode="auto">
            <a:xfrm>
              <a:off x="1680" y="3264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2" name="Oval 4"/>
            <p:cNvSpPr>
              <a:spLocks noChangeArrowheads="1"/>
            </p:cNvSpPr>
            <p:nvPr/>
          </p:nvSpPr>
          <p:spPr bwMode="auto">
            <a:xfrm>
              <a:off x="2832" y="24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3" name="Oval 5"/>
            <p:cNvSpPr>
              <a:spLocks noChangeArrowheads="1"/>
            </p:cNvSpPr>
            <p:nvPr/>
          </p:nvSpPr>
          <p:spPr bwMode="auto">
            <a:xfrm>
              <a:off x="2688" y="2496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7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752600"/>
            <a:ext cx="27432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800000"/>
                </a:solidFill>
                <a:latin typeface="Comic Sans MS" charset="0"/>
              </a:rPr>
              <a:t>Malignancy/ Metastasis is the central problem, both clinically and intellectually</a:t>
            </a:r>
          </a:p>
        </p:txBody>
      </p:sp>
    </p:spTree>
  </p:cSld>
  <p:clrMapOvr>
    <a:masterClrMapping/>
  </p:clrMapOvr>
  <p:transition advTm="19616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Snapshot 2009-10-12 14-28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641350"/>
            <a:ext cx="88280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poly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47675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poly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4005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cancer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8862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1676400" y="5181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352800" y="5181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5334000" y="5181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8" name="Picture 14" descr="norm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6482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981200" y="6400800"/>
            <a:ext cx="5977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lang="en-US" i="1" dirty="0" smtClean="0">
                <a:solidFill>
                  <a:srgbClr val="660066"/>
                </a:solidFill>
              </a:rPr>
              <a:t>Jones S et al. Proc </a:t>
            </a:r>
            <a:r>
              <a:rPr lang="en-US" i="1" dirty="0" err="1" smtClean="0">
                <a:solidFill>
                  <a:srgbClr val="660066"/>
                </a:solidFill>
              </a:rPr>
              <a:t>Natl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i="1" dirty="0" err="1" smtClean="0">
                <a:solidFill>
                  <a:srgbClr val="660066"/>
                </a:solidFill>
              </a:rPr>
              <a:t>Acad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i="1" dirty="0" err="1" smtClean="0">
                <a:solidFill>
                  <a:srgbClr val="660066"/>
                </a:solidFill>
              </a:rPr>
              <a:t>Sci</a:t>
            </a:r>
            <a:r>
              <a:rPr lang="en-US" i="1" dirty="0" smtClean="0">
                <a:solidFill>
                  <a:srgbClr val="660066"/>
                </a:solidFill>
              </a:rPr>
              <a:t> USA. 2008 </a:t>
            </a:r>
            <a:br>
              <a:rPr lang="en-US" i="1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0080"/>
                </a:solidFill>
                <a:latin typeface="Verdana"/>
                <a:ea typeface="+mj-ea"/>
                <a:cs typeface="Verdana"/>
              </a:rPr>
              <a:t>Vogelstein’s model of colon cancer (2008 version)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6" name="Oval 25"/>
          <p:cNvSpPr/>
          <p:nvPr/>
        </p:nvSpPr>
        <p:spPr bwMode="auto">
          <a:xfrm>
            <a:off x="7086600" y="1295400"/>
            <a:ext cx="914400" cy="914400"/>
          </a:xfrm>
          <a:prstGeom prst="ellips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914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  <a:latin typeface="Comic Sans MS" charset="0"/>
              </a:rPr>
              <a:t>Malignancy, Invasion &amp; Metastasis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0" y="9652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Most that is written is </a:t>
            </a:r>
            <a:r>
              <a:rPr lang="en-US" sz="1800" i="1" dirty="0">
                <a:solidFill>
                  <a:srgbClr val="800000"/>
                </a:solidFill>
                <a:latin typeface="Comic Sans MS" charset="0"/>
              </a:rPr>
              <a:t>a priori</a:t>
            </a: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 and therefore at best suspect, e.g.</a:t>
            </a:r>
            <a:endParaRPr lang="en-US" sz="1800" dirty="0">
              <a:latin typeface="Comic Sans MS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‘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invasion out of vessels is abnormal’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wrong, normal cells exit vessels efficiently (Chambers)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‘a small subpopulation of primary </a:t>
            </a:r>
            <a:r>
              <a:rPr lang="en-US" sz="1800" dirty="0" err="1">
                <a:solidFill>
                  <a:schemeClr val="accent2"/>
                </a:solidFill>
                <a:latin typeface="Comic Sans MS" charset="0"/>
              </a:rPr>
              <a:t>tumour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 is uniquely capable of metastasis’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probably wrong (</a:t>
            </a:r>
            <a:r>
              <a:rPr lang="en-US" sz="1800" dirty="0" err="1">
                <a:latin typeface="Comic Sans MS" charset="0"/>
              </a:rPr>
              <a:t>Kerbel</a:t>
            </a:r>
            <a:r>
              <a:rPr lang="en-US" sz="1800" dirty="0">
                <a:latin typeface="Comic Sans MS" charset="0"/>
              </a:rPr>
              <a:t>, Weiss, Weinberg &amp; </a:t>
            </a:r>
            <a:r>
              <a:rPr lang="en-US" sz="1800" dirty="0" err="1">
                <a:latin typeface="Comic Sans MS" charset="0"/>
              </a:rPr>
              <a:t>Bernards</a:t>
            </a:r>
            <a:r>
              <a:rPr lang="en-US" sz="1800" dirty="0">
                <a:latin typeface="Comic Sans MS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‘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malignant cells are abnormally motile’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not clear, normal epithelial cells can travel much faster than cancers, not possible to  do the comparison in vivo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‘</a:t>
            </a:r>
            <a:r>
              <a:rPr lang="en-US" sz="1800" dirty="0" err="1">
                <a:solidFill>
                  <a:schemeClr val="accent2"/>
                </a:solidFill>
                <a:latin typeface="Comic Sans MS" charset="0"/>
              </a:rPr>
              <a:t>tumour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 cells are invasive’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depends what you mean by ‘invasive’. </a:t>
            </a:r>
            <a:r>
              <a:rPr lang="en-US" sz="1800" dirty="0" err="1">
                <a:latin typeface="Comic Sans MS" charset="0"/>
              </a:rPr>
              <a:t>Tumours</a:t>
            </a:r>
            <a:r>
              <a:rPr lang="en-US" sz="1800" dirty="0">
                <a:latin typeface="Comic Sans MS" charset="0"/>
              </a:rPr>
              <a:t> spread but it’s not clear how active this is. In some experimental systems, normal cells can be more invasive than their cancers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sz="1800" dirty="0">
              <a:latin typeface="Comic Sans M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838200" y="1905000"/>
            <a:ext cx="11658600" cy="533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914400" y="-228600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Comic Sans MS" charset="0"/>
              </a:rPr>
              <a:t>Malignancy, Invasion &amp; Metastasis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2250"/>
            <a:ext cx="112776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5562600" y="609600"/>
            <a:ext cx="4953000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36525" y="898525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(exit into circulation)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777038" y="938213"/>
            <a:ext cx="1693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TEXTBOOKS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6700838" y="1852613"/>
            <a:ext cx="2214562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Inefficient -cells die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Abnormal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Abnormal, difficult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abnormal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914400" y="-228600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Comic Sans MS" charset="0"/>
              </a:rPr>
              <a:t>Malignancy, Invasion &amp; Metastasis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2250"/>
            <a:ext cx="112776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5562600" y="609600"/>
            <a:ext cx="4953000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36525" y="898525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(exit into circulation)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777038" y="938213"/>
            <a:ext cx="1693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TEXTBOOKS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6700838" y="1852613"/>
            <a:ext cx="2214562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Inefficient -cells die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Abnormal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Abnormal, difficult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abnormal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24800" y="1676400"/>
            <a:ext cx="914400" cy="762000"/>
            <a:chOff x="9753600" y="0"/>
            <a:chExt cx="914400" cy="762000"/>
          </a:xfrm>
          <a:solidFill>
            <a:srgbClr val="FFFFFF"/>
          </a:solidFill>
        </p:grpSpPr>
        <p:cxnSp>
          <p:nvCxnSpPr>
            <p:cNvPr id="10" name="Straight Connector 9"/>
            <p:cNvCxnSpPr/>
            <p:nvPr/>
          </p:nvCxnSpPr>
          <p:spPr bwMode="auto">
            <a:xfrm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86600" y="1676400"/>
            <a:ext cx="914400" cy="762000"/>
            <a:chOff x="9753600" y="0"/>
            <a:chExt cx="914400" cy="762000"/>
          </a:xfrm>
          <a:solidFill>
            <a:srgbClr val="FFFFFF"/>
          </a:solidFill>
        </p:grpSpPr>
        <p:cxnSp>
          <p:nvCxnSpPr>
            <p:cNvPr id="13" name="Straight Connector 12"/>
            <p:cNvCxnSpPr/>
            <p:nvPr/>
          </p:nvCxnSpPr>
          <p:spPr bwMode="auto">
            <a:xfrm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086600" y="2362200"/>
            <a:ext cx="914400" cy="762000"/>
            <a:chOff x="9753600" y="0"/>
            <a:chExt cx="914400" cy="762000"/>
          </a:xfrm>
          <a:solidFill>
            <a:srgbClr val="FFFFFF"/>
          </a:solidFill>
        </p:grpSpPr>
        <p:cxnSp>
          <p:nvCxnSpPr>
            <p:cNvPr id="16" name="Straight Connector 15"/>
            <p:cNvCxnSpPr/>
            <p:nvPr/>
          </p:nvCxnSpPr>
          <p:spPr bwMode="auto">
            <a:xfrm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7010400" y="3429000"/>
            <a:ext cx="914400" cy="762000"/>
            <a:chOff x="9753600" y="0"/>
            <a:chExt cx="914400" cy="762000"/>
          </a:xfrm>
          <a:solidFill>
            <a:srgbClr val="FFFFFF"/>
          </a:solidFill>
        </p:grpSpPr>
        <p:cxnSp>
          <p:nvCxnSpPr>
            <p:cNvPr id="19" name="Straight Connector 18"/>
            <p:cNvCxnSpPr/>
            <p:nvPr/>
          </p:nvCxnSpPr>
          <p:spPr bwMode="auto">
            <a:xfrm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7848600" y="3429000"/>
            <a:ext cx="914400" cy="762000"/>
            <a:chOff x="9753600" y="0"/>
            <a:chExt cx="914400" cy="762000"/>
          </a:xfrm>
          <a:solidFill>
            <a:srgbClr val="FFFFFF"/>
          </a:solidFill>
        </p:grpSpPr>
        <p:cxnSp>
          <p:nvCxnSpPr>
            <p:cNvPr id="22" name="Straight Connector 21"/>
            <p:cNvCxnSpPr/>
            <p:nvPr/>
          </p:nvCxnSpPr>
          <p:spPr bwMode="auto">
            <a:xfrm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9753600" y="0"/>
              <a:ext cx="914400" cy="76200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84712" y="838200"/>
            <a:ext cx="3697288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Experiment - Ann Chambers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914400" y="-228600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Comic Sans MS" charset="0"/>
              </a:rPr>
              <a:t>Malignancy, Invasion &amp; Metastasis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2250"/>
            <a:ext cx="112776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657600" y="838200"/>
            <a:ext cx="369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Experiment - Ann Chambers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7615238" y="938213"/>
            <a:ext cx="1693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TEXTBOOKS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7539038" y="1852613"/>
            <a:ext cx="2214562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Inefficient -cells die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Abnormal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Abnormal, difficult</a:t>
            </a:r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abnormal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7772400" y="1752600"/>
            <a:ext cx="914400" cy="762000"/>
            <a:chOff x="9753600" y="0"/>
            <a:chExt cx="914400" cy="76200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9753600" y="0"/>
              <a:ext cx="9144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9753600" y="0"/>
              <a:ext cx="9144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12"/>
          <p:cNvGrpSpPr/>
          <p:nvPr/>
        </p:nvGrpSpPr>
        <p:grpSpPr>
          <a:xfrm>
            <a:off x="8763000" y="1752600"/>
            <a:ext cx="914400" cy="762000"/>
            <a:chOff x="9753600" y="0"/>
            <a:chExt cx="914400" cy="76200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9753600" y="0"/>
              <a:ext cx="9144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9753600" y="0"/>
              <a:ext cx="9144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5"/>
          <p:cNvGrpSpPr/>
          <p:nvPr/>
        </p:nvGrpSpPr>
        <p:grpSpPr>
          <a:xfrm>
            <a:off x="7696200" y="2438400"/>
            <a:ext cx="914400" cy="762000"/>
            <a:chOff x="9753600" y="0"/>
            <a:chExt cx="914400" cy="762000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9753600" y="0"/>
              <a:ext cx="9144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9753600" y="0"/>
              <a:ext cx="9144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18"/>
          <p:cNvGrpSpPr/>
          <p:nvPr/>
        </p:nvGrpSpPr>
        <p:grpSpPr>
          <a:xfrm>
            <a:off x="7772400" y="3429000"/>
            <a:ext cx="914400" cy="762000"/>
            <a:chOff x="9753600" y="0"/>
            <a:chExt cx="914400" cy="762000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9753600" y="0"/>
              <a:ext cx="9144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9753600" y="0"/>
              <a:ext cx="91440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Oval 21"/>
          <p:cNvSpPr/>
          <p:nvPr/>
        </p:nvSpPr>
        <p:spPr bwMode="auto">
          <a:xfrm>
            <a:off x="5562600" y="4419600"/>
            <a:ext cx="1828800" cy="990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7467600" y="1066800"/>
            <a:ext cx="49530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62400" y="5867400"/>
            <a:ext cx="32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barrier to metastasis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5753100" y="5524500"/>
            <a:ext cx="6096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914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  <a:latin typeface="Comic Sans MS" charset="0"/>
              </a:rPr>
              <a:t>Malignancy, Invasion &amp; Metastasis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0" y="9652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Most that is written is </a:t>
            </a:r>
            <a:r>
              <a:rPr lang="en-US" sz="1800" i="1" dirty="0">
                <a:solidFill>
                  <a:srgbClr val="800000"/>
                </a:solidFill>
                <a:latin typeface="Comic Sans MS" charset="0"/>
              </a:rPr>
              <a:t>a priori</a:t>
            </a: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 and therefore at best suspect, e.g.</a:t>
            </a:r>
            <a:endParaRPr lang="en-US" sz="1800" dirty="0">
              <a:latin typeface="Comic Sans MS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‘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invasion out of vessels is abnormal’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wrong, normal cells exit vessels efficiently (Chambers)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‘a small subpopulation of primary </a:t>
            </a:r>
            <a:r>
              <a:rPr lang="en-US" sz="1800" dirty="0" err="1">
                <a:solidFill>
                  <a:schemeClr val="accent2"/>
                </a:solidFill>
                <a:latin typeface="Comic Sans MS" charset="0"/>
              </a:rPr>
              <a:t>tumour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 is uniquely capable of metastasis’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probably wrong (</a:t>
            </a:r>
            <a:r>
              <a:rPr lang="en-US" sz="1800" dirty="0" err="1">
                <a:latin typeface="Comic Sans MS" charset="0"/>
              </a:rPr>
              <a:t>Kerbel</a:t>
            </a:r>
            <a:r>
              <a:rPr lang="en-US" sz="1800" dirty="0">
                <a:latin typeface="Comic Sans MS" charset="0"/>
              </a:rPr>
              <a:t>, Weiss, Weinberg &amp; </a:t>
            </a:r>
            <a:r>
              <a:rPr lang="en-US" sz="1800" dirty="0" err="1">
                <a:latin typeface="Comic Sans MS" charset="0"/>
              </a:rPr>
              <a:t>Bernards</a:t>
            </a:r>
            <a:r>
              <a:rPr lang="en-US" sz="1800" dirty="0">
                <a:latin typeface="Comic Sans MS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‘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malignant cells are abnormally motile’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not clear, normal epithelial cells can travel much faster than cancers, not possible to  do the comparison in vivo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‘</a:t>
            </a:r>
            <a:r>
              <a:rPr lang="en-US" sz="1800" dirty="0" err="1">
                <a:solidFill>
                  <a:schemeClr val="accent2"/>
                </a:solidFill>
                <a:latin typeface="Comic Sans MS" charset="0"/>
              </a:rPr>
              <a:t>tumour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 cells are invasive’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depends what you mean by ‘invasive’. </a:t>
            </a:r>
            <a:r>
              <a:rPr lang="en-US" sz="1800" dirty="0" err="1">
                <a:latin typeface="Comic Sans MS" charset="0"/>
              </a:rPr>
              <a:t>Tumours</a:t>
            </a:r>
            <a:r>
              <a:rPr lang="en-US" sz="1800" dirty="0">
                <a:latin typeface="Comic Sans MS" charset="0"/>
              </a:rPr>
              <a:t> spread but it’s not clear how active this is. In some experimental systems, normal cells can be more invasive than their cancers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sz="1800" dirty="0">
              <a:latin typeface="Comic Sans M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838200" y="2438400"/>
            <a:ext cx="11658600" cy="533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914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  <a:latin typeface="Comic Sans MS" charset="0"/>
              </a:rPr>
              <a:t>Malignancy, Invasion &amp; Metastasis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0" y="9652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Most that is written is </a:t>
            </a:r>
            <a:r>
              <a:rPr lang="en-US" sz="1800" i="1" dirty="0">
                <a:solidFill>
                  <a:srgbClr val="800000"/>
                </a:solidFill>
                <a:latin typeface="Comic Sans MS" charset="0"/>
              </a:rPr>
              <a:t>a priori</a:t>
            </a: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 and therefore at best suspect, e.g.</a:t>
            </a:r>
            <a:endParaRPr lang="en-US" sz="1800" dirty="0">
              <a:latin typeface="Comic Sans MS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‘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invasion out of vessels is abnormal’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wrong, normal cells exit vessels efficiently (Chambers)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‘a small subpopulation of primary </a:t>
            </a:r>
            <a:r>
              <a:rPr lang="en-US" sz="1800" dirty="0" err="1">
                <a:solidFill>
                  <a:schemeClr val="accent2"/>
                </a:solidFill>
                <a:latin typeface="Comic Sans MS" charset="0"/>
              </a:rPr>
              <a:t>tumour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 is uniquely capable of metastasis’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probably wrong (</a:t>
            </a:r>
            <a:r>
              <a:rPr lang="en-US" sz="1800" dirty="0" err="1">
                <a:latin typeface="Comic Sans MS" charset="0"/>
              </a:rPr>
              <a:t>Kerbel</a:t>
            </a:r>
            <a:r>
              <a:rPr lang="en-US" sz="1800" dirty="0">
                <a:latin typeface="Comic Sans MS" charset="0"/>
              </a:rPr>
              <a:t>, Weiss, Weinberg &amp; </a:t>
            </a:r>
            <a:r>
              <a:rPr lang="en-US" sz="1800" dirty="0" err="1">
                <a:latin typeface="Comic Sans MS" charset="0"/>
              </a:rPr>
              <a:t>Bernards</a:t>
            </a:r>
            <a:r>
              <a:rPr lang="en-US" sz="1800" dirty="0">
                <a:latin typeface="Comic Sans MS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‘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malignant cells are abnormally motile’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not clear, normal epithelial cells can travel much faster than cancers, not possible to  do the comparison in vivo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‘</a:t>
            </a:r>
            <a:r>
              <a:rPr lang="en-US" sz="1800" dirty="0" err="1">
                <a:solidFill>
                  <a:schemeClr val="accent2"/>
                </a:solidFill>
                <a:latin typeface="Comic Sans MS" charset="0"/>
              </a:rPr>
              <a:t>tumour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 cells are invasive’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depends what you mean by ‘invasive’. </a:t>
            </a:r>
            <a:r>
              <a:rPr lang="en-US" sz="1800" dirty="0" err="1">
                <a:latin typeface="Comic Sans MS" charset="0"/>
              </a:rPr>
              <a:t>Tumours</a:t>
            </a:r>
            <a:r>
              <a:rPr lang="en-US" sz="1800" dirty="0">
                <a:latin typeface="Comic Sans MS" charset="0"/>
              </a:rPr>
              <a:t> spread but it’s not clear how active this is. In some experimental systems, normal cells can be more invasive than their cancers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sz="1800" dirty="0">
              <a:latin typeface="Comic Sans M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838200" y="2895600"/>
            <a:ext cx="11658600" cy="533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0" y="4191000"/>
            <a:ext cx="1866900" cy="1295400"/>
            <a:chOff x="960" y="3120"/>
            <a:chExt cx="1176" cy="816"/>
          </a:xfrm>
        </p:grpSpPr>
        <p:sp>
          <p:nvSpPr>
            <p:cNvPr id="358414" name="Oval 14"/>
            <p:cNvSpPr>
              <a:spLocks noChangeArrowheads="1"/>
            </p:cNvSpPr>
            <p:nvPr/>
          </p:nvSpPr>
          <p:spPr bwMode="auto">
            <a:xfrm>
              <a:off x="1008" y="340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5" name="Oval 15"/>
            <p:cNvSpPr>
              <a:spLocks noChangeArrowheads="1"/>
            </p:cNvSpPr>
            <p:nvPr/>
          </p:nvSpPr>
          <p:spPr bwMode="auto">
            <a:xfrm>
              <a:off x="1104" y="331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6" name="Oval 16"/>
            <p:cNvSpPr>
              <a:spLocks noChangeArrowheads="1"/>
            </p:cNvSpPr>
            <p:nvPr/>
          </p:nvSpPr>
          <p:spPr bwMode="auto">
            <a:xfrm>
              <a:off x="1296" y="321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7" name="Oval 17"/>
            <p:cNvSpPr>
              <a:spLocks noChangeArrowheads="1"/>
            </p:cNvSpPr>
            <p:nvPr/>
          </p:nvSpPr>
          <p:spPr bwMode="auto">
            <a:xfrm>
              <a:off x="1488" y="312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8" name="Oval 18"/>
            <p:cNvSpPr>
              <a:spLocks noChangeArrowheads="1"/>
            </p:cNvSpPr>
            <p:nvPr/>
          </p:nvSpPr>
          <p:spPr bwMode="auto">
            <a:xfrm>
              <a:off x="1104" y="352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9" name="Oval 19"/>
            <p:cNvSpPr>
              <a:spLocks noChangeArrowheads="1"/>
            </p:cNvSpPr>
            <p:nvPr/>
          </p:nvSpPr>
          <p:spPr bwMode="auto">
            <a:xfrm>
              <a:off x="1296" y="343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0" name="Oval 20"/>
            <p:cNvSpPr>
              <a:spLocks noChangeArrowheads="1"/>
            </p:cNvSpPr>
            <p:nvPr/>
          </p:nvSpPr>
          <p:spPr bwMode="auto">
            <a:xfrm>
              <a:off x="1440" y="3334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1" name="Oval 21"/>
            <p:cNvSpPr>
              <a:spLocks noChangeArrowheads="1"/>
            </p:cNvSpPr>
            <p:nvPr/>
          </p:nvSpPr>
          <p:spPr bwMode="auto">
            <a:xfrm>
              <a:off x="1632" y="323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2" name="Oval 22"/>
            <p:cNvSpPr>
              <a:spLocks noChangeArrowheads="1"/>
            </p:cNvSpPr>
            <p:nvPr/>
          </p:nvSpPr>
          <p:spPr bwMode="auto">
            <a:xfrm>
              <a:off x="1824" y="314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3" name="Oval 23"/>
            <p:cNvSpPr>
              <a:spLocks noChangeArrowheads="1"/>
            </p:cNvSpPr>
            <p:nvPr/>
          </p:nvSpPr>
          <p:spPr bwMode="auto">
            <a:xfrm>
              <a:off x="1200" y="362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4" name="Oval 24"/>
            <p:cNvSpPr>
              <a:spLocks noChangeArrowheads="1"/>
            </p:cNvSpPr>
            <p:nvPr/>
          </p:nvSpPr>
          <p:spPr bwMode="auto">
            <a:xfrm>
              <a:off x="1392" y="352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5" name="Oval 25"/>
            <p:cNvSpPr>
              <a:spLocks noChangeArrowheads="1"/>
            </p:cNvSpPr>
            <p:nvPr/>
          </p:nvSpPr>
          <p:spPr bwMode="auto">
            <a:xfrm>
              <a:off x="1536" y="343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6" name="Oval 26"/>
            <p:cNvSpPr>
              <a:spLocks noChangeArrowheads="1"/>
            </p:cNvSpPr>
            <p:nvPr/>
          </p:nvSpPr>
          <p:spPr bwMode="auto">
            <a:xfrm>
              <a:off x="1728" y="3334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7" name="Oval 27"/>
            <p:cNvSpPr>
              <a:spLocks noChangeArrowheads="1"/>
            </p:cNvSpPr>
            <p:nvPr/>
          </p:nvSpPr>
          <p:spPr bwMode="auto">
            <a:xfrm>
              <a:off x="1920" y="323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8" name="Oval 28"/>
            <p:cNvSpPr>
              <a:spLocks noChangeArrowheads="1"/>
            </p:cNvSpPr>
            <p:nvPr/>
          </p:nvSpPr>
          <p:spPr bwMode="auto">
            <a:xfrm>
              <a:off x="1296" y="371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9" name="Oval 29"/>
            <p:cNvSpPr>
              <a:spLocks noChangeArrowheads="1"/>
            </p:cNvSpPr>
            <p:nvPr/>
          </p:nvSpPr>
          <p:spPr bwMode="auto">
            <a:xfrm>
              <a:off x="1488" y="362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0" name="Oval 30"/>
            <p:cNvSpPr>
              <a:spLocks noChangeArrowheads="1"/>
            </p:cNvSpPr>
            <p:nvPr/>
          </p:nvSpPr>
          <p:spPr bwMode="auto">
            <a:xfrm>
              <a:off x="1632" y="352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1" name="Oval 31"/>
            <p:cNvSpPr>
              <a:spLocks noChangeArrowheads="1"/>
            </p:cNvSpPr>
            <p:nvPr/>
          </p:nvSpPr>
          <p:spPr bwMode="auto">
            <a:xfrm>
              <a:off x="1824" y="343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2" name="Oval 32"/>
            <p:cNvSpPr>
              <a:spLocks noChangeArrowheads="1"/>
            </p:cNvSpPr>
            <p:nvPr/>
          </p:nvSpPr>
          <p:spPr bwMode="auto">
            <a:xfrm>
              <a:off x="1344" y="345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3" name="Oval 33"/>
            <p:cNvSpPr>
              <a:spLocks noChangeArrowheads="1"/>
            </p:cNvSpPr>
            <p:nvPr/>
          </p:nvSpPr>
          <p:spPr bwMode="auto">
            <a:xfrm>
              <a:off x="960" y="3504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4" name="Oval 34"/>
            <p:cNvSpPr>
              <a:spLocks noChangeArrowheads="1"/>
            </p:cNvSpPr>
            <p:nvPr/>
          </p:nvSpPr>
          <p:spPr bwMode="auto">
            <a:xfrm>
              <a:off x="1152" y="340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5" name="Oval 35"/>
            <p:cNvSpPr>
              <a:spLocks noChangeArrowheads="1"/>
            </p:cNvSpPr>
            <p:nvPr/>
          </p:nvSpPr>
          <p:spPr bwMode="auto">
            <a:xfrm>
              <a:off x="1296" y="331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6" name="Oval 36"/>
            <p:cNvSpPr>
              <a:spLocks noChangeArrowheads="1"/>
            </p:cNvSpPr>
            <p:nvPr/>
          </p:nvSpPr>
          <p:spPr bwMode="auto">
            <a:xfrm>
              <a:off x="1488" y="321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7" name="Oval 37"/>
            <p:cNvSpPr>
              <a:spLocks noChangeArrowheads="1"/>
            </p:cNvSpPr>
            <p:nvPr/>
          </p:nvSpPr>
          <p:spPr bwMode="auto">
            <a:xfrm>
              <a:off x="1680" y="312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sp>
        <p:nvSpPr>
          <p:cNvPr id="358438" name="Text Box 38"/>
          <p:cNvSpPr txBox="1">
            <a:spLocks noChangeArrowheads="1"/>
          </p:cNvSpPr>
          <p:nvPr/>
        </p:nvSpPr>
        <p:spPr bwMode="auto">
          <a:xfrm>
            <a:off x="533400" y="1981200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mic Sans MS" charset="0"/>
              </a:rPr>
              <a:t>Primary tumour</a:t>
            </a:r>
            <a:endParaRPr lang="en-US" dirty="0"/>
          </a:p>
        </p:txBody>
      </p:sp>
      <p:sp>
        <p:nvSpPr>
          <p:cNvPr id="358439" name="Text Box 39"/>
          <p:cNvSpPr txBox="1">
            <a:spLocks noChangeArrowheads="1"/>
          </p:cNvSpPr>
          <p:nvPr/>
        </p:nvSpPr>
        <p:spPr bwMode="auto">
          <a:xfrm>
            <a:off x="533400" y="464820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mic Sans MS" charset="0"/>
              </a:rPr>
              <a:t>metastasis</a:t>
            </a:r>
            <a:endParaRPr lang="en-US" dirty="0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2971800" y="1600200"/>
            <a:ext cx="342900" cy="34607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4267200" y="1524000"/>
            <a:ext cx="341313" cy="3460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3429000" y="1447800"/>
            <a:ext cx="341313" cy="346075"/>
          </a:xfrm>
          <a:prstGeom prst="ellipse">
            <a:avLst/>
          </a:prstGeom>
          <a:solidFill>
            <a:srgbClr val="66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3810000" y="1371600"/>
            <a:ext cx="341313" cy="346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33400" y="-1219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 charset="0"/>
              </a:rPr>
              <a:t>Leonard Weiss’s </a:t>
            </a:r>
            <a:r>
              <a:rPr lang="en-US" dirty="0" err="1" smtClean="0">
                <a:solidFill>
                  <a:schemeClr val="accent2"/>
                </a:solidFill>
                <a:latin typeface="Comic Sans MS" charset="0"/>
              </a:rPr>
              <a:t>retransplantation</a:t>
            </a:r>
            <a:r>
              <a:rPr lang="en-US" dirty="0" smtClean="0">
                <a:solidFill>
                  <a:schemeClr val="accent2"/>
                </a:solidFill>
                <a:latin typeface="Comic Sans MS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Comic Sans MS" charset="0"/>
              </a:rPr>
              <a:t>expt</a:t>
            </a:r>
            <a:endParaRPr lang="en-US" dirty="0" smtClean="0">
              <a:solidFill>
                <a:schemeClr val="accent2"/>
              </a:solidFill>
              <a:latin typeface="Comic Sans MS" charset="0"/>
            </a:endParaRPr>
          </a:p>
          <a:p>
            <a:endParaRPr lang="en-US" dirty="0">
              <a:solidFill>
                <a:srgbClr val="800000"/>
              </a:solidFill>
              <a:latin typeface="Comic Sans MS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9601200" y="1066800"/>
            <a:ext cx="3101591" cy="3657600"/>
            <a:chOff x="5181600" y="1828800"/>
            <a:chExt cx="3101591" cy="3657600"/>
          </a:xfrm>
        </p:grpSpPr>
        <p:sp>
          <p:nvSpPr>
            <p:cNvPr id="51" name="Right Arrow 50"/>
            <p:cNvSpPr/>
            <p:nvPr/>
          </p:nvSpPr>
          <p:spPr bwMode="auto">
            <a:xfrm>
              <a:off x="5181600" y="2057400"/>
              <a:ext cx="6858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5181600" y="4495800"/>
              <a:ext cx="6858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34675" y="1981200"/>
              <a:ext cx="556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test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4675" y="4507468"/>
              <a:ext cx="556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test</a:t>
              </a:r>
              <a:endParaRPr lang="en-US" dirty="0"/>
            </a:p>
          </p:txBody>
        </p:sp>
        <p:pic>
          <p:nvPicPr>
            <p:cNvPr id="54" name="Picture 15" descr="Wilipedia Mouse cop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828800"/>
              <a:ext cx="2034791" cy="1235130"/>
            </a:xfrm>
            <a:prstGeom prst="rect">
              <a:avLst/>
            </a:prstGeom>
            <a:noFill/>
          </p:spPr>
        </p:pic>
        <p:pic>
          <p:nvPicPr>
            <p:cNvPr id="57" name="Picture 15" descr="Wilipedia Mouse cop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4251270"/>
              <a:ext cx="2034791" cy="1235130"/>
            </a:xfrm>
            <a:prstGeom prst="rect">
              <a:avLst/>
            </a:prstGeom>
            <a:noFill/>
          </p:spPr>
        </p:pic>
      </p:grpSp>
      <p:pic>
        <p:nvPicPr>
          <p:cNvPr id="58" name="Picture 8" descr="Wilipedia Mous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4600"/>
            <a:ext cx="2636218" cy="1600200"/>
          </a:xfrm>
          <a:prstGeom prst="rect">
            <a:avLst/>
          </a:prstGeom>
          <a:noFill/>
        </p:spPr>
      </p:pic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371600" y="2514600"/>
            <a:ext cx="271305" cy="2417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2209800" y="3276600"/>
            <a:ext cx="271305" cy="241738"/>
          </a:xfrm>
          <a:prstGeom prst="ellipse">
            <a:avLst/>
          </a:prstGeom>
          <a:solidFill>
            <a:srgbClr val="1A378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2" name="Straight Connector 61"/>
          <p:cNvCxnSpPr>
            <a:stCxn id="59" idx="1"/>
            <a:endCxn id="46" idx="1"/>
          </p:cNvCxnSpPr>
          <p:nvPr/>
        </p:nvCxnSpPr>
        <p:spPr bwMode="auto">
          <a:xfrm rot="5400000" flipH="1" flipV="1">
            <a:off x="1767114" y="1295100"/>
            <a:ext cx="899120" cy="1610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59" idx="5"/>
          </p:cNvCxnSpPr>
          <p:nvPr/>
        </p:nvCxnSpPr>
        <p:spPr bwMode="auto">
          <a:xfrm rot="16200000" flipH="1">
            <a:off x="2543055" y="1781053"/>
            <a:ext cx="98464" cy="1978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352800" y="1752600"/>
            <a:ext cx="1255713" cy="1108075"/>
            <a:chOff x="432" y="1968"/>
            <a:chExt cx="791" cy="698"/>
          </a:xfrm>
        </p:grpSpPr>
        <p:sp>
          <p:nvSpPr>
            <p:cNvPr id="358405" name="Oval 5"/>
            <p:cNvSpPr>
              <a:spLocks noChangeArrowheads="1"/>
            </p:cNvSpPr>
            <p:nvPr/>
          </p:nvSpPr>
          <p:spPr bwMode="auto">
            <a:xfrm>
              <a:off x="432" y="2064"/>
              <a:ext cx="215" cy="218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06" name="Oval 6"/>
            <p:cNvSpPr>
              <a:spLocks noChangeArrowheads="1"/>
            </p:cNvSpPr>
            <p:nvPr/>
          </p:nvSpPr>
          <p:spPr bwMode="auto">
            <a:xfrm>
              <a:off x="672" y="2256"/>
              <a:ext cx="216" cy="21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07" name="Oval 7"/>
            <p:cNvSpPr>
              <a:spLocks noChangeArrowheads="1"/>
            </p:cNvSpPr>
            <p:nvPr/>
          </p:nvSpPr>
          <p:spPr bwMode="auto">
            <a:xfrm>
              <a:off x="480" y="240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08" name="Oval 8"/>
            <p:cNvSpPr>
              <a:spLocks noChangeArrowheads="1"/>
            </p:cNvSpPr>
            <p:nvPr/>
          </p:nvSpPr>
          <p:spPr bwMode="auto">
            <a:xfrm>
              <a:off x="912" y="2448"/>
              <a:ext cx="215" cy="21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09" name="Oval 9"/>
            <p:cNvSpPr>
              <a:spLocks noChangeArrowheads="1"/>
            </p:cNvSpPr>
            <p:nvPr/>
          </p:nvSpPr>
          <p:spPr bwMode="auto">
            <a:xfrm>
              <a:off x="768" y="1968"/>
              <a:ext cx="215" cy="218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0" name="Oval 10"/>
            <p:cNvSpPr>
              <a:spLocks noChangeArrowheads="1"/>
            </p:cNvSpPr>
            <p:nvPr/>
          </p:nvSpPr>
          <p:spPr bwMode="auto">
            <a:xfrm>
              <a:off x="1008" y="2160"/>
              <a:ext cx="215" cy="2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2971800" y="2168525"/>
            <a:ext cx="341313" cy="346075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9" name="Straight Connector 68"/>
          <p:cNvCxnSpPr>
            <a:stCxn id="60" idx="6"/>
          </p:cNvCxnSpPr>
          <p:nvPr/>
        </p:nvCxnSpPr>
        <p:spPr bwMode="auto">
          <a:xfrm>
            <a:off x="2481105" y="3397469"/>
            <a:ext cx="1881345" cy="793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60" idx="3"/>
          </p:cNvCxnSpPr>
          <p:nvPr/>
        </p:nvCxnSpPr>
        <p:spPr bwMode="auto">
          <a:xfrm rot="16200000" flipH="1">
            <a:off x="1867346" y="3865121"/>
            <a:ext cx="1613057" cy="848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10058400" y="2667000"/>
            <a:ext cx="1899138" cy="36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 charset="0"/>
              </a:rPr>
              <a:t>transplant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0" y="75438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Verdana"/>
                <a:cs typeface="Verdana"/>
              </a:rPr>
              <a:t>=&gt; No evidence for </a:t>
            </a:r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special</a:t>
            </a:r>
            <a:r>
              <a:rPr lang="en-US" sz="2000" dirty="0" smtClean="0">
                <a:solidFill>
                  <a:srgbClr val="800000"/>
                </a:solidFill>
                <a:latin typeface="Verdana"/>
                <a:cs typeface="Verdana"/>
              </a:rPr>
              <a:t> metastatic subpopulation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Verdana"/>
                <a:cs typeface="Verdana"/>
              </a:rPr>
              <a:t>No evidence for major mutation/selection between primary and metastasis</a:t>
            </a:r>
          </a:p>
          <a:p>
            <a:endParaRPr lang="en-US" sz="2000" dirty="0" smtClean="0">
              <a:solidFill>
                <a:srgbClr val="800000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 </a:t>
            </a:r>
            <a:endParaRPr lang="en-US" sz="2000" dirty="0"/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34962" y="191869"/>
            <a:ext cx="8474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omic Sans MS" charset="0"/>
              </a:rPr>
              <a:t>‘Only some </a:t>
            </a:r>
            <a:r>
              <a:rPr lang="en-US" dirty="0">
                <a:solidFill>
                  <a:srgbClr val="800000"/>
                </a:solidFill>
                <a:latin typeface="Comic Sans MS" charset="0"/>
              </a:rPr>
              <a:t>of the </a:t>
            </a:r>
            <a:r>
              <a:rPr lang="en-US" dirty="0" smtClean="0">
                <a:solidFill>
                  <a:srgbClr val="800000"/>
                </a:solidFill>
                <a:latin typeface="Comic Sans MS" charset="0"/>
              </a:rPr>
              <a:t>cells in a tumour can metastasize’. </a:t>
            </a:r>
          </a:p>
          <a:p>
            <a:endParaRPr lang="en-US" dirty="0">
              <a:solidFill>
                <a:srgbClr val="800000"/>
              </a:solidFill>
              <a:latin typeface="Comic Sans M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34000" y="1981200"/>
            <a:ext cx="11688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?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68" name="AutoShape 11"/>
          <p:cNvSpPr>
            <a:spLocks noChangeArrowheads="1"/>
          </p:cNvSpPr>
          <p:nvPr/>
        </p:nvSpPr>
        <p:spPr bwMode="auto">
          <a:xfrm rot="5400000">
            <a:off x="3448050" y="3181350"/>
            <a:ext cx="723900" cy="4572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7209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What is Cancer ?</a:t>
            </a:r>
            <a:br>
              <a:rPr lang="en-US" sz="2800" dirty="0" smtClean="0">
                <a:solidFill>
                  <a:srgbClr val="800000"/>
                </a:solidFill>
                <a:latin typeface="Comic Sans MS" charset="0"/>
              </a:rPr>
            </a:br>
            <a:endParaRPr lang="en-US" sz="2800" dirty="0">
              <a:solidFill>
                <a:srgbClr val="800000"/>
              </a:solidFill>
              <a:latin typeface="Comic Sans MS" charset="0"/>
            </a:endParaRPr>
          </a:p>
        </p:txBody>
      </p:sp>
      <p:pic>
        <p:nvPicPr>
          <p:cNvPr id="5" name="Picture 4" descr="human dev images combined 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914400"/>
            <a:ext cx="6202446" cy="2901144"/>
          </a:xfrm>
          <a:prstGeom prst="rect">
            <a:avLst/>
          </a:prstGeom>
        </p:spPr>
      </p:pic>
      <p:pic>
        <p:nvPicPr>
          <p:cNvPr id="6" name="Picture 5" descr="leonardo man crop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90600"/>
            <a:ext cx="2331720" cy="2362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11430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438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962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4008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12" name="Picture 11" descr="ski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352800"/>
            <a:ext cx="2506133" cy="304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rot="16200000" flipH="1">
            <a:off x="5029200" y="3276600"/>
            <a:ext cx="914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" name="Group 18"/>
          <p:cNvGrpSpPr/>
          <p:nvPr/>
        </p:nvGrpSpPr>
        <p:grpSpPr>
          <a:xfrm>
            <a:off x="6248400" y="4572000"/>
            <a:ext cx="990600" cy="914400"/>
            <a:chOff x="6248400" y="4572000"/>
            <a:chExt cx="990600" cy="914400"/>
          </a:xfrm>
        </p:grpSpPr>
        <p:sp>
          <p:nvSpPr>
            <p:cNvPr id="18" name="Explosion 1 17"/>
            <p:cNvSpPr/>
            <p:nvPr/>
          </p:nvSpPr>
          <p:spPr bwMode="auto">
            <a:xfrm>
              <a:off x="6248400" y="4572000"/>
              <a:ext cx="990600" cy="914400"/>
            </a:xfrm>
            <a:prstGeom prst="irregularSeal1">
              <a:avLst/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6294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876800" y="2438400"/>
            <a:ext cx="990600" cy="914400"/>
            <a:chOff x="6248400" y="4572000"/>
            <a:chExt cx="990600" cy="914400"/>
          </a:xfrm>
        </p:grpSpPr>
        <p:sp>
          <p:nvSpPr>
            <p:cNvPr id="21" name="Explosion 1 20"/>
            <p:cNvSpPr/>
            <p:nvPr/>
          </p:nvSpPr>
          <p:spPr bwMode="auto">
            <a:xfrm>
              <a:off x="6248400" y="4572000"/>
              <a:ext cx="990600" cy="914400"/>
            </a:xfrm>
            <a:prstGeom prst="irregularSeal1">
              <a:avLst/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6294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7772400" y="2743200"/>
            <a:ext cx="2286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9448800" y="3048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96000" y="3962400"/>
            <a:ext cx="1752600" cy="1905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572000" y="3352800"/>
            <a:ext cx="50292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</p:cSld>
  <p:clrMapOvr>
    <a:masterClrMapping/>
  </p:clrMapOvr>
  <p:transition advTm="1883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0" y="4191000"/>
            <a:ext cx="1866900" cy="1295400"/>
            <a:chOff x="960" y="3120"/>
            <a:chExt cx="1176" cy="816"/>
          </a:xfrm>
        </p:grpSpPr>
        <p:sp>
          <p:nvSpPr>
            <p:cNvPr id="358414" name="Oval 14"/>
            <p:cNvSpPr>
              <a:spLocks noChangeArrowheads="1"/>
            </p:cNvSpPr>
            <p:nvPr/>
          </p:nvSpPr>
          <p:spPr bwMode="auto">
            <a:xfrm>
              <a:off x="1008" y="340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5" name="Oval 15"/>
            <p:cNvSpPr>
              <a:spLocks noChangeArrowheads="1"/>
            </p:cNvSpPr>
            <p:nvPr/>
          </p:nvSpPr>
          <p:spPr bwMode="auto">
            <a:xfrm>
              <a:off x="1104" y="331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6" name="Oval 16"/>
            <p:cNvSpPr>
              <a:spLocks noChangeArrowheads="1"/>
            </p:cNvSpPr>
            <p:nvPr/>
          </p:nvSpPr>
          <p:spPr bwMode="auto">
            <a:xfrm>
              <a:off x="1296" y="321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7" name="Oval 17"/>
            <p:cNvSpPr>
              <a:spLocks noChangeArrowheads="1"/>
            </p:cNvSpPr>
            <p:nvPr/>
          </p:nvSpPr>
          <p:spPr bwMode="auto">
            <a:xfrm>
              <a:off x="1488" y="312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8" name="Oval 18"/>
            <p:cNvSpPr>
              <a:spLocks noChangeArrowheads="1"/>
            </p:cNvSpPr>
            <p:nvPr/>
          </p:nvSpPr>
          <p:spPr bwMode="auto">
            <a:xfrm>
              <a:off x="1104" y="352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9" name="Oval 19"/>
            <p:cNvSpPr>
              <a:spLocks noChangeArrowheads="1"/>
            </p:cNvSpPr>
            <p:nvPr/>
          </p:nvSpPr>
          <p:spPr bwMode="auto">
            <a:xfrm>
              <a:off x="1296" y="343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0" name="Oval 20"/>
            <p:cNvSpPr>
              <a:spLocks noChangeArrowheads="1"/>
            </p:cNvSpPr>
            <p:nvPr/>
          </p:nvSpPr>
          <p:spPr bwMode="auto">
            <a:xfrm>
              <a:off x="1440" y="3334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1" name="Oval 21"/>
            <p:cNvSpPr>
              <a:spLocks noChangeArrowheads="1"/>
            </p:cNvSpPr>
            <p:nvPr/>
          </p:nvSpPr>
          <p:spPr bwMode="auto">
            <a:xfrm>
              <a:off x="1632" y="323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2" name="Oval 22"/>
            <p:cNvSpPr>
              <a:spLocks noChangeArrowheads="1"/>
            </p:cNvSpPr>
            <p:nvPr/>
          </p:nvSpPr>
          <p:spPr bwMode="auto">
            <a:xfrm>
              <a:off x="1824" y="314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3" name="Oval 23"/>
            <p:cNvSpPr>
              <a:spLocks noChangeArrowheads="1"/>
            </p:cNvSpPr>
            <p:nvPr/>
          </p:nvSpPr>
          <p:spPr bwMode="auto">
            <a:xfrm>
              <a:off x="1200" y="362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4" name="Oval 24"/>
            <p:cNvSpPr>
              <a:spLocks noChangeArrowheads="1"/>
            </p:cNvSpPr>
            <p:nvPr/>
          </p:nvSpPr>
          <p:spPr bwMode="auto">
            <a:xfrm>
              <a:off x="1392" y="352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5" name="Oval 25"/>
            <p:cNvSpPr>
              <a:spLocks noChangeArrowheads="1"/>
            </p:cNvSpPr>
            <p:nvPr/>
          </p:nvSpPr>
          <p:spPr bwMode="auto">
            <a:xfrm>
              <a:off x="1536" y="343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6" name="Oval 26"/>
            <p:cNvSpPr>
              <a:spLocks noChangeArrowheads="1"/>
            </p:cNvSpPr>
            <p:nvPr/>
          </p:nvSpPr>
          <p:spPr bwMode="auto">
            <a:xfrm>
              <a:off x="1728" y="3334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7" name="Oval 27"/>
            <p:cNvSpPr>
              <a:spLocks noChangeArrowheads="1"/>
            </p:cNvSpPr>
            <p:nvPr/>
          </p:nvSpPr>
          <p:spPr bwMode="auto">
            <a:xfrm>
              <a:off x="1920" y="323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8" name="Oval 28"/>
            <p:cNvSpPr>
              <a:spLocks noChangeArrowheads="1"/>
            </p:cNvSpPr>
            <p:nvPr/>
          </p:nvSpPr>
          <p:spPr bwMode="auto">
            <a:xfrm>
              <a:off x="1296" y="371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9" name="Oval 29"/>
            <p:cNvSpPr>
              <a:spLocks noChangeArrowheads="1"/>
            </p:cNvSpPr>
            <p:nvPr/>
          </p:nvSpPr>
          <p:spPr bwMode="auto">
            <a:xfrm>
              <a:off x="1488" y="362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0" name="Oval 30"/>
            <p:cNvSpPr>
              <a:spLocks noChangeArrowheads="1"/>
            </p:cNvSpPr>
            <p:nvPr/>
          </p:nvSpPr>
          <p:spPr bwMode="auto">
            <a:xfrm>
              <a:off x="1632" y="352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1" name="Oval 31"/>
            <p:cNvSpPr>
              <a:spLocks noChangeArrowheads="1"/>
            </p:cNvSpPr>
            <p:nvPr/>
          </p:nvSpPr>
          <p:spPr bwMode="auto">
            <a:xfrm>
              <a:off x="1824" y="343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2" name="Oval 32"/>
            <p:cNvSpPr>
              <a:spLocks noChangeArrowheads="1"/>
            </p:cNvSpPr>
            <p:nvPr/>
          </p:nvSpPr>
          <p:spPr bwMode="auto">
            <a:xfrm>
              <a:off x="1344" y="345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3" name="Oval 33"/>
            <p:cNvSpPr>
              <a:spLocks noChangeArrowheads="1"/>
            </p:cNvSpPr>
            <p:nvPr/>
          </p:nvSpPr>
          <p:spPr bwMode="auto">
            <a:xfrm>
              <a:off x="960" y="3504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4" name="Oval 34"/>
            <p:cNvSpPr>
              <a:spLocks noChangeArrowheads="1"/>
            </p:cNvSpPr>
            <p:nvPr/>
          </p:nvSpPr>
          <p:spPr bwMode="auto">
            <a:xfrm>
              <a:off x="1152" y="340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5" name="Oval 35"/>
            <p:cNvSpPr>
              <a:spLocks noChangeArrowheads="1"/>
            </p:cNvSpPr>
            <p:nvPr/>
          </p:nvSpPr>
          <p:spPr bwMode="auto">
            <a:xfrm>
              <a:off x="1296" y="331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6" name="Oval 36"/>
            <p:cNvSpPr>
              <a:spLocks noChangeArrowheads="1"/>
            </p:cNvSpPr>
            <p:nvPr/>
          </p:nvSpPr>
          <p:spPr bwMode="auto">
            <a:xfrm>
              <a:off x="1488" y="321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7" name="Oval 37"/>
            <p:cNvSpPr>
              <a:spLocks noChangeArrowheads="1"/>
            </p:cNvSpPr>
            <p:nvPr/>
          </p:nvSpPr>
          <p:spPr bwMode="auto">
            <a:xfrm>
              <a:off x="1680" y="312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sp>
        <p:nvSpPr>
          <p:cNvPr id="358438" name="Text Box 38"/>
          <p:cNvSpPr txBox="1">
            <a:spLocks noChangeArrowheads="1"/>
          </p:cNvSpPr>
          <p:nvPr/>
        </p:nvSpPr>
        <p:spPr bwMode="auto">
          <a:xfrm>
            <a:off x="533400" y="1981200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mic Sans MS" charset="0"/>
              </a:rPr>
              <a:t>Primary tumour</a:t>
            </a:r>
            <a:endParaRPr lang="en-US" dirty="0"/>
          </a:p>
        </p:txBody>
      </p:sp>
      <p:sp>
        <p:nvSpPr>
          <p:cNvPr id="358439" name="Text Box 39"/>
          <p:cNvSpPr txBox="1">
            <a:spLocks noChangeArrowheads="1"/>
          </p:cNvSpPr>
          <p:nvPr/>
        </p:nvSpPr>
        <p:spPr bwMode="auto">
          <a:xfrm>
            <a:off x="533400" y="464820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mic Sans MS" charset="0"/>
              </a:rPr>
              <a:t>metastasis</a:t>
            </a:r>
            <a:endParaRPr lang="en-US" dirty="0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2971800" y="1600200"/>
            <a:ext cx="342900" cy="34607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4267200" y="1524000"/>
            <a:ext cx="341313" cy="3460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3429000" y="1447800"/>
            <a:ext cx="341313" cy="346075"/>
          </a:xfrm>
          <a:prstGeom prst="ellipse">
            <a:avLst/>
          </a:prstGeom>
          <a:solidFill>
            <a:srgbClr val="66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3810000" y="1371600"/>
            <a:ext cx="341313" cy="346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5181600" y="20574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5181600" y="44958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34675" y="1981200"/>
            <a:ext cx="55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834675" y="4507468"/>
            <a:ext cx="55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3340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 charset="0"/>
              </a:rPr>
              <a:t>Leonard Weiss’s </a:t>
            </a:r>
            <a:r>
              <a:rPr lang="en-US" dirty="0" err="1" smtClean="0">
                <a:solidFill>
                  <a:schemeClr val="accent2"/>
                </a:solidFill>
                <a:latin typeface="Comic Sans MS" charset="0"/>
              </a:rPr>
              <a:t>retransplantation</a:t>
            </a:r>
            <a:r>
              <a:rPr lang="en-US" dirty="0" smtClean="0">
                <a:solidFill>
                  <a:schemeClr val="accent2"/>
                </a:solidFill>
                <a:latin typeface="Comic Sans MS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Comic Sans MS" charset="0"/>
              </a:rPr>
              <a:t>expt</a:t>
            </a:r>
            <a:endParaRPr lang="en-US" dirty="0" smtClean="0">
              <a:solidFill>
                <a:schemeClr val="accent2"/>
              </a:solidFill>
              <a:latin typeface="Comic Sans MS" charset="0"/>
            </a:endParaRPr>
          </a:p>
          <a:p>
            <a:endParaRPr lang="en-US" dirty="0">
              <a:solidFill>
                <a:srgbClr val="800000"/>
              </a:solidFill>
              <a:latin typeface="Comic Sans MS" charset="0"/>
            </a:endParaRPr>
          </a:p>
        </p:txBody>
      </p:sp>
      <p:pic>
        <p:nvPicPr>
          <p:cNvPr id="54" name="Picture 15" descr="Wilipedia Mous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28800"/>
            <a:ext cx="2034791" cy="1235130"/>
          </a:xfrm>
          <a:prstGeom prst="rect">
            <a:avLst/>
          </a:prstGeom>
          <a:noFill/>
        </p:spPr>
      </p:pic>
      <p:pic>
        <p:nvPicPr>
          <p:cNvPr id="57" name="Picture 15" descr="Wilipedia Mous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251270"/>
            <a:ext cx="2034791" cy="1235130"/>
          </a:xfrm>
          <a:prstGeom prst="rect">
            <a:avLst/>
          </a:prstGeom>
          <a:noFill/>
        </p:spPr>
      </p:pic>
      <p:pic>
        <p:nvPicPr>
          <p:cNvPr id="58" name="Picture 8" descr="Wilipedia Mous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4600"/>
            <a:ext cx="2636218" cy="1600200"/>
          </a:xfrm>
          <a:prstGeom prst="rect">
            <a:avLst/>
          </a:prstGeom>
          <a:noFill/>
        </p:spPr>
      </p:pic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371600" y="2514600"/>
            <a:ext cx="271305" cy="2417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2209800" y="3276600"/>
            <a:ext cx="271305" cy="241738"/>
          </a:xfrm>
          <a:prstGeom prst="ellipse">
            <a:avLst/>
          </a:prstGeom>
          <a:solidFill>
            <a:srgbClr val="1A378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2" name="Straight Connector 61"/>
          <p:cNvCxnSpPr>
            <a:stCxn id="59" idx="1"/>
            <a:endCxn id="46" idx="1"/>
          </p:cNvCxnSpPr>
          <p:nvPr/>
        </p:nvCxnSpPr>
        <p:spPr bwMode="auto">
          <a:xfrm rot="5400000" flipH="1" flipV="1">
            <a:off x="1767114" y="1295100"/>
            <a:ext cx="899120" cy="1610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59" idx="5"/>
          </p:cNvCxnSpPr>
          <p:nvPr/>
        </p:nvCxnSpPr>
        <p:spPr bwMode="auto">
          <a:xfrm rot="16200000" flipH="1">
            <a:off x="2543055" y="1781053"/>
            <a:ext cx="98464" cy="1978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352800" y="1752600"/>
            <a:ext cx="1255713" cy="1108075"/>
            <a:chOff x="432" y="1968"/>
            <a:chExt cx="791" cy="698"/>
          </a:xfrm>
        </p:grpSpPr>
        <p:sp>
          <p:nvSpPr>
            <p:cNvPr id="358405" name="Oval 5"/>
            <p:cNvSpPr>
              <a:spLocks noChangeArrowheads="1"/>
            </p:cNvSpPr>
            <p:nvPr/>
          </p:nvSpPr>
          <p:spPr bwMode="auto">
            <a:xfrm>
              <a:off x="432" y="2064"/>
              <a:ext cx="215" cy="218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06" name="Oval 6"/>
            <p:cNvSpPr>
              <a:spLocks noChangeArrowheads="1"/>
            </p:cNvSpPr>
            <p:nvPr/>
          </p:nvSpPr>
          <p:spPr bwMode="auto">
            <a:xfrm>
              <a:off x="672" y="2256"/>
              <a:ext cx="216" cy="21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07" name="Oval 7"/>
            <p:cNvSpPr>
              <a:spLocks noChangeArrowheads="1"/>
            </p:cNvSpPr>
            <p:nvPr/>
          </p:nvSpPr>
          <p:spPr bwMode="auto">
            <a:xfrm>
              <a:off x="480" y="240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08" name="Oval 8"/>
            <p:cNvSpPr>
              <a:spLocks noChangeArrowheads="1"/>
            </p:cNvSpPr>
            <p:nvPr/>
          </p:nvSpPr>
          <p:spPr bwMode="auto">
            <a:xfrm>
              <a:off x="912" y="2448"/>
              <a:ext cx="215" cy="21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09" name="Oval 9"/>
            <p:cNvSpPr>
              <a:spLocks noChangeArrowheads="1"/>
            </p:cNvSpPr>
            <p:nvPr/>
          </p:nvSpPr>
          <p:spPr bwMode="auto">
            <a:xfrm>
              <a:off x="768" y="1968"/>
              <a:ext cx="215" cy="218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0" name="Oval 10"/>
            <p:cNvSpPr>
              <a:spLocks noChangeArrowheads="1"/>
            </p:cNvSpPr>
            <p:nvPr/>
          </p:nvSpPr>
          <p:spPr bwMode="auto">
            <a:xfrm>
              <a:off x="1008" y="2160"/>
              <a:ext cx="215" cy="2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2971800" y="2168525"/>
            <a:ext cx="341313" cy="346075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9" name="Straight Connector 68"/>
          <p:cNvCxnSpPr>
            <a:stCxn id="60" idx="6"/>
          </p:cNvCxnSpPr>
          <p:nvPr/>
        </p:nvCxnSpPr>
        <p:spPr bwMode="auto">
          <a:xfrm>
            <a:off x="2481105" y="3397469"/>
            <a:ext cx="1881345" cy="793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60" idx="3"/>
          </p:cNvCxnSpPr>
          <p:nvPr/>
        </p:nvCxnSpPr>
        <p:spPr bwMode="auto">
          <a:xfrm rot="16200000" flipH="1">
            <a:off x="1867346" y="3865121"/>
            <a:ext cx="1613057" cy="848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4953000" y="3124200"/>
            <a:ext cx="1899138" cy="36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 charset="0"/>
              </a:rPr>
              <a:t>transplant</a:t>
            </a:r>
          </a:p>
        </p:txBody>
      </p:sp>
    </p:spTree>
  </p:cSld>
  <p:clrMapOvr>
    <a:masterClrMapping/>
  </p:clrMapOvr>
  <p:transition advTm="72099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0" y="4191000"/>
            <a:ext cx="1866900" cy="1295400"/>
            <a:chOff x="960" y="3120"/>
            <a:chExt cx="1176" cy="816"/>
          </a:xfrm>
        </p:grpSpPr>
        <p:sp>
          <p:nvSpPr>
            <p:cNvPr id="358414" name="Oval 14"/>
            <p:cNvSpPr>
              <a:spLocks noChangeArrowheads="1"/>
            </p:cNvSpPr>
            <p:nvPr/>
          </p:nvSpPr>
          <p:spPr bwMode="auto">
            <a:xfrm>
              <a:off x="1008" y="340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5" name="Oval 15"/>
            <p:cNvSpPr>
              <a:spLocks noChangeArrowheads="1"/>
            </p:cNvSpPr>
            <p:nvPr/>
          </p:nvSpPr>
          <p:spPr bwMode="auto">
            <a:xfrm>
              <a:off x="1104" y="331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6" name="Oval 16"/>
            <p:cNvSpPr>
              <a:spLocks noChangeArrowheads="1"/>
            </p:cNvSpPr>
            <p:nvPr/>
          </p:nvSpPr>
          <p:spPr bwMode="auto">
            <a:xfrm>
              <a:off x="1296" y="321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7" name="Oval 17"/>
            <p:cNvSpPr>
              <a:spLocks noChangeArrowheads="1"/>
            </p:cNvSpPr>
            <p:nvPr/>
          </p:nvSpPr>
          <p:spPr bwMode="auto">
            <a:xfrm>
              <a:off x="1488" y="312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8" name="Oval 18"/>
            <p:cNvSpPr>
              <a:spLocks noChangeArrowheads="1"/>
            </p:cNvSpPr>
            <p:nvPr/>
          </p:nvSpPr>
          <p:spPr bwMode="auto">
            <a:xfrm>
              <a:off x="1104" y="352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9" name="Oval 19"/>
            <p:cNvSpPr>
              <a:spLocks noChangeArrowheads="1"/>
            </p:cNvSpPr>
            <p:nvPr/>
          </p:nvSpPr>
          <p:spPr bwMode="auto">
            <a:xfrm>
              <a:off x="1296" y="343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0" name="Oval 20"/>
            <p:cNvSpPr>
              <a:spLocks noChangeArrowheads="1"/>
            </p:cNvSpPr>
            <p:nvPr/>
          </p:nvSpPr>
          <p:spPr bwMode="auto">
            <a:xfrm>
              <a:off x="1440" y="3334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1" name="Oval 21"/>
            <p:cNvSpPr>
              <a:spLocks noChangeArrowheads="1"/>
            </p:cNvSpPr>
            <p:nvPr/>
          </p:nvSpPr>
          <p:spPr bwMode="auto">
            <a:xfrm>
              <a:off x="1632" y="323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2" name="Oval 22"/>
            <p:cNvSpPr>
              <a:spLocks noChangeArrowheads="1"/>
            </p:cNvSpPr>
            <p:nvPr/>
          </p:nvSpPr>
          <p:spPr bwMode="auto">
            <a:xfrm>
              <a:off x="1824" y="314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3" name="Oval 23"/>
            <p:cNvSpPr>
              <a:spLocks noChangeArrowheads="1"/>
            </p:cNvSpPr>
            <p:nvPr/>
          </p:nvSpPr>
          <p:spPr bwMode="auto">
            <a:xfrm>
              <a:off x="1200" y="362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4" name="Oval 24"/>
            <p:cNvSpPr>
              <a:spLocks noChangeArrowheads="1"/>
            </p:cNvSpPr>
            <p:nvPr/>
          </p:nvSpPr>
          <p:spPr bwMode="auto">
            <a:xfrm>
              <a:off x="1392" y="352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5" name="Oval 25"/>
            <p:cNvSpPr>
              <a:spLocks noChangeArrowheads="1"/>
            </p:cNvSpPr>
            <p:nvPr/>
          </p:nvSpPr>
          <p:spPr bwMode="auto">
            <a:xfrm>
              <a:off x="1536" y="343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6" name="Oval 26"/>
            <p:cNvSpPr>
              <a:spLocks noChangeArrowheads="1"/>
            </p:cNvSpPr>
            <p:nvPr/>
          </p:nvSpPr>
          <p:spPr bwMode="auto">
            <a:xfrm>
              <a:off x="1728" y="3334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7" name="Oval 27"/>
            <p:cNvSpPr>
              <a:spLocks noChangeArrowheads="1"/>
            </p:cNvSpPr>
            <p:nvPr/>
          </p:nvSpPr>
          <p:spPr bwMode="auto">
            <a:xfrm>
              <a:off x="1920" y="323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8" name="Oval 28"/>
            <p:cNvSpPr>
              <a:spLocks noChangeArrowheads="1"/>
            </p:cNvSpPr>
            <p:nvPr/>
          </p:nvSpPr>
          <p:spPr bwMode="auto">
            <a:xfrm>
              <a:off x="1296" y="371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29" name="Oval 29"/>
            <p:cNvSpPr>
              <a:spLocks noChangeArrowheads="1"/>
            </p:cNvSpPr>
            <p:nvPr/>
          </p:nvSpPr>
          <p:spPr bwMode="auto">
            <a:xfrm>
              <a:off x="1488" y="362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0" name="Oval 30"/>
            <p:cNvSpPr>
              <a:spLocks noChangeArrowheads="1"/>
            </p:cNvSpPr>
            <p:nvPr/>
          </p:nvSpPr>
          <p:spPr bwMode="auto">
            <a:xfrm>
              <a:off x="1632" y="352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1" name="Oval 31"/>
            <p:cNvSpPr>
              <a:spLocks noChangeArrowheads="1"/>
            </p:cNvSpPr>
            <p:nvPr/>
          </p:nvSpPr>
          <p:spPr bwMode="auto">
            <a:xfrm>
              <a:off x="1824" y="343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2" name="Oval 32"/>
            <p:cNvSpPr>
              <a:spLocks noChangeArrowheads="1"/>
            </p:cNvSpPr>
            <p:nvPr/>
          </p:nvSpPr>
          <p:spPr bwMode="auto">
            <a:xfrm>
              <a:off x="1344" y="345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3" name="Oval 33"/>
            <p:cNvSpPr>
              <a:spLocks noChangeArrowheads="1"/>
            </p:cNvSpPr>
            <p:nvPr/>
          </p:nvSpPr>
          <p:spPr bwMode="auto">
            <a:xfrm>
              <a:off x="960" y="3504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4" name="Oval 34"/>
            <p:cNvSpPr>
              <a:spLocks noChangeArrowheads="1"/>
            </p:cNvSpPr>
            <p:nvPr/>
          </p:nvSpPr>
          <p:spPr bwMode="auto">
            <a:xfrm>
              <a:off x="1152" y="3408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5" name="Oval 35"/>
            <p:cNvSpPr>
              <a:spLocks noChangeArrowheads="1"/>
            </p:cNvSpPr>
            <p:nvPr/>
          </p:nvSpPr>
          <p:spPr bwMode="auto">
            <a:xfrm>
              <a:off x="1296" y="3312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6" name="Oval 36"/>
            <p:cNvSpPr>
              <a:spLocks noChangeArrowheads="1"/>
            </p:cNvSpPr>
            <p:nvPr/>
          </p:nvSpPr>
          <p:spPr bwMode="auto">
            <a:xfrm>
              <a:off x="1488" y="3216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37" name="Oval 37"/>
            <p:cNvSpPr>
              <a:spLocks noChangeArrowheads="1"/>
            </p:cNvSpPr>
            <p:nvPr/>
          </p:nvSpPr>
          <p:spPr bwMode="auto">
            <a:xfrm>
              <a:off x="1680" y="312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sp>
        <p:nvSpPr>
          <p:cNvPr id="358438" name="Text Box 38"/>
          <p:cNvSpPr txBox="1">
            <a:spLocks noChangeArrowheads="1"/>
          </p:cNvSpPr>
          <p:nvPr/>
        </p:nvSpPr>
        <p:spPr bwMode="auto">
          <a:xfrm>
            <a:off x="533400" y="1981200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mic Sans MS" charset="0"/>
              </a:rPr>
              <a:t>Primary tumour</a:t>
            </a:r>
            <a:endParaRPr lang="en-US" dirty="0"/>
          </a:p>
        </p:txBody>
      </p:sp>
      <p:sp>
        <p:nvSpPr>
          <p:cNvPr id="358439" name="Text Box 39"/>
          <p:cNvSpPr txBox="1">
            <a:spLocks noChangeArrowheads="1"/>
          </p:cNvSpPr>
          <p:nvPr/>
        </p:nvSpPr>
        <p:spPr bwMode="auto">
          <a:xfrm>
            <a:off x="533400" y="464820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mic Sans MS" charset="0"/>
              </a:rPr>
              <a:t>metastasis</a:t>
            </a:r>
            <a:endParaRPr lang="en-US" dirty="0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2971800" y="1600200"/>
            <a:ext cx="342900" cy="34607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4267200" y="1524000"/>
            <a:ext cx="341313" cy="3460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3429000" y="1447800"/>
            <a:ext cx="341313" cy="346075"/>
          </a:xfrm>
          <a:prstGeom prst="ellipse">
            <a:avLst/>
          </a:prstGeom>
          <a:solidFill>
            <a:srgbClr val="66FF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3810000" y="1371600"/>
            <a:ext cx="341313" cy="346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8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5181600" y="20574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5181600" y="44958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34675" y="1981200"/>
            <a:ext cx="55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834675" y="4507468"/>
            <a:ext cx="55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3340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omic Sans MS" charset="0"/>
              </a:rPr>
              <a:t>Leonard Weiss’s </a:t>
            </a:r>
            <a:r>
              <a:rPr lang="en-US" dirty="0" err="1" smtClean="0">
                <a:solidFill>
                  <a:schemeClr val="accent2"/>
                </a:solidFill>
                <a:latin typeface="Comic Sans MS" charset="0"/>
              </a:rPr>
              <a:t>retransplantation</a:t>
            </a:r>
            <a:r>
              <a:rPr lang="en-US" dirty="0" smtClean="0">
                <a:solidFill>
                  <a:schemeClr val="accent2"/>
                </a:solidFill>
                <a:latin typeface="Comic Sans MS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Comic Sans MS" charset="0"/>
              </a:rPr>
              <a:t>expt</a:t>
            </a:r>
            <a:endParaRPr lang="en-US" dirty="0" smtClean="0">
              <a:solidFill>
                <a:schemeClr val="accent2"/>
              </a:solidFill>
              <a:latin typeface="Comic Sans MS" charset="0"/>
            </a:endParaRPr>
          </a:p>
          <a:p>
            <a:endParaRPr lang="en-US" dirty="0">
              <a:solidFill>
                <a:srgbClr val="800000"/>
              </a:solidFill>
              <a:latin typeface="Comic Sans MS" charset="0"/>
            </a:endParaRPr>
          </a:p>
        </p:txBody>
      </p:sp>
      <p:pic>
        <p:nvPicPr>
          <p:cNvPr id="54" name="Picture 15" descr="Wilipedia Mous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28800"/>
            <a:ext cx="2034791" cy="1235130"/>
          </a:xfrm>
          <a:prstGeom prst="rect">
            <a:avLst/>
          </a:prstGeom>
          <a:noFill/>
        </p:spPr>
      </p:pic>
      <p:pic>
        <p:nvPicPr>
          <p:cNvPr id="57" name="Picture 15" descr="Wilipedia Mous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251270"/>
            <a:ext cx="2034791" cy="1235130"/>
          </a:xfrm>
          <a:prstGeom prst="rect">
            <a:avLst/>
          </a:prstGeom>
          <a:noFill/>
        </p:spPr>
      </p:pic>
      <p:pic>
        <p:nvPicPr>
          <p:cNvPr id="58" name="Picture 8" descr="Wilipedia Mous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4600"/>
            <a:ext cx="2636218" cy="1600200"/>
          </a:xfrm>
          <a:prstGeom prst="rect">
            <a:avLst/>
          </a:prstGeom>
          <a:noFill/>
        </p:spPr>
      </p:pic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371600" y="2514600"/>
            <a:ext cx="271305" cy="2417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2209800" y="3276600"/>
            <a:ext cx="271305" cy="241738"/>
          </a:xfrm>
          <a:prstGeom prst="ellipse">
            <a:avLst/>
          </a:prstGeom>
          <a:solidFill>
            <a:srgbClr val="1A378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2" name="Straight Connector 61"/>
          <p:cNvCxnSpPr>
            <a:stCxn id="59" idx="1"/>
            <a:endCxn id="46" idx="1"/>
          </p:cNvCxnSpPr>
          <p:nvPr/>
        </p:nvCxnSpPr>
        <p:spPr bwMode="auto">
          <a:xfrm rot="5400000" flipH="1" flipV="1">
            <a:off x="1767114" y="1295100"/>
            <a:ext cx="899120" cy="1610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59" idx="5"/>
          </p:cNvCxnSpPr>
          <p:nvPr/>
        </p:nvCxnSpPr>
        <p:spPr bwMode="auto">
          <a:xfrm rot="16200000" flipH="1">
            <a:off x="2543055" y="1781053"/>
            <a:ext cx="98464" cy="1978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352800" y="1752600"/>
            <a:ext cx="1255713" cy="1108075"/>
            <a:chOff x="432" y="1968"/>
            <a:chExt cx="791" cy="698"/>
          </a:xfrm>
        </p:grpSpPr>
        <p:sp>
          <p:nvSpPr>
            <p:cNvPr id="358405" name="Oval 5"/>
            <p:cNvSpPr>
              <a:spLocks noChangeArrowheads="1"/>
            </p:cNvSpPr>
            <p:nvPr/>
          </p:nvSpPr>
          <p:spPr bwMode="auto">
            <a:xfrm>
              <a:off x="432" y="2064"/>
              <a:ext cx="215" cy="218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06" name="Oval 6"/>
            <p:cNvSpPr>
              <a:spLocks noChangeArrowheads="1"/>
            </p:cNvSpPr>
            <p:nvPr/>
          </p:nvSpPr>
          <p:spPr bwMode="auto">
            <a:xfrm>
              <a:off x="672" y="2256"/>
              <a:ext cx="216" cy="21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07" name="Oval 7"/>
            <p:cNvSpPr>
              <a:spLocks noChangeArrowheads="1"/>
            </p:cNvSpPr>
            <p:nvPr/>
          </p:nvSpPr>
          <p:spPr bwMode="auto">
            <a:xfrm>
              <a:off x="480" y="2400"/>
              <a:ext cx="216" cy="2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08" name="Oval 8"/>
            <p:cNvSpPr>
              <a:spLocks noChangeArrowheads="1"/>
            </p:cNvSpPr>
            <p:nvPr/>
          </p:nvSpPr>
          <p:spPr bwMode="auto">
            <a:xfrm>
              <a:off x="912" y="2448"/>
              <a:ext cx="215" cy="21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09" name="Oval 9"/>
            <p:cNvSpPr>
              <a:spLocks noChangeArrowheads="1"/>
            </p:cNvSpPr>
            <p:nvPr/>
          </p:nvSpPr>
          <p:spPr bwMode="auto">
            <a:xfrm>
              <a:off x="768" y="1968"/>
              <a:ext cx="215" cy="218"/>
            </a:xfrm>
            <a:prstGeom prst="ellipse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358410" name="Oval 10"/>
            <p:cNvSpPr>
              <a:spLocks noChangeArrowheads="1"/>
            </p:cNvSpPr>
            <p:nvPr/>
          </p:nvSpPr>
          <p:spPr bwMode="auto">
            <a:xfrm>
              <a:off x="1008" y="2160"/>
              <a:ext cx="215" cy="2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1800" b="1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2971800" y="2168525"/>
            <a:ext cx="341313" cy="346075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9" name="Straight Connector 68"/>
          <p:cNvCxnSpPr>
            <a:stCxn id="60" idx="6"/>
          </p:cNvCxnSpPr>
          <p:nvPr/>
        </p:nvCxnSpPr>
        <p:spPr bwMode="auto">
          <a:xfrm>
            <a:off x="2481105" y="3397469"/>
            <a:ext cx="1881345" cy="793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60" idx="3"/>
          </p:cNvCxnSpPr>
          <p:nvPr/>
        </p:nvCxnSpPr>
        <p:spPr bwMode="auto">
          <a:xfrm rot="16200000" flipH="1">
            <a:off x="1867346" y="3865121"/>
            <a:ext cx="1613057" cy="848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4953000" y="3124200"/>
            <a:ext cx="1899138" cy="36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 charset="0"/>
              </a:rPr>
              <a:t>transplant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0" y="57601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Verdana"/>
                <a:cs typeface="Verdana"/>
              </a:rPr>
              <a:t>=&gt; No evidence for </a:t>
            </a:r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special</a:t>
            </a:r>
            <a:r>
              <a:rPr lang="en-US" sz="2000" dirty="0" smtClean="0">
                <a:solidFill>
                  <a:srgbClr val="800000"/>
                </a:solidFill>
                <a:latin typeface="Verdana"/>
                <a:cs typeface="Verdana"/>
              </a:rPr>
              <a:t> metastatic subpopulation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Verdana"/>
                <a:cs typeface="Verdana"/>
              </a:rPr>
              <a:t>No evidence for major mutation/selection between primary and metastasis</a:t>
            </a:r>
          </a:p>
          <a:p>
            <a:endParaRPr lang="en-US" sz="2000" dirty="0" smtClean="0">
              <a:solidFill>
                <a:srgbClr val="800000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 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6553200" y="3212068"/>
            <a:ext cx="1667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Verdana"/>
                <a:cs typeface="Verdana"/>
              </a:rPr>
              <a:t>Equal rate of </a:t>
            </a:r>
          </a:p>
          <a:p>
            <a:r>
              <a:rPr lang="en-US" dirty="0" smtClean="0">
                <a:solidFill>
                  <a:srgbClr val="800000"/>
                </a:solidFill>
                <a:latin typeface="Verdana"/>
                <a:cs typeface="Verdana"/>
              </a:rPr>
              <a:t>metastasis </a:t>
            </a:r>
            <a:endParaRPr lang="en-US" dirty="0"/>
          </a:p>
        </p:txBody>
      </p:sp>
    </p:spTree>
  </p:cSld>
  <p:clrMapOvr>
    <a:masterClrMapping/>
  </p:clrMapOvr>
  <p:transition advTm="72099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914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  <a:latin typeface="Comic Sans MS" charset="0"/>
              </a:rPr>
              <a:t>Malignancy, Invasion &amp; Metastasis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0" y="9652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Most that is written is </a:t>
            </a:r>
            <a:r>
              <a:rPr lang="en-US" sz="1800" i="1" dirty="0">
                <a:solidFill>
                  <a:srgbClr val="800000"/>
                </a:solidFill>
                <a:latin typeface="Comic Sans MS" charset="0"/>
              </a:rPr>
              <a:t>a priori</a:t>
            </a: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 and therefore at best suspect, e.g.</a:t>
            </a:r>
            <a:endParaRPr lang="en-US" sz="1800" dirty="0">
              <a:latin typeface="Comic Sans MS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‘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invasion out of vessels is abnormal’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wrong, normal cells exit vessels efficiently (Chambers)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‘a small subpopulation of primary </a:t>
            </a:r>
            <a:r>
              <a:rPr lang="en-US" sz="1800" dirty="0" err="1">
                <a:solidFill>
                  <a:schemeClr val="accent2"/>
                </a:solidFill>
                <a:latin typeface="Comic Sans MS" charset="0"/>
              </a:rPr>
              <a:t>tumour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 is uniquely capable of metastasis’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probably wrong </a:t>
            </a:r>
            <a:r>
              <a:rPr lang="en-US" sz="1800" dirty="0" smtClean="0">
                <a:latin typeface="Comic Sans MS" charset="0"/>
              </a:rPr>
              <a:t>(Weiss + </a:t>
            </a:r>
            <a:r>
              <a:rPr lang="en-US" sz="1800" dirty="0" err="1" smtClean="0">
                <a:latin typeface="Comic Sans MS" charset="0"/>
              </a:rPr>
              <a:t>Kerbel</a:t>
            </a:r>
            <a:r>
              <a:rPr lang="en-US" sz="1800" dirty="0" smtClean="0">
                <a:latin typeface="Comic Sans MS" charset="0"/>
              </a:rPr>
              <a:t> + Weinberg </a:t>
            </a:r>
            <a:r>
              <a:rPr lang="en-US" sz="1800" dirty="0">
                <a:latin typeface="Comic Sans MS" charset="0"/>
              </a:rPr>
              <a:t>&amp; Bernards)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‘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malignant cells are abnormally motile’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not clear, normal epithelial cells can travel much faster than cancers, not possible to  do the comparison in vivo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‘</a:t>
            </a:r>
            <a:r>
              <a:rPr lang="en-US" sz="1800" dirty="0" err="1">
                <a:solidFill>
                  <a:schemeClr val="accent2"/>
                </a:solidFill>
                <a:latin typeface="Comic Sans MS" charset="0"/>
              </a:rPr>
              <a:t>tumour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 cells are invasive’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depends what you mean by ‘invasive’. </a:t>
            </a:r>
            <a:r>
              <a:rPr lang="en-US" sz="1800" dirty="0" err="1">
                <a:latin typeface="Comic Sans MS" charset="0"/>
              </a:rPr>
              <a:t>Tumours</a:t>
            </a:r>
            <a:r>
              <a:rPr lang="en-US" sz="1800" dirty="0">
                <a:latin typeface="Comic Sans MS" charset="0"/>
              </a:rPr>
              <a:t> spread but it’s not clear how active this is. In some experimental systems, normal cells can be more invasive than their cancers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sz="1800" dirty="0">
              <a:latin typeface="Comic Sans M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914400" y="3429000"/>
            <a:ext cx="11658600" cy="533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Line 2"/>
          <p:cNvSpPr>
            <a:spLocks noChangeShapeType="1"/>
          </p:cNvSpPr>
          <p:nvPr/>
        </p:nvSpPr>
        <p:spPr bwMode="auto">
          <a:xfrm>
            <a:off x="0" y="609600"/>
            <a:ext cx="426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914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accent2"/>
                </a:solidFill>
                <a:latin typeface="Comic Sans MS" charset="0"/>
              </a:rPr>
              <a:t>Malignancy, Invasion &amp; Metastasis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0" y="965200"/>
            <a:ext cx="9144000" cy="498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Most that is written is </a:t>
            </a:r>
            <a:r>
              <a:rPr lang="en-US" sz="1800" i="1" dirty="0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a priori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 and therefore at best suspect, e.g.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‘invasion out of vessels is abnormal’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	- wrong, normal cells exit vessels efficiently (Chambers)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‘a small subpopulation of primary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tumour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 is uniquely capable of metastasis’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	- probably wrong (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Kerbel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mic Sans MS" charset="0"/>
              </a:rPr>
              <a:t>, Weiss, Weinberg &amp; Bernards)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  <a:latin typeface="Comic Sans MS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Comic Sans MS" charset="0"/>
              </a:rPr>
              <a:t>‘</a:t>
            </a:r>
            <a:r>
              <a:rPr lang="en-US" sz="1800" dirty="0">
                <a:solidFill>
                  <a:schemeClr val="accent2"/>
                </a:solidFill>
                <a:latin typeface="Comic Sans MS" charset="0"/>
              </a:rPr>
              <a:t>tumour cells are invasive’</a:t>
            </a:r>
            <a:r>
              <a:rPr lang="en-US" sz="1800" dirty="0">
                <a:latin typeface="Comic Sans MS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>
                <a:latin typeface="Comic Sans MS" charset="0"/>
              </a:rPr>
              <a:t>	- depends what you mean by ‘invasive’. Tumours </a:t>
            </a:r>
            <a:r>
              <a:rPr lang="en-US" sz="1800" b="1" dirty="0">
                <a:latin typeface="Comic Sans MS" charset="0"/>
              </a:rPr>
              <a:t>spread</a:t>
            </a:r>
            <a:r>
              <a:rPr lang="en-US" sz="1800" dirty="0">
                <a:latin typeface="Comic Sans MS" charset="0"/>
              </a:rPr>
              <a:t> but it’s not clear how active this is</a:t>
            </a:r>
            <a:r>
              <a:rPr lang="en-US" sz="1800" dirty="0" smtClean="0">
                <a:latin typeface="Comic Sans MS" charset="0"/>
              </a:rPr>
              <a:t>.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 smtClean="0">
                <a:latin typeface="Comic Sans MS" charset="0"/>
              </a:rPr>
              <a:t>		-Tumours follow pre-existing channels between cells*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dirty="0" smtClean="0">
                <a:latin typeface="Comic Sans MS" charset="0"/>
              </a:rPr>
              <a:t>		- In </a:t>
            </a:r>
            <a:r>
              <a:rPr lang="en-US" sz="1800" dirty="0">
                <a:latin typeface="Comic Sans MS" charset="0"/>
              </a:rPr>
              <a:t>some</a:t>
            </a:r>
            <a:r>
              <a:rPr lang="en-US" sz="1800" dirty="0" smtClean="0">
                <a:latin typeface="Comic Sans MS" charset="0"/>
              </a:rPr>
              <a:t> in vitro </a:t>
            </a:r>
            <a:r>
              <a:rPr lang="en-US" sz="1800" dirty="0">
                <a:latin typeface="Comic Sans MS" charset="0"/>
              </a:rPr>
              <a:t>systems, normal cells</a:t>
            </a:r>
            <a:r>
              <a:rPr lang="en-US" sz="1800" dirty="0" smtClean="0">
                <a:latin typeface="Comic Sans MS" charset="0"/>
              </a:rPr>
              <a:t> more invasive than cancers </a:t>
            </a:r>
            <a:endParaRPr lang="en-US" sz="1800" dirty="0">
              <a:latin typeface="Comic Sans MS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sz="1800" dirty="0">
              <a:latin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" y="5994400"/>
            <a:ext cx="55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*video in vivo by P. Friedl removed for copyright reasons</a:t>
            </a:r>
            <a:endParaRPr lang="en-US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800000"/>
                </a:solidFill>
                <a:latin typeface="Verdana"/>
                <a:cs typeface="Verdana"/>
              </a:rPr>
              <a:t>Metastasis: a </a:t>
            </a:r>
            <a:r>
              <a:rPr lang="en-US" sz="3200" i="1" dirty="0" smtClean="0">
                <a:solidFill>
                  <a:srgbClr val="800000"/>
                </a:solidFill>
                <a:latin typeface="Verdana"/>
                <a:cs typeface="Verdana"/>
              </a:rPr>
              <a:t>personal</a:t>
            </a:r>
            <a:r>
              <a:rPr lang="en-US" sz="3200" dirty="0" smtClean="0">
                <a:solidFill>
                  <a:srgbClr val="800000"/>
                </a:solidFill>
                <a:latin typeface="Verdana"/>
                <a:cs typeface="Verdana"/>
              </a:rPr>
              <a:t> conclusion</a:t>
            </a:r>
            <a:br>
              <a:rPr lang="en-US" sz="3200" dirty="0" smtClean="0">
                <a:solidFill>
                  <a:srgbClr val="800000"/>
                </a:solidFill>
                <a:latin typeface="Verdana"/>
                <a:cs typeface="Verdana"/>
              </a:rPr>
            </a:br>
            <a:endParaRPr lang="en-US" sz="3200" dirty="0">
              <a:solidFill>
                <a:srgbClr val="800000"/>
              </a:solidFill>
              <a:latin typeface="Verdana"/>
              <a:cs typeface="Verdana"/>
            </a:endParaRPr>
          </a:p>
        </p:txBody>
      </p:sp>
      <p:sp>
        <p:nvSpPr>
          <p:cNvPr id="385027" name="Line 3"/>
          <p:cNvSpPr>
            <a:spLocks noChangeShapeType="1"/>
          </p:cNvSpPr>
          <p:nvPr/>
        </p:nvSpPr>
        <p:spPr bwMode="auto">
          <a:xfrm>
            <a:off x="0" y="762000"/>
            <a:ext cx="7772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Verdana"/>
              <a:cs typeface="Verdan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495800"/>
            <a:ext cx="52009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124200" y="4495800"/>
            <a:ext cx="2362200" cy="1905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85030" name="Rectangle 6"/>
          <p:cNvSpPr>
            <a:spLocks noChangeArrowheads="1"/>
          </p:cNvSpPr>
          <p:nvPr/>
        </p:nvSpPr>
        <p:spPr bwMode="auto">
          <a:xfrm>
            <a:off x="419100" y="1219200"/>
            <a:ext cx="87249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Verdana"/>
                <a:cs typeface="Verdana"/>
              </a:rPr>
              <a:t>Malignant cells can grow in an alien environment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Verdana"/>
                <a:cs typeface="Verdana"/>
              </a:rPr>
              <a:t>No evidence (yet) for a major change (e.g. crucial mutations) between malignant primary and metastasis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Verdana"/>
                <a:cs typeface="Verdana"/>
              </a:rPr>
              <a:t>Pathologist’s ‘invasiveness’ is a kind of ‘local metastasis’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Verdana"/>
                <a:cs typeface="Verdana"/>
              </a:rPr>
              <a:t>-&gt; Maybe metastasis is just ‘leakage’ of cells from the primary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latin typeface="Verdana"/>
              <a:cs typeface="Verdana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Verdana"/>
                <a:cs typeface="Verdana"/>
              </a:rPr>
              <a:t>Malignancy is what matters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7" name="Curved Left Arrow 6"/>
          <p:cNvSpPr/>
          <p:nvPr/>
        </p:nvSpPr>
        <p:spPr bwMode="auto">
          <a:xfrm rot="672251">
            <a:off x="8557595" y="3564619"/>
            <a:ext cx="457200" cy="21336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ransition advTm="928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What is Cancer ?</a:t>
            </a:r>
            <a:br>
              <a:rPr lang="en-US" sz="2800" dirty="0" smtClean="0">
                <a:solidFill>
                  <a:srgbClr val="800000"/>
                </a:solidFill>
                <a:latin typeface="Comic Sans MS" charset="0"/>
              </a:rPr>
            </a:br>
            <a:endParaRPr lang="en-US" sz="2800" dirty="0">
              <a:solidFill>
                <a:srgbClr val="800000"/>
              </a:solidFill>
              <a:latin typeface="Comic Sans MS" charset="0"/>
            </a:endParaRPr>
          </a:p>
        </p:txBody>
      </p:sp>
      <p:pic>
        <p:nvPicPr>
          <p:cNvPr id="5" name="Picture 4" descr="human dev images combined compres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914400"/>
            <a:ext cx="6202446" cy="2901144"/>
          </a:xfrm>
          <a:prstGeom prst="rect">
            <a:avLst/>
          </a:prstGeom>
        </p:spPr>
      </p:pic>
      <p:pic>
        <p:nvPicPr>
          <p:cNvPr id="6" name="Picture 5" descr="leonardo man crop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90600"/>
            <a:ext cx="2331720" cy="2362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11430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438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962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4008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12" name="Picture 11" descr="skin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352800"/>
            <a:ext cx="2506133" cy="304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 rot="16200000" flipH="1">
            <a:off x="5029200" y="3276600"/>
            <a:ext cx="914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" name="Group 18"/>
          <p:cNvGrpSpPr/>
          <p:nvPr/>
        </p:nvGrpSpPr>
        <p:grpSpPr>
          <a:xfrm>
            <a:off x="6248400" y="4572000"/>
            <a:ext cx="990600" cy="914400"/>
            <a:chOff x="6248400" y="4572000"/>
            <a:chExt cx="990600" cy="914400"/>
          </a:xfrm>
        </p:grpSpPr>
        <p:sp>
          <p:nvSpPr>
            <p:cNvPr id="18" name="Explosion 1 17"/>
            <p:cNvSpPr/>
            <p:nvPr/>
          </p:nvSpPr>
          <p:spPr bwMode="auto">
            <a:xfrm>
              <a:off x="6248400" y="4572000"/>
              <a:ext cx="990600" cy="914400"/>
            </a:xfrm>
            <a:prstGeom prst="irregularSeal1">
              <a:avLst/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6294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876800" y="2438400"/>
            <a:ext cx="990600" cy="914400"/>
            <a:chOff x="6248400" y="4572000"/>
            <a:chExt cx="990600" cy="914400"/>
          </a:xfrm>
        </p:grpSpPr>
        <p:sp>
          <p:nvSpPr>
            <p:cNvPr id="21" name="Explosion 1 20"/>
            <p:cNvSpPr/>
            <p:nvPr/>
          </p:nvSpPr>
          <p:spPr bwMode="auto">
            <a:xfrm>
              <a:off x="6248400" y="4572000"/>
              <a:ext cx="990600" cy="914400"/>
            </a:xfrm>
            <a:prstGeom prst="irregularSeal1">
              <a:avLst/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6294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7848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772400" y="2590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48600" y="1905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772400" y="2819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001000" y="2057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696200" y="2209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620000" y="16764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620000" y="1066800"/>
            <a:ext cx="3048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924800" y="1447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620000" y="1828800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772400" y="2743200"/>
            <a:ext cx="2286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3352800"/>
            <a:ext cx="50292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133" y="4876800"/>
            <a:ext cx="43725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failure of 3-D growth control</a:t>
            </a:r>
          </a:p>
          <a:p>
            <a:endParaRPr lang="en-US" dirty="0" smtClean="0"/>
          </a:p>
          <a:p>
            <a:r>
              <a:rPr lang="en-US" sz="2400" dirty="0" smtClean="0"/>
              <a:t>and repair/wound healing</a:t>
            </a:r>
            <a:endParaRPr lang="en-US" sz="2400" dirty="0"/>
          </a:p>
        </p:txBody>
      </p:sp>
    </p:spTree>
  </p:cSld>
  <p:clrMapOvr>
    <a:masterClrMapping/>
  </p:clrMapOvr>
  <p:transition advTm="11559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152400"/>
            <a:ext cx="6781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Comic Sans MS" charset="0"/>
              </a:rPr>
              <a:t>What is Cancer ?</a:t>
            </a:r>
            <a:br>
              <a:rPr lang="en-US" sz="2800" dirty="0" smtClean="0">
                <a:solidFill>
                  <a:srgbClr val="800000"/>
                </a:solidFill>
                <a:latin typeface="Comic Sans MS" charset="0"/>
              </a:rPr>
            </a:br>
            <a:endParaRPr lang="en-US" sz="2800" dirty="0">
              <a:solidFill>
                <a:srgbClr val="800000"/>
              </a:solidFill>
              <a:latin typeface="Comic Sans MS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876800" y="22860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438400" y="2209800"/>
            <a:ext cx="228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pic>
        <p:nvPicPr>
          <p:cNvPr id="12" name="Picture 11" descr="ski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52800"/>
            <a:ext cx="2506133" cy="3048000"/>
          </a:xfrm>
          <a:prstGeom prst="rect">
            <a:avLst/>
          </a:prstGeom>
        </p:spPr>
      </p:pic>
      <p:grpSp>
        <p:nvGrpSpPr>
          <p:cNvPr id="2" name="Group 18"/>
          <p:cNvGrpSpPr/>
          <p:nvPr/>
        </p:nvGrpSpPr>
        <p:grpSpPr>
          <a:xfrm>
            <a:off x="6248400" y="4572000"/>
            <a:ext cx="990600" cy="914400"/>
            <a:chOff x="6248400" y="4572000"/>
            <a:chExt cx="990600" cy="914400"/>
          </a:xfrm>
        </p:grpSpPr>
        <p:sp>
          <p:nvSpPr>
            <p:cNvPr id="18" name="Explosion 1 17"/>
            <p:cNvSpPr/>
            <p:nvPr/>
          </p:nvSpPr>
          <p:spPr bwMode="auto">
            <a:xfrm>
              <a:off x="6248400" y="4572000"/>
              <a:ext cx="990600" cy="914400"/>
            </a:xfrm>
            <a:prstGeom prst="irregularSeal1">
              <a:avLst/>
            </a:prstGeom>
            <a:solidFill>
              <a:srgbClr val="FFFFFF"/>
            </a:solidFill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6294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4572000" y="3352800"/>
            <a:ext cx="50292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133" y="4876800"/>
            <a:ext cx="43725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failure of 3-D growth control</a:t>
            </a:r>
          </a:p>
          <a:p>
            <a:endParaRPr lang="en-US" dirty="0" smtClean="0"/>
          </a:p>
          <a:p>
            <a:r>
              <a:rPr lang="en-US" sz="2400" dirty="0" smtClean="0"/>
              <a:t>and repair/</a:t>
            </a:r>
            <a:r>
              <a:rPr lang="en-US" sz="2400" b="1" dirty="0" smtClean="0"/>
              <a:t>wound healing</a:t>
            </a:r>
            <a:endParaRPr lang="en-US" sz="2400" b="1" dirty="0"/>
          </a:p>
        </p:txBody>
      </p:sp>
      <p:pic>
        <p:nvPicPr>
          <p:cNvPr id="36" name="Picture 35" descr="X20 invasion into muscle.jpg"/>
          <p:cNvPicPr>
            <a:picLocks noChangeAspect="1"/>
          </p:cNvPicPr>
          <p:nvPr/>
        </p:nvPicPr>
        <p:blipFill>
          <a:blip r:embed="rId4">
            <a:lum contrast="55000"/>
          </a:blip>
          <a:srcRect l="32776" t="5315" r="23917" b="7677"/>
          <a:stretch>
            <a:fillRect/>
          </a:stretch>
        </p:blipFill>
        <p:spPr>
          <a:xfrm>
            <a:off x="6172200" y="1295400"/>
            <a:ext cx="1756799" cy="2647187"/>
          </a:xfrm>
          <a:prstGeom prst="rect">
            <a:avLst/>
          </a:prstGeom>
        </p:spPr>
      </p:pic>
      <p:pic>
        <p:nvPicPr>
          <p:cNvPr id="33" name="Picture 32" descr="Epithelium from Duct dissect diagAdj.jpg"/>
          <p:cNvPicPr>
            <a:picLocks noChangeAspect="1"/>
          </p:cNvPicPr>
          <p:nvPr/>
        </p:nvPicPr>
        <p:blipFill>
          <a:blip r:embed="rId5"/>
          <a:srcRect r="17142"/>
          <a:stretch>
            <a:fillRect/>
          </a:stretch>
        </p:blipFill>
        <p:spPr>
          <a:xfrm>
            <a:off x="838200" y="1522850"/>
            <a:ext cx="3200613" cy="1906150"/>
          </a:xfrm>
          <a:prstGeom prst="rect">
            <a:avLst/>
          </a:prstGeom>
        </p:spPr>
      </p:pic>
    </p:spTree>
  </p:cSld>
  <p:clrMapOvr>
    <a:masterClrMapping/>
  </p:clrMapOvr>
  <p:transition advTm="11559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5940599" cy="109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000090"/>
                </a:solidFill>
                <a:latin typeface="Helvetica" charset="0"/>
              </a:rPr>
              <a:t>Cancer is caused by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solidFill>
                  <a:srgbClr val="000090"/>
                </a:solidFill>
                <a:latin typeface="Helvetica" charset="0"/>
              </a:rPr>
              <a:t>alteration of a cell’s genes</a:t>
            </a:r>
            <a:endParaRPr lang="en-US" sz="3600" b="1" dirty="0">
              <a:solidFill>
                <a:srgbClr val="000090"/>
              </a:solidFill>
              <a:latin typeface="Helvetica" charset="0"/>
            </a:endParaRPr>
          </a:p>
        </p:txBody>
      </p:sp>
      <p:sp>
        <p:nvSpPr>
          <p:cNvPr id="2209795" name="Text Box 3"/>
          <p:cNvSpPr txBox="1">
            <a:spLocks noChangeArrowheads="1"/>
          </p:cNvSpPr>
          <p:nvPr/>
        </p:nvSpPr>
        <p:spPr bwMode="auto">
          <a:xfrm>
            <a:off x="271463" y="2409825"/>
            <a:ext cx="979956" cy="595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Normal</a:t>
            </a:r>
          </a:p>
          <a:p>
            <a:pPr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Cell</a:t>
            </a:r>
          </a:p>
        </p:txBody>
      </p:sp>
      <p:sp>
        <p:nvSpPr>
          <p:cNvPr id="2209796" name="Text Box 4"/>
          <p:cNvSpPr txBox="1">
            <a:spLocks noChangeArrowheads="1"/>
          </p:cNvSpPr>
          <p:nvPr/>
        </p:nvSpPr>
        <p:spPr bwMode="auto">
          <a:xfrm>
            <a:off x="2702771" y="2286000"/>
            <a:ext cx="1261959" cy="595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Slightly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7" name="Text Box 5"/>
          <p:cNvSpPr txBox="1">
            <a:spLocks noChangeArrowheads="1"/>
          </p:cNvSpPr>
          <p:nvPr/>
        </p:nvSpPr>
        <p:spPr bwMode="auto">
          <a:xfrm>
            <a:off x="4945063" y="2286000"/>
            <a:ext cx="1684337" cy="763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 dirty="0">
                <a:solidFill>
                  <a:srgbClr val="0000FF"/>
                </a:solidFill>
                <a:latin typeface="Helvetica" charset="0"/>
              </a:rPr>
              <a:t>More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b="1" dirty="0">
                <a:solidFill>
                  <a:srgbClr val="0000FF"/>
                </a:solidFill>
                <a:latin typeface="Helvetica" charset="0"/>
              </a:rPr>
              <a:t>Abnormal</a:t>
            </a:r>
          </a:p>
        </p:txBody>
      </p:sp>
      <p:sp>
        <p:nvSpPr>
          <p:cNvPr id="2209798" name="Text Box 6"/>
          <p:cNvSpPr txBox="1">
            <a:spLocks noChangeArrowheads="1"/>
          </p:cNvSpPr>
          <p:nvPr/>
        </p:nvSpPr>
        <p:spPr bwMode="auto">
          <a:xfrm>
            <a:off x="7708134" y="2409825"/>
            <a:ext cx="1274708" cy="346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b="1">
                <a:solidFill>
                  <a:srgbClr val="0000FF"/>
                </a:solidFill>
                <a:latin typeface="Helvetica" charset="0"/>
              </a:rPr>
              <a:t>Malignant</a:t>
            </a:r>
          </a:p>
        </p:txBody>
      </p:sp>
      <p:sp>
        <p:nvSpPr>
          <p:cNvPr id="2209799" name="AutoShape 7"/>
          <p:cNvSpPr>
            <a:spLocks noChangeArrowheads="1"/>
          </p:cNvSpPr>
          <p:nvPr/>
        </p:nvSpPr>
        <p:spPr bwMode="auto">
          <a:xfrm>
            <a:off x="3200400" y="423703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0" name="Oval 8"/>
          <p:cNvSpPr>
            <a:spLocks noChangeArrowheads="1"/>
          </p:cNvSpPr>
          <p:nvPr/>
        </p:nvSpPr>
        <p:spPr bwMode="auto">
          <a:xfrm>
            <a:off x="2514600" y="4095750"/>
            <a:ext cx="501650" cy="508000"/>
          </a:xfrm>
          <a:prstGeom prst="ellipse">
            <a:avLst/>
          </a:prstGeom>
          <a:solidFill>
            <a:srgbClr val="ABFB6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2" name="Oval 10"/>
          <p:cNvSpPr>
            <a:spLocks noChangeArrowheads="1"/>
          </p:cNvSpPr>
          <p:nvPr/>
        </p:nvSpPr>
        <p:spPr bwMode="auto">
          <a:xfrm>
            <a:off x="7091363" y="4095750"/>
            <a:ext cx="501650" cy="508000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3" name="Oval 11"/>
          <p:cNvSpPr>
            <a:spLocks noChangeArrowheads="1"/>
          </p:cNvSpPr>
          <p:nvPr/>
        </p:nvSpPr>
        <p:spPr bwMode="auto">
          <a:xfrm>
            <a:off x="8235950" y="4095750"/>
            <a:ext cx="501650" cy="5080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5" name="Oval 13"/>
          <p:cNvSpPr>
            <a:spLocks noChangeArrowheads="1"/>
          </p:cNvSpPr>
          <p:nvPr/>
        </p:nvSpPr>
        <p:spPr bwMode="auto">
          <a:xfrm>
            <a:off x="5948363" y="4095750"/>
            <a:ext cx="500062" cy="508000"/>
          </a:xfrm>
          <a:prstGeom prst="ellipse">
            <a:avLst/>
          </a:prstGeom>
          <a:solidFill>
            <a:srgbClr val="FCAB6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209807" name="AutoShape 15"/>
          <p:cNvSpPr>
            <a:spLocks noChangeArrowheads="1"/>
          </p:cNvSpPr>
          <p:nvPr/>
        </p:nvSpPr>
        <p:spPr bwMode="auto">
          <a:xfrm>
            <a:off x="5449888" y="423703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8" name="AutoShape 16"/>
          <p:cNvSpPr>
            <a:spLocks noChangeArrowheads="1"/>
          </p:cNvSpPr>
          <p:nvPr/>
        </p:nvSpPr>
        <p:spPr bwMode="auto">
          <a:xfrm>
            <a:off x="6594475" y="423703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09" name="AutoShape 17"/>
          <p:cNvSpPr>
            <a:spLocks noChangeArrowheads="1"/>
          </p:cNvSpPr>
          <p:nvPr/>
        </p:nvSpPr>
        <p:spPr bwMode="auto">
          <a:xfrm>
            <a:off x="7737475" y="423703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2" name="Line 20"/>
          <p:cNvSpPr>
            <a:spLocks noChangeShapeType="1"/>
          </p:cNvSpPr>
          <p:nvPr/>
        </p:nvSpPr>
        <p:spPr bwMode="auto">
          <a:xfrm flipH="1" flipV="1">
            <a:off x="3352800" y="4800600"/>
            <a:ext cx="134938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3" name="Line 21"/>
          <p:cNvSpPr>
            <a:spLocks noChangeShapeType="1"/>
          </p:cNvSpPr>
          <p:nvPr/>
        </p:nvSpPr>
        <p:spPr bwMode="auto">
          <a:xfrm flipV="1">
            <a:off x="6510337" y="4800600"/>
            <a:ext cx="2286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4" name="Line 22"/>
          <p:cNvSpPr>
            <a:spLocks noChangeShapeType="1"/>
          </p:cNvSpPr>
          <p:nvPr/>
        </p:nvSpPr>
        <p:spPr bwMode="auto">
          <a:xfrm flipV="1">
            <a:off x="5562600" y="4876800"/>
            <a:ext cx="66675" cy="4572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5" name="Line 23"/>
          <p:cNvSpPr>
            <a:spLocks noChangeShapeType="1"/>
          </p:cNvSpPr>
          <p:nvPr/>
        </p:nvSpPr>
        <p:spPr bwMode="auto">
          <a:xfrm flipV="1">
            <a:off x="7500937" y="4800600"/>
            <a:ext cx="271463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6" name="AutoShape 24"/>
          <p:cNvSpPr>
            <a:spLocks noChangeArrowheads="1"/>
          </p:cNvSpPr>
          <p:nvPr/>
        </p:nvSpPr>
        <p:spPr bwMode="auto">
          <a:xfrm>
            <a:off x="2019300" y="423703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7" name="Oval 25"/>
          <p:cNvSpPr>
            <a:spLocks noChangeArrowheads="1"/>
          </p:cNvSpPr>
          <p:nvPr/>
        </p:nvSpPr>
        <p:spPr bwMode="auto">
          <a:xfrm>
            <a:off x="1371600" y="4095750"/>
            <a:ext cx="501650" cy="508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8" name="AutoShape 26"/>
          <p:cNvSpPr>
            <a:spLocks noChangeArrowheads="1"/>
          </p:cNvSpPr>
          <p:nvPr/>
        </p:nvSpPr>
        <p:spPr bwMode="auto">
          <a:xfrm>
            <a:off x="876300" y="4237038"/>
            <a:ext cx="350838" cy="225425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19" name="Oval 27"/>
          <p:cNvSpPr>
            <a:spLocks noChangeArrowheads="1"/>
          </p:cNvSpPr>
          <p:nvPr/>
        </p:nvSpPr>
        <p:spPr bwMode="auto">
          <a:xfrm>
            <a:off x="228600" y="4095750"/>
            <a:ext cx="501650" cy="5080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0" name="Line 28"/>
          <p:cNvSpPr>
            <a:spLocks noChangeShapeType="1"/>
          </p:cNvSpPr>
          <p:nvPr/>
        </p:nvSpPr>
        <p:spPr bwMode="auto">
          <a:xfrm flipH="1" flipV="1">
            <a:off x="2209800" y="4800600"/>
            <a:ext cx="4064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9821" name="Line 29"/>
          <p:cNvSpPr>
            <a:spLocks noChangeShapeType="1"/>
          </p:cNvSpPr>
          <p:nvPr/>
        </p:nvSpPr>
        <p:spPr bwMode="auto">
          <a:xfrm flipH="1" flipV="1">
            <a:off x="1066800" y="4724400"/>
            <a:ext cx="406400" cy="6096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334273" y="5486400"/>
            <a:ext cx="6458168" cy="713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4400" dirty="0" smtClean="0">
                <a:solidFill>
                  <a:srgbClr val="800000"/>
                </a:solidFill>
                <a:latin typeface="Helvetica" charset="0"/>
              </a:rPr>
              <a:t>mutations/Gene changes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V="1">
            <a:off x="4495800" y="4800600"/>
            <a:ext cx="0" cy="533400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4800600" y="4095750"/>
            <a:ext cx="501650" cy="508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3657600" y="4095750"/>
            <a:ext cx="500062" cy="508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4303712" y="4237038"/>
            <a:ext cx="352425" cy="225425"/>
          </a:xfrm>
          <a:prstGeom prst="rightArrow">
            <a:avLst>
              <a:gd name="adj1" fmla="val 50000"/>
              <a:gd name="adj2" fmla="val 39085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5391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|12.5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CC"/>
        </a:lt1>
        <a:dk2>
          <a:srgbClr val="000066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0000"/>
    </a:dk2>
    <a:lt2>
      <a:srgbClr val="808080"/>
    </a:lt2>
    <a:accent1>
      <a:srgbClr val="FFFF00"/>
    </a:accent1>
    <a:accent2>
      <a:srgbClr val="000080"/>
    </a:accent2>
    <a:accent3>
      <a:srgbClr val="FFFFFF"/>
    </a:accent3>
    <a:accent4>
      <a:srgbClr val="000000"/>
    </a:accent4>
    <a:accent5>
      <a:srgbClr val="FFFFAA"/>
    </a:accent5>
    <a:accent6>
      <a:srgbClr val="000073"/>
    </a:accent6>
    <a:hlink>
      <a:srgbClr val="FF0000"/>
    </a:hlink>
    <a:folHlink>
      <a:srgbClr val="00FF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0000"/>
    </a:dk2>
    <a:lt2>
      <a:srgbClr val="808080"/>
    </a:lt2>
    <a:accent1>
      <a:srgbClr val="FFFF00"/>
    </a:accent1>
    <a:accent2>
      <a:srgbClr val="000080"/>
    </a:accent2>
    <a:accent3>
      <a:srgbClr val="FFFFFF"/>
    </a:accent3>
    <a:accent4>
      <a:srgbClr val="000000"/>
    </a:accent4>
    <a:accent5>
      <a:srgbClr val="FFFFAA"/>
    </a:accent5>
    <a:accent6>
      <a:srgbClr val="000073"/>
    </a:accent6>
    <a:hlink>
      <a:srgbClr val="FF0000"/>
    </a:hlink>
    <a:folHlink>
      <a:srgbClr val="00FF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0000"/>
    </a:dk2>
    <a:lt2>
      <a:srgbClr val="808080"/>
    </a:lt2>
    <a:accent1>
      <a:srgbClr val="FFFF00"/>
    </a:accent1>
    <a:accent2>
      <a:srgbClr val="000080"/>
    </a:accent2>
    <a:accent3>
      <a:srgbClr val="FFFFFF"/>
    </a:accent3>
    <a:accent4>
      <a:srgbClr val="000000"/>
    </a:accent4>
    <a:accent5>
      <a:srgbClr val="FFFFAA"/>
    </a:accent5>
    <a:accent6>
      <a:srgbClr val="000073"/>
    </a:accent6>
    <a:hlink>
      <a:srgbClr val="FF0000"/>
    </a:hlink>
    <a:folHlink>
      <a:srgbClr val="00FF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0000"/>
    </a:dk2>
    <a:lt2>
      <a:srgbClr val="808080"/>
    </a:lt2>
    <a:accent1>
      <a:srgbClr val="FFFF00"/>
    </a:accent1>
    <a:accent2>
      <a:srgbClr val="000080"/>
    </a:accent2>
    <a:accent3>
      <a:srgbClr val="FFFFFF"/>
    </a:accent3>
    <a:accent4>
      <a:srgbClr val="000000"/>
    </a:accent4>
    <a:accent5>
      <a:srgbClr val="FFFFAA"/>
    </a:accent5>
    <a:accent6>
      <a:srgbClr val="000073"/>
    </a:accent6>
    <a:hlink>
      <a:srgbClr val="FF0000"/>
    </a:hlink>
    <a:folHlink>
      <a:srgbClr val="00FF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0000"/>
    </a:dk2>
    <a:lt2>
      <a:srgbClr val="808080"/>
    </a:lt2>
    <a:accent1>
      <a:srgbClr val="FFFF00"/>
    </a:accent1>
    <a:accent2>
      <a:srgbClr val="000080"/>
    </a:accent2>
    <a:accent3>
      <a:srgbClr val="FFFFFF"/>
    </a:accent3>
    <a:accent4>
      <a:srgbClr val="000000"/>
    </a:accent4>
    <a:accent5>
      <a:srgbClr val="FFFFAA"/>
    </a:accent5>
    <a:accent6>
      <a:srgbClr val="000073"/>
    </a:accent6>
    <a:hlink>
      <a:srgbClr val="FF0000"/>
    </a:hlink>
    <a:folHlink>
      <a:srgbClr val="00FF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0000"/>
    </a:dk2>
    <a:lt2>
      <a:srgbClr val="808080"/>
    </a:lt2>
    <a:accent1>
      <a:srgbClr val="FFFF00"/>
    </a:accent1>
    <a:accent2>
      <a:srgbClr val="000080"/>
    </a:accent2>
    <a:accent3>
      <a:srgbClr val="FFFFFF"/>
    </a:accent3>
    <a:accent4>
      <a:srgbClr val="000000"/>
    </a:accent4>
    <a:accent5>
      <a:srgbClr val="FFFFAA"/>
    </a:accent5>
    <a:accent6>
      <a:srgbClr val="000073"/>
    </a:accent6>
    <a:hlink>
      <a:srgbClr val="FF0000"/>
    </a:hlink>
    <a:folHlink>
      <a:srgbClr val="00FF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0000"/>
    </a:dk2>
    <a:lt2>
      <a:srgbClr val="808080"/>
    </a:lt2>
    <a:accent1>
      <a:srgbClr val="FFFF00"/>
    </a:accent1>
    <a:accent2>
      <a:srgbClr val="000080"/>
    </a:accent2>
    <a:accent3>
      <a:srgbClr val="FFFFFF"/>
    </a:accent3>
    <a:accent4>
      <a:srgbClr val="000000"/>
    </a:accent4>
    <a:accent5>
      <a:srgbClr val="FFFFAA"/>
    </a:accent5>
    <a:accent6>
      <a:srgbClr val="000073"/>
    </a:accent6>
    <a:hlink>
      <a:srgbClr val="FF0000"/>
    </a:hlink>
    <a:folHlink>
      <a:srgbClr val="00FF00"/>
    </a:folHlink>
  </a:clrScheme>
</a:themeOverride>
</file>

<file path=ppt/theme/themeOverride8.xml><?xml version="1.0" encoding="utf-8"?>
<a:themeOverride xmlns:a="http://schemas.openxmlformats.org/drawingml/2006/main">
  <a:clrScheme name="Blank Presentation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0000"/>
    </a:dk2>
    <a:lt2>
      <a:srgbClr val="808080"/>
    </a:lt2>
    <a:accent1>
      <a:srgbClr val="FFFF00"/>
    </a:accent1>
    <a:accent2>
      <a:srgbClr val="000080"/>
    </a:accent2>
    <a:accent3>
      <a:srgbClr val="FFFFFF"/>
    </a:accent3>
    <a:accent4>
      <a:srgbClr val="000000"/>
    </a:accent4>
    <a:accent5>
      <a:srgbClr val="FFFFAA"/>
    </a:accent5>
    <a:accent6>
      <a:srgbClr val="000073"/>
    </a:accent6>
    <a:hlink>
      <a:srgbClr val="FF0000"/>
    </a:hlink>
    <a:folHlink>
      <a:srgbClr val="00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6719</TotalTime>
  <Words>2967</Words>
  <Application>Microsoft Macintosh PowerPoint</Application>
  <PresentationFormat>On-screen Show (4:3)</PresentationFormat>
  <Paragraphs>632</Paragraphs>
  <Slides>64</Slides>
  <Notes>63</Notes>
  <HiddenSlides>0</HiddenSlides>
  <MMClips>0</MMClips>
  <ScaleCrop>false</ScaleCrop>
  <HeadingPairs>
    <vt:vector size="4" baseType="variant">
      <vt:variant>
        <vt:lpstr>Design Template</vt:lpstr>
      </vt:variant>
      <vt:variant>
        <vt:i4>7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Blank Presentation</vt:lpstr>
      <vt:lpstr>3_Blank Presentation</vt:lpstr>
      <vt:lpstr>1_Blank Presentation</vt:lpstr>
      <vt:lpstr>4_Blank Presentation</vt:lpstr>
      <vt:lpstr>2_Blank Presentation</vt:lpstr>
      <vt:lpstr>5_Blank Presentation</vt:lpstr>
      <vt:lpstr>6_Blank Presentation</vt:lpstr>
      <vt:lpstr>Slide 1</vt:lpstr>
      <vt:lpstr>What is Cancer ? </vt:lpstr>
      <vt:lpstr>What is Cancer ? </vt:lpstr>
      <vt:lpstr>What is Cancer ? </vt:lpstr>
      <vt:lpstr>What is Cancer ? </vt:lpstr>
      <vt:lpstr>What is Cancer ? </vt:lpstr>
      <vt:lpstr>What is Cancer ? </vt:lpstr>
      <vt:lpstr>What is Cancer ? </vt:lpstr>
      <vt:lpstr>Slide 9</vt:lpstr>
      <vt:lpstr>Slide 10</vt:lpstr>
      <vt:lpstr>Slide 11</vt:lpstr>
      <vt:lpstr>Tumours develop by Clonal Evolution = Natural Selection</vt:lpstr>
      <vt:lpstr>Slide 13</vt:lpstr>
      <vt:lpstr>Slide 14</vt:lpstr>
      <vt:lpstr>Slide 15</vt:lpstr>
      <vt:lpstr>Human cancers are often Genetically Unstable</vt:lpstr>
      <vt:lpstr>Slide 17</vt:lpstr>
      <vt:lpstr>Slide 18</vt:lpstr>
      <vt:lpstr>Genetic Instability: </vt:lpstr>
      <vt:lpstr>How could genetic instability come about?</vt:lpstr>
      <vt:lpstr>How could genetic instability come about?</vt:lpstr>
      <vt:lpstr>How could genetic instability come about?</vt:lpstr>
      <vt:lpstr>How could genetic instability come about?</vt:lpstr>
      <vt:lpstr>How could genetic instability come about?</vt:lpstr>
      <vt:lpstr>Errors in mitosis:Abnormal mitosis End Movie by Duane Compton and Sarah Thompson, Dartmouth USA</vt:lpstr>
      <vt:lpstr>There are many kinds of genetic instability</vt:lpstr>
      <vt:lpstr>Oncogenes and Tumour Suppressor genes</vt:lpstr>
      <vt:lpstr>Oncogenes versus Tumour Suppressor Genes </vt:lpstr>
      <vt:lpstr>Oncogenes and Tumour Suppressor genes</vt:lpstr>
      <vt:lpstr>Slide 30</vt:lpstr>
      <vt:lpstr>Slide 31</vt:lpstr>
      <vt:lpstr>Slide 32</vt:lpstr>
      <vt:lpstr>What do gene changes do to cells ?</vt:lpstr>
      <vt:lpstr>    </vt:lpstr>
      <vt:lpstr>Slide 35</vt:lpstr>
      <vt:lpstr>    </vt:lpstr>
      <vt:lpstr>Slide 37</vt:lpstr>
      <vt:lpstr>Slide 38</vt:lpstr>
      <vt:lpstr>Vogelstein’s model of colon cancer (2008 version)</vt:lpstr>
      <vt:lpstr>Vogelstein’s model of colon cancer (2008 version)</vt:lpstr>
      <vt:lpstr>    </vt:lpstr>
      <vt:lpstr>Vogelstein’s model of colon cancer (2008 version)</vt:lpstr>
      <vt:lpstr>Deleting the APC gene in colon</vt:lpstr>
      <vt:lpstr>    </vt:lpstr>
      <vt:lpstr>The Hayflick Limit: ‘Senescence’</vt:lpstr>
      <vt:lpstr>Immortality, Telomeres &amp; Senescence</vt:lpstr>
      <vt:lpstr>Immortality, Telomeres &amp; Senescence</vt:lpstr>
      <vt:lpstr>Senescence is now recognised as a stress response</vt:lpstr>
      <vt:lpstr>Senescence is now recognised as a stress response</vt:lpstr>
      <vt:lpstr>    </vt:lpstr>
      <vt:lpstr>Malignancy/ Metastasis is the central problem, both clinically and intellectually</vt:lpstr>
      <vt:lpstr>Vogelstein’s model of colon cancer (2008 version) </vt:lpstr>
      <vt:lpstr>Malignancy, Invasion &amp; Metastasis</vt:lpstr>
      <vt:lpstr>Malignancy, Invasion &amp; Metastasis</vt:lpstr>
      <vt:lpstr>Malignancy, Invasion &amp; Metastasis</vt:lpstr>
      <vt:lpstr>Malignancy, Invasion &amp; Metastasis</vt:lpstr>
      <vt:lpstr>Malignancy, Invasion &amp; Metastasis</vt:lpstr>
      <vt:lpstr>Malignancy, Invasion &amp; Metastasis</vt:lpstr>
      <vt:lpstr>Slide 59</vt:lpstr>
      <vt:lpstr>Slide 60</vt:lpstr>
      <vt:lpstr>Slide 61</vt:lpstr>
      <vt:lpstr>Malignancy, Invasion &amp; Metastasis</vt:lpstr>
      <vt:lpstr>Malignancy, Invasion &amp; Metastasis</vt:lpstr>
      <vt:lpstr>Metastasis: a personal conclusion </vt:lpstr>
    </vt:vector>
  </TitlesOfParts>
  <Company>Hutchison-MRC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Edwards</dc:creator>
  <cp:lastModifiedBy>Paul Edwards</cp:lastModifiedBy>
  <cp:revision>139</cp:revision>
  <cp:lastPrinted>2007-01-16T14:12:03Z</cp:lastPrinted>
  <dcterms:created xsi:type="dcterms:W3CDTF">2018-11-08T14:31:02Z</dcterms:created>
  <dcterms:modified xsi:type="dcterms:W3CDTF">2018-11-08T14:32:52Z</dcterms:modified>
</cp:coreProperties>
</file>