
<file path=[Content_Types].xml><?xml version="1.0" encoding="utf-8"?>
<Types xmlns="http://schemas.openxmlformats.org/package/2006/content-types">
  <Override PartName="/ppt/slides/slide41.xml" ContentType="application/vnd.openxmlformats-officedocument.presentationml.slide+xml"/>
  <Override PartName="/ppt/slideLayouts/slideLayout67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50.xml" ContentType="application/vnd.openxmlformats-officedocument.presentationml.slide+xml"/>
  <Override PartName="/ppt/slides/slide18.xml" ContentType="application/vnd.openxmlformats-officedocument.presentationml.slide+xml"/>
  <Override PartName="/ppt/slideLayouts/slideLayout77.xml" ContentType="application/vnd.openxmlformats-officedocument.presentationml.slideLayout+xml"/>
  <Override PartName="/ppt/notesSlides/notesSlide26.xml" ContentType="application/vnd.openxmlformats-officedocument.presentationml.notesSlide+xml"/>
  <Override PartName="/ppt/slides/slide60.xml" ContentType="application/vnd.openxmlformats-officedocument.presentationml.slide+xml"/>
  <Override PartName="/ppt/slides/slide28.xml" ContentType="application/vnd.openxmlformats-officedocument.presentationml.slide+xml"/>
  <Override PartName="/ppt/slides/slide37.xml" ContentType="application/vnd.openxmlformats-officedocument.presentationml.slide+xml"/>
  <Override PartName="/ppt/slides/slide9.xml" ContentType="application/vnd.openxmlformats-officedocument.presentationml.slide+xml"/>
  <Override PartName="/ppt/notesSlides/notesSlide45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s/slide47.xml" ContentType="application/vnd.openxmlformats-officedocument.presentationml.slide+xml"/>
  <Override PartName="/ppt/notesSlides/notesSlide55.xml" ContentType="application/vnd.openxmlformats-officedocument.presentationml.notes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5.xml" ContentType="application/vnd.openxmlformats-officedocument.presentationml.slideLayout+xml"/>
  <Override PartName="/ppt/theme/theme1.xml" ContentType="application/vnd.openxmlformats-officedocument.theme+xml"/>
  <Override PartName="/ppt/slideLayouts/slideLayout24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7.xml" ContentType="application/vnd.openxmlformats-officedocument.theme+xml"/>
  <Default Extension="jpeg" ContentType="image/jpeg"/>
  <Override PartName="/ppt/slideLayouts/slideLayout63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s/slide13.xml" ContentType="application/vnd.openxmlformats-officedocument.presentationml.slide+xml"/>
  <Override PartName="/ppt/slideLayouts/slideLayout72.xml" ContentType="application/vnd.openxmlformats-officedocument.presentationml.slideLayout+xml"/>
  <Override PartName="/ppt/notesSlides/notesSlide21.xml" ContentType="application/vnd.openxmlformats-officedocument.presentationml.notesSlide+xml"/>
  <Override PartName="/ppt/slides/slide23.xml" ContentType="application/vnd.openxmlformats-officedocument.presentationml.slide+xml"/>
  <Override PartName="/ppt/slideLayouts/slideLayout49.xml" ContentType="application/vnd.openxmlformats-officedocument.presentationml.slideLayout+xml"/>
  <Override PartName="/ppt/notesSlides/notesSlide31.xml" ContentType="application/vnd.openxmlformats-officedocument.presentationml.notes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42.xml" ContentType="application/vnd.openxmlformats-officedocument.presentationml.slide+xml"/>
  <Override PartName="/ppt/slideLayouts/slideLayout68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51.xml" ContentType="application/vnd.openxmlformats-officedocument.presentationml.slide+xml"/>
  <Override PartName="/ppt/slides/slide19.xml" ContentType="application/vnd.openxmlformats-officedocument.presentationml.slide+xml"/>
  <Override PartName="/ppt/notesSlides/notesSlide50.xml" ContentType="application/vnd.openxmlformats-officedocument.presentationml.notesSlide+xml"/>
  <Override PartName="/ppt/notesSlides/notesSlide27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s/slide61.xml" ContentType="application/vnd.openxmlformats-officedocument.presentationml.slide+xml"/>
  <Override PartName="/ppt/slides/slide29.xml" ContentType="application/vnd.openxmlformats-officedocument.presentationml.slide+xml"/>
  <Override PartName="/ppt/notesSlides/notesSlide36.xml" ContentType="application/vnd.openxmlformats-officedocument.presentationml.notesSlide+xml"/>
  <Override PartName="/ppt/slides/slide38.xml" ContentType="application/vnd.openxmlformats-officedocument.presentationml.slide+xml"/>
  <Override PartName="/ppt/notesSlides/notesSlide46.xml" ContentType="application/vnd.openxmlformats-officedocument.presentationml.notesSlide+xml"/>
  <Override PartName="/ppt/slides/slide48.xml" ContentType="application/vnd.openxmlformats-officedocument.presentationml.slide+xml"/>
  <Override PartName="/ppt/notesSlides/notesSlide56.xml" ContentType="application/vnd.openxmlformats-officedocument.presentationml.notesSlide+xml"/>
  <Override PartName="/ppt/slides/slide57.xml" ContentType="application/vnd.openxmlformats-officedocument.presentationml.slide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8.xml" ContentType="application/vnd.openxmlformats-officedocument.theme+xml"/>
  <Override PartName="/ppt/notesSlides/notesSlide8.xml" ContentType="application/vnd.openxmlformats-officedocument.presentationml.notesSlide+xml"/>
  <Override PartName="/ppt/slideLayouts/slideLayout64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s/slide14.xml" ContentType="application/vnd.openxmlformats-officedocument.presentationml.slide+xml"/>
  <Override PartName="/ppt/slideLayouts/slideLayout73.xml" ContentType="application/vnd.openxmlformats-officedocument.presentationml.slideLayout+xml"/>
  <Override PartName="/ppt/notesSlides/notesSlide22.xml" ContentType="application/vnd.openxmlformats-officedocument.presentationml.notesSlide+xml"/>
  <Override PartName="/ppt/slides/slide24.xml" ContentType="application/vnd.openxmlformats-officedocument.presentationml.slide+xml"/>
  <Default Extension="bin" ContentType="application/vnd.openxmlformats-officedocument.presentationml.printerSettings"/>
  <Override PartName="/ppt/notesSlides/notesSlide32.xml" ContentType="application/vnd.openxmlformats-officedocument.presentationml.notesSlide+xml"/>
  <Override PartName="/ppt/slides/slide33.xml" ContentType="application/vnd.openxmlformats-officedocument.presentationml.slide+xml"/>
  <Override PartName="/ppt/slides/slide5.xml" ContentType="application/vnd.openxmlformats-officedocument.presentationml.slide+xml"/>
  <Default Extension="xml" ContentType="application/xml"/>
  <Override PartName="/ppt/slideLayouts/slideLayout6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s/slide43.xml" ContentType="application/vnd.openxmlformats-officedocument.presentationml.slide+xml"/>
  <Override PartName="/ppt/slideLayouts/slideLayout69.xml" ContentType="application/vnd.openxmlformats-officedocument.presentationml.slideLayout+xml"/>
  <Override PartName="/ppt/tableStyles.xml" ContentType="application/vnd.openxmlformats-officedocument.presentationml.tableStyles+xml"/>
  <Override PartName="/ppt/notesSlides/notesSlide18.xml" ContentType="application/vnd.openxmlformats-officedocument.presentationml.notesSlide+xml"/>
  <Override PartName="/ppt/slides/slide52.xml" ContentType="application/vnd.openxmlformats-officedocument.presentationml.slide+xml"/>
  <Override PartName="/ppt/notesSlides/notesSlide41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28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Slides/notesSlide37.xml" ContentType="application/vnd.openxmlformats-officedocument.presentationml.notesSlide+xml"/>
  <Override PartName="/ppt/slideLayouts/slideLayout20.xml" ContentType="application/vnd.openxmlformats-officedocument.presentationml.slideLayout+xml"/>
  <Override PartName="/docProps/app.xml" ContentType="application/vnd.openxmlformats-officedocument.extended-properties+xml"/>
  <Override PartName="/ppt/slides/slide39.xml" ContentType="application/vnd.openxmlformats-officedocument.presentationml.slide+xml"/>
  <Override PartName="/ppt/notesSlides/notesSlide47.xml" ContentType="application/vnd.openxmlformats-officedocument.presentationml.notesSlide+xml"/>
  <Override PartName="/ppt/slideLayouts/slideLayout30.xml" ContentType="application/vnd.openxmlformats-officedocument.presentationml.slideLayout+xml"/>
  <Override PartName="/ppt/slides/slide49.xml" ContentType="application/vnd.openxmlformats-officedocument.presentationml.slide+xml"/>
  <Override PartName="/ppt/notesSlides/notesSlide57.xml" ContentType="application/vnd.openxmlformats-officedocument.presentationml.notesSlide+xml"/>
  <Override PartName="/ppt/slides/slide58.xml" ContentType="application/vnd.openxmlformats-officedocument.presentationml.slide+xml"/>
  <Override PartName="/docProps/core.xml" ContentType="application/vnd.openxmlformats-package.core-properties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9.xml" ContentType="application/vnd.openxmlformats-officedocument.theme+xml"/>
  <Override PartName="/ppt/notesSlides/notesSlide9.xml" ContentType="application/vnd.openxmlformats-officedocument.presentationml.notesSlide+xml"/>
  <Override PartName="/ppt/notesSlides/notesSlide13.xml" ContentType="application/vnd.openxmlformats-officedocument.presentationml.notesSlide+xml"/>
  <Override PartName="/ppt/slides/slide15.xml" ContentType="application/vnd.openxmlformats-officedocument.presentationml.slide+xml"/>
  <Override PartName="/ppt/slideLayouts/slideLayout74.xml" ContentType="application/vnd.openxmlformats-officedocument.presentationml.slideLayout+xml"/>
  <Override PartName="/ppt/notesSlides/notesSlide23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34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44.xml" ContentType="application/vnd.openxmlformats-officedocument.presentationml.slide+xml"/>
  <Override PartName="/ppt/notesSlides/notesSlide42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52.xml" ContentType="application/vnd.openxmlformats-officedocument.presentationml.notesSlide+xml"/>
  <Override PartName="/ppt/slides/slide53.xml" ContentType="application/vnd.openxmlformats-officedocument.presentationml.slide+xml"/>
  <Override PartName="/ppt/notesSlides/notesSlide29.xml" ContentType="application/vnd.openxmlformats-officedocument.presentationml.notesSlide+xml"/>
  <Override PartName="/ppt/slideLayouts/slideLayout12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Layouts/slideLayout21.xml" ContentType="application/vnd.openxmlformats-officedocument.presentationml.slideLayout+xml"/>
  <Override PartName="/ppt/notesSlides/notesSlide48.xml" ContentType="application/vnd.openxmlformats-officedocument.presentationml.notesSlide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58.xml" ContentType="application/vnd.openxmlformats-officedocument.presentationml.notesSlide+xml"/>
  <Override PartName="/ppt/slides/slide59.xml" ContentType="application/vnd.openxmlformats-officedocument.presentationml.slide+xml"/>
  <Override PartName="/ppt/slideLayouts/slideLayout50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10.xml" ContentType="application/vnd.openxmlformats-officedocument.presentationml.slide+xml"/>
  <Override PartName="/ppt/slideLayouts/slideLayout37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46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5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65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16.xml" ContentType="application/vnd.openxmlformats-officedocument.presentationml.slide+xml"/>
  <Override PartName="/ppt/slideLayouts/slideLayout75.xml" ContentType="application/vnd.openxmlformats-officedocument.presentationml.slideLayout+xml"/>
  <Override PartName="/ppt/viewProps.xml" ContentType="application/vnd.openxmlformats-officedocument.presentationml.viewProps+xml"/>
  <Override PartName="/ppt/notesSlides/notesSlide24.xml" ContentType="application/vnd.openxmlformats-officedocument.presentationml.notesSlide+xml"/>
  <Default Extension="rels" ContentType="application/vnd.openxmlformats-package.relationships+xml"/>
  <Override PartName="/ppt/slides/slide26.xml" ContentType="application/vnd.openxmlformats-officedocument.presentationml.slide+xml"/>
  <Override PartName="/ppt/notesSlides/notesSlide34.xml" ContentType="application/vnd.openxmlformats-officedocument.presentationml.notesSlide+xml"/>
  <Override PartName="/ppt/slides/slide35.xml" ContentType="application/vnd.openxmlformats-officedocument.presentationml.slide+xml"/>
  <Override PartName="/ppt/slides/slide7.xml" ContentType="application/vnd.openxmlformats-officedocument.presentationml.slide+xml"/>
  <Override PartName="/ppt/notesSlides/notesSlide43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5.xml" ContentType="application/vnd.openxmlformats-officedocument.presentationml.slide+xml"/>
  <Override PartName="/ppt/notesSlides/notesSlide53.xml" ContentType="application/vnd.openxmlformats-officedocument.presentationml.notesSlide+xml"/>
  <Override PartName="/ppt/slides/slide54.xml" ContentType="application/vnd.openxmlformats-officedocument.presentationml.slide+xml"/>
  <Override PartName="/ppt/slideLayouts/slideLayout13.xml" ContentType="application/vnd.openxmlformats-officedocument.presentationml.slideLayout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slideLayouts/slideLayout22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32.xml" ContentType="application/vnd.openxmlformats-officedocument.presentationml.slideLayout+xml"/>
  <Override PartName="/ppt/notesSlides/notesSlide49.xml" ContentType="application/vnd.openxmlformats-officedocument.presentationml.notesSlide+xml"/>
  <Override PartName="/ppt/slideLayouts/slideLayout41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61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11.xml" ContentType="application/vnd.openxmlformats-officedocument.presentationml.slide+xml"/>
  <Override PartName="/ppt/slideLayouts/slideLayout70.xml" ContentType="application/vnd.openxmlformats-officedocument.presentationml.slideLayout+xml"/>
  <Override PartName="/ppt/slideLayouts/slideLayout38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21.xml" ContentType="application/vnd.openxmlformats-officedocument.presentationml.slide+xml"/>
  <Override PartName="/ppt/slideLayouts/slideLayout47.xml" ContentType="application/vnd.openxmlformats-officedocument.presentationml.slideLayout+xml"/>
  <Override PartName="/ppt/slides/slide30.xml" ContentType="application/vnd.openxmlformats-officedocument.presentationml.slide+xml"/>
  <Override PartName="/ppt/slides/slide2.xml" ContentType="application/vnd.openxmlformats-officedocument.presentationml.slide+xml"/>
  <Override PartName="/ppt/slideLayouts/slideLayout57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slideLayouts/slideLayout3.xml" ContentType="application/vnd.openxmlformats-officedocument.presentationml.slideLayout+xml"/>
  <Override PartName="/ppt/slides/slide40.xml" ContentType="application/vnd.openxmlformats-officedocument.presentationml.slide+xml"/>
  <Override PartName="/ppt/slideLayouts/slideLayout66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s/slide17.xml" ContentType="application/vnd.openxmlformats-officedocument.presentationml.slide+xml"/>
  <Override PartName="/ppt/slideLayouts/slideLayout76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27.xml" ContentType="application/vnd.openxmlformats-officedocument.presentationml.slide+xml"/>
  <Override PartName="/ppt/notesSlides/notesSlide35.xml" ContentType="application/vnd.openxmlformats-officedocument.presentationml.notesSlide+xml"/>
  <Override PartName="/ppt/slides/slide36.xml" ContentType="application/vnd.openxmlformats-officedocument.presentationml.slide+xml"/>
  <Override PartName="/ppt/slides/slide8.xml" ContentType="application/vnd.openxmlformats-officedocument.presentationml.slide+xml"/>
  <Override PartName="/ppt/notesSlides/notesSlide44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s/slide46.xml" ContentType="application/vnd.openxmlformats-officedocument.presentationml.slide+xml"/>
  <Override PartName="/ppt/notesSlides/notesSlide54.xml" ContentType="application/vnd.openxmlformats-officedocument.presentationml.notesSlide+xml"/>
  <Override PartName="/ppt/slides/slide55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62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12.xml" ContentType="application/vnd.openxmlformats-officedocument.presentationml.slide+xml"/>
  <Override PartName="/ppt/slideLayouts/slideLayout71.xml" ContentType="application/vnd.openxmlformats-officedocument.presentationml.slideLayout+xml"/>
  <Override PartName="/ppt/slideLayouts/slideLayout39.xml" ContentType="application/vnd.openxmlformats-officedocument.presentationml.slideLayout+xml"/>
  <Override PartName="/ppt/notesSlides/notesSlide20.xml" ContentType="application/vnd.openxmlformats-officedocument.presentationml.notesSlide+xml"/>
  <Override PartName="/ppt/slides/slide22.xml" ContentType="application/vnd.openxmlformats-officedocument.presentationml.slide+xml"/>
  <Override PartName="/ppt/slideLayouts/slideLayout48.xml" ContentType="application/vnd.openxmlformats-officedocument.presentationml.slideLayout+xml"/>
  <Override PartName="/ppt/notesSlides/notesSlide30.xml" ContentType="application/vnd.openxmlformats-officedocument.presentationml.notesSlide+xml"/>
  <Override PartName="/ppt/slides/slide31.xml" ContentType="application/vnd.openxmlformats-officedocument.presentationml.slide+xml"/>
  <Override PartName="/ppt/slides/slide3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52" r:id="rId6"/>
    <p:sldMasterId id="2147483819" r:id="rId7"/>
  </p:sldMasterIdLst>
  <p:notesMasterIdLst>
    <p:notesMasterId r:id="rId69"/>
  </p:notesMasterIdLst>
  <p:handoutMasterIdLst>
    <p:handoutMasterId r:id="rId70"/>
  </p:handoutMasterIdLst>
  <p:sldIdLst>
    <p:sldId id="431" r:id="rId8"/>
    <p:sldId id="500" r:id="rId9"/>
    <p:sldId id="503" r:id="rId10"/>
    <p:sldId id="459" r:id="rId11"/>
    <p:sldId id="533" r:id="rId12"/>
    <p:sldId id="507" r:id="rId13"/>
    <p:sldId id="505" r:id="rId14"/>
    <p:sldId id="504" r:id="rId15"/>
    <p:sldId id="352" r:id="rId16"/>
    <p:sldId id="396" r:id="rId17"/>
    <p:sldId id="534" r:id="rId18"/>
    <p:sldId id="535" r:id="rId19"/>
    <p:sldId id="554" r:id="rId20"/>
    <p:sldId id="562" r:id="rId21"/>
    <p:sldId id="398" r:id="rId22"/>
    <p:sldId id="548" r:id="rId23"/>
    <p:sldId id="559" r:id="rId24"/>
    <p:sldId id="428" r:id="rId25"/>
    <p:sldId id="427" r:id="rId26"/>
    <p:sldId id="485" r:id="rId27"/>
    <p:sldId id="501" r:id="rId28"/>
    <p:sldId id="486" r:id="rId29"/>
    <p:sldId id="482" r:id="rId30"/>
    <p:sldId id="403" r:id="rId31"/>
    <p:sldId id="477" r:id="rId32"/>
    <p:sldId id="536" r:id="rId33"/>
    <p:sldId id="538" r:id="rId34"/>
    <p:sldId id="539" r:id="rId35"/>
    <p:sldId id="540" r:id="rId36"/>
    <p:sldId id="541" r:id="rId37"/>
    <p:sldId id="542" r:id="rId38"/>
    <p:sldId id="543" r:id="rId39"/>
    <p:sldId id="544" r:id="rId40"/>
    <p:sldId id="545" r:id="rId41"/>
    <p:sldId id="546" r:id="rId42"/>
    <p:sldId id="547" r:id="rId43"/>
    <p:sldId id="440" r:id="rId44"/>
    <p:sldId id="425" r:id="rId45"/>
    <p:sldId id="484" r:id="rId46"/>
    <p:sldId id="497" r:id="rId47"/>
    <p:sldId id="498" r:id="rId48"/>
    <p:sldId id="496" r:id="rId49"/>
    <p:sldId id="422" r:id="rId50"/>
    <p:sldId id="514" r:id="rId51"/>
    <p:sldId id="438" r:id="rId52"/>
    <p:sldId id="439" r:id="rId53"/>
    <p:sldId id="518" r:id="rId54"/>
    <p:sldId id="512" r:id="rId55"/>
    <p:sldId id="510" r:id="rId56"/>
    <p:sldId id="511" r:id="rId57"/>
    <p:sldId id="513" r:id="rId58"/>
    <p:sldId id="416" r:id="rId59"/>
    <p:sldId id="549" r:id="rId60"/>
    <p:sldId id="454" r:id="rId61"/>
    <p:sldId id="517" r:id="rId62"/>
    <p:sldId id="417" r:id="rId63"/>
    <p:sldId id="561" r:id="rId64"/>
    <p:sldId id="429" r:id="rId65"/>
    <p:sldId id="495" r:id="rId66"/>
    <p:sldId id="469" r:id="rId67"/>
    <p:sldId id="472" r:id="rId6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0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0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0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0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02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pitchFamily="-102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pitchFamily="-102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pitchFamily="-102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pitchFamily="-102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 useTimings="0">
    <p:present/>
    <p:sldAll/>
    <p:penClr>
      <a:schemeClr val="tx1"/>
    </p:penClr>
  </p:showPr>
  <p:clrMru>
    <a:srgbClr val="800000"/>
    <a:srgbClr val="66FF66"/>
    <a:srgbClr val="FFFF00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55" autoAdjust="0"/>
    <p:restoredTop sz="94627" autoAdjust="0"/>
  </p:normalViewPr>
  <p:slideViewPr>
    <p:cSldViewPr showGuides="1">
      <p:cViewPr>
        <p:scale>
          <a:sx n="75" d="100"/>
          <a:sy n="75" d="100"/>
        </p:scale>
        <p:origin x="-1848" y="-6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345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notesMaster" Target="notesMasters/notesMaster1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70" Type="http://schemas.openxmlformats.org/officeDocument/2006/relationships/handoutMaster" Target="handoutMasters/handoutMaster1.xml"/><Relationship Id="rId71" Type="http://schemas.openxmlformats.org/officeDocument/2006/relationships/printerSettings" Target="printerSettings/printerSettings1.bin"/><Relationship Id="rId72" Type="http://schemas.openxmlformats.org/officeDocument/2006/relationships/presProps" Target="presProps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73" Type="http://schemas.openxmlformats.org/officeDocument/2006/relationships/viewProps" Target="viewProps.xml"/><Relationship Id="rId74" Type="http://schemas.openxmlformats.org/officeDocument/2006/relationships/theme" Target="theme/theme1.xml"/><Relationship Id="rId75" Type="http://schemas.openxmlformats.org/officeDocument/2006/relationships/tableStyles" Target="tableStyles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DF7CFFB2-E6E4-2842-BB51-50E6C5E44729}" type="datetime1">
              <a:rPr lang="en-US"/>
              <a:pPr>
                <a:defRPr/>
              </a:pPr>
              <a:t>11/1/18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24DC7321-8D94-3149-A95F-AC605BEB84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7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D61AC87C-3FDE-5D46-BF90-C650A4F775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8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8" charset="0"/>
        <a:ea typeface="ＭＳ Ｐゴシック" pitchFamily="-10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8" charset="0"/>
        <a:ea typeface="ＭＳ Ｐゴシック" pitchFamily="-10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8" charset="0"/>
        <a:ea typeface="ＭＳ Ｐゴシック" pitchFamily="-10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8" charset="0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084C06-C2F3-8247-99BA-52E27905F3FC}" type="slidenum">
              <a:rPr lang="en-US">
                <a:latin typeface="Times" pitchFamily="-102" charset="0"/>
              </a:rPr>
              <a:pPr/>
              <a:t>1</a:t>
            </a:fld>
            <a:endParaRPr lang="en-US">
              <a:latin typeface="Times" pitchFamily="-102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98575" y="796925"/>
            <a:ext cx="4264025" cy="3197225"/>
          </a:xfrm>
          <a:solidFill>
            <a:srgbClr val="FFFFFF"/>
          </a:solidFill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57688"/>
            <a:ext cx="5029200" cy="406717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Times" pitchFamily="-102" charset="0"/>
                <a:ea typeface="ＭＳ Ｐゴシック" pitchFamily="-102" charset="-128"/>
                <a:cs typeface="ＭＳ Ｐゴシック" pitchFamily="-102" charset="-128"/>
              </a:rPr>
              <a:t>Who I am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2E32C2-F57E-3045-8CDD-C91539F2C334}" type="slidenum">
              <a:rPr lang="en-US">
                <a:latin typeface="Times" pitchFamily="-102" charset="0"/>
              </a:rPr>
              <a:pPr/>
              <a:t>10</a:t>
            </a:fld>
            <a:endParaRPr lang="en-US">
              <a:latin typeface="Times" pitchFamily="-102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A18E29-07DB-E140-8646-F8B54856435D}" type="slidenum">
              <a:rPr lang="en-US"/>
              <a:pPr/>
              <a:t>11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A18E29-07DB-E140-8646-F8B54856435D}" type="slidenum">
              <a:rPr lang="en-US"/>
              <a:pPr/>
              <a:t>12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9B6DAC-9ACA-FA48-B480-851E9F4F9996}" type="slidenum">
              <a:rPr lang="en-US"/>
              <a:pPr/>
              <a:t>13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D290FA-8AD7-D949-A521-DDE11297D2E4}" type="slidenum">
              <a:rPr lang="en-US">
                <a:latin typeface="Times" pitchFamily="-102" charset="0"/>
              </a:rPr>
              <a:pPr/>
              <a:t>14</a:t>
            </a:fld>
            <a:endParaRPr lang="en-US">
              <a:latin typeface="Times" pitchFamily="-102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8C819A-139F-C146-A670-4E447690AFD0}" type="slidenum">
              <a:rPr lang="en-US">
                <a:latin typeface="Times" pitchFamily="-102" charset="0"/>
              </a:rPr>
              <a:pPr/>
              <a:t>15</a:t>
            </a:fld>
            <a:endParaRPr lang="en-US">
              <a:latin typeface="Times" pitchFamily="-102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C282D6-A0DB-FC4D-B490-46BC85642456}" type="slidenum">
              <a:rPr lang="en-US"/>
              <a:pPr/>
              <a:t>16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50B25A-AA9F-B64F-B8BC-D879D7059D9B}" type="slidenum">
              <a:rPr lang="en-US"/>
              <a:pPr/>
              <a:t>17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7F207E-CFA8-8B4F-908A-669E20906E69}" type="slidenum">
              <a:rPr lang="en-US">
                <a:latin typeface="Times" pitchFamily="-102" charset="0"/>
              </a:rPr>
              <a:pPr/>
              <a:t>18</a:t>
            </a:fld>
            <a:endParaRPr lang="en-US">
              <a:latin typeface="Times" pitchFamily="-102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4D1078-4816-D349-8360-39DAAEC42E4F}" type="slidenum">
              <a:rPr lang="en-US">
                <a:latin typeface="Times" pitchFamily="-102" charset="0"/>
              </a:rPr>
              <a:pPr/>
              <a:t>19</a:t>
            </a:fld>
            <a:endParaRPr lang="en-US">
              <a:latin typeface="Times" pitchFamily="-102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002477-07CA-994A-A182-6D590A2B538B}" type="slidenum">
              <a:rPr lang="en-US">
                <a:latin typeface="Times" pitchFamily="-102" charset="0"/>
              </a:rPr>
              <a:pPr/>
              <a:t>2</a:t>
            </a:fld>
            <a:endParaRPr lang="en-US">
              <a:latin typeface="Times" pitchFamily="-102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96988" y="796925"/>
            <a:ext cx="4264025" cy="3198813"/>
          </a:xfrm>
          <a:solidFill>
            <a:srgbClr val="FFFFFF"/>
          </a:solidFill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57688"/>
            <a:ext cx="5029200" cy="406717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mtClean="0">
                <a:latin typeface="Times" pitchFamily="-102" charset="0"/>
                <a:ea typeface="ＭＳ Ｐゴシック" pitchFamily="-102" charset="-128"/>
                <a:cs typeface="ＭＳ Ｐゴシック" pitchFamily="-102" charset="-128"/>
              </a:rPr>
              <a:t>dont know how many stages</a:t>
            </a:r>
          </a:p>
          <a:p>
            <a:endParaRPr lang="en-US" smtClean="0">
              <a:latin typeface="Times" pitchFamily="-102" charset="0"/>
              <a:ea typeface="ＭＳ Ｐゴシック" pitchFamily="-102" charset="-128"/>
              <a:cs typeface="ＭＳ Ｐゴシック" pitchFamily="-102" charset="-128"/>
            </a:endParaRPr>
          </a:p>
          <a:p>
            <a:r>
              <a:rPr lang="en-US" smtClean="0">
                <a:latin typeface="Times" pitchFamily="-102" charset="0"/>
                <a:ea typeface="ＭＳ Ｐゴシック" pitchFamily="-102" charset="-128"/>
                <a:cs typeface="ＭＳ Ｐゴシック" pitchFamily="-102" charset="-128"/>
              </a:rPr>
              <a:t>.. but what do we mean by a cancer and what do we mean by a Malignant cancer?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F055DE-5D34-CE45-AE42-5DD50E31EFCB}" type="slidenum">
              <a:rPr lang="en-US">
                <a:latin typeface="Times" pitchFamily="-102" charset="0"/>
              </a:rPr>
              <a:pPr/>
              <a:t>21</a:t>
            </a:fld>
            <a:endParaRPr lang="en-US">
              <a:latin typeface="Times" pitchFamily="-102" charset="0"/>
            </a:endParaRPr>
          </a:p>
        </p:txBody>
      </p:sp>
      <p:sp>
        <p:nvSpPr>
          <p:cNvPr id="1198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96988" y="796925"/>
            <a:ext cx="4264025" cy="3198813"/>
          </a:xfrm>
          <a:solidFill>
            <a:srgbClr val="FFFFFF"/>
          </a:solidFill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57688"/>
            <a:ext cx="5029200" cy="406717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mtClean="0">
                <a:latin typeface="Times" pitchFamily="-102" charset="0"/>
                <a:ea typeface="ＭＳ Ｐゴシック" pitchFamily="-102" charset="-128"/>
                <a:cs typeface="ＭＳ Ｐゴシック" pitchFamily="-102" charset="-128"/>
              </a:rPr>
              <a:t>dont know how many stages</a:t>
            </a:r>
          </a:p>
          <a:p>
            <a:endParaRPr lang="en-US" smtClean="0">
              <a:latin typeface="Times" pitchFamily="-102" charset="0"/>
              <a:ea typeface="ＭＳ Ｐゴシック" pitchFamily="-102" charset="-128"/>
              <a:cs typeface="ＭＳ Ｐゴシック" pitchFamily="-102" charset="-128"/>
            </a:endParaRPr>
          </a:p>
          <a:p>
            <a:r>
              <a:rPr lang="en-US" smtClean="0">
                <a:latin typeface="Times" pitchFamily="-102" charset="0"/>
                <a:ea typeface="ＭＳ Ｐゴシック" pitchFamily="-102" charset="-128"/>
                <a:cs typeface="ＭＳ Ｐゴシック" pitchFamily="-102" charset="-128"/>
              </a:rPr>
              <a:t>.. but what do we mean by a cancer and what do we mean by a Malignant cancer?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z="1600">
                <a:solidFill>
                  <a:srgbClr val="800000"/>
                </a:solidFill>
                <a:latin typeface="Verdana" pitchFamily="-102" charset="0"/>
                <a:ea typeface="ＭＳ Ｐゴシック" pitchFamily="-102" charset="-128"/>
                <a:cs typeface="ＭＳ Ｐゴシック" pitchFamily="-102" charset="-128"/>
              </a:rPr>
              <a:t>Jones et al, 2008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z="1600">
                <a:solidFill>
                  <a:srgbClr val="800000"/>
                </a:solidFill>
                <a:latin typeface="Verdana" pitchFamily="-102" charset="0"/>
                <a:ea typeface="ＭＳ Ｐゴシック" pitchFamily="-102" charset="-128"/>
                <a:cs typeface="ＭＳ Ｐゴシック" pitchFamily="-102" charset="-128"/>
              </a:rPr>
              <a:t>Jones et al, 2008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2108DD-D402-7E4A-BB5B-797F09B15D91}" type="slidenum">
              <a:rPr lang="en-US">
                <a:latin typeface="Times" pitchFamily="-102" charset="0"/>
              </a:rPr>
              <a:pPr/>
              <a:t>24</a:t>
            </a:fld>
            <a:endParaRPr lang="en-US">
              <a:latin typeface="Times" pitchFamily="-102" charset="0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B15B1C-5463-6743-A81A-862084E1D713}" type="slidenum">
              <a:rPr lang="en-US">
                <a:latin typeface="Times" pitchFamily="-102" charset="0"/>
              </a:rPr>
              <a:pPr/>
              <a:t>25</a:t>
            </a:fld>
            <a:endParaRPr lang="en-US">
              <a:latin typeface="Times" pitchFamily="-102" charset="0"/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A00F23-FF17-4846-A6A0-2694F87256A4}" type="slidenum">
              <a:rPr lang="en-US">
                <a:latin typeface="Times" pitchFamily="-102" charset="0"/>
              </a:rPr>
              <a:pPr/>
              <a:t>26</a:t>
            </a:fld>
            <a:endParaRPr lang="en-US">
              <a:latin typeface="Times" pitchFamily="-102" charset="0"/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A00F23-FF17-4846-A6A0-2694F87256A4}" type="slidenum">
              <a:rPr lang="en-US">
                <a:latin typeface="Times" pitchFamily="-102" charset="0"/>
              </a:rPr>
              <a:pPr/>
              <a:t>27</a:t>
            </a:fld>
            <a:endParaRPr lang="en-US">
              <a:latin typeface="Times" pitchFamily="-102" charset="0"/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A00F23-FF17-4846-A6A0-2694F87256A4}" type="slidenum">
              <a:rPr lang="en-US">
                <a:latin typeface="Times" pitchFamily="-102" charset="0"/>
              </a:rPr>
              <a:pPr/>
              <a:t>28</a:t>
            </a:fld>
            <a:endParaRPr lang="en-US">
              <a:latin typeface="Times" pitchFamily="-102" charset="0"/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A00F23-FF17-4846-A6A0-2694F87256A4}" type="slidenum">
              <a:rPr lang="en-US">
                <a:latin typeface="Times" pitchFamily="-102" charset="0"/>
              </a:rPr>
              <a:pPr/>
              <a:t>29</a:t>
            </a:fld>
            <a:endParaRPr lang="en-US">
              <a:latin typeface="Times" pitchFamily="-102" charset="0"/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A00F23-FF17-4846-A6A0-2694F87256A4}" type="slidenum">
              <a:rPr lang="en-US">
                <a:latin typeface="Times" pitchFamily="-102" charset="0"/>
              </a:rPr>
              <a:pPr/>
              <a:t>30</a:t>
            </a:fld>
            <a:endParaRPr lang="en-US">
              <a:latin typeface="Times" pitchFamily="-102" charset="0"/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5920EA42-6379-034A-9665-269719AFAA1D}" type="slidenum">
              <a:rPr lang="en-US" sz="1200"/>
              <a:pPr algn="r"/>
              <a:t>3</a:t>
            </a:fld>
            <a:endParaRPr lang="en-US" sz="120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A00F23-FF17-4846-A6A0-2694F87256A4}" type="slidenum">
              <a:rPr lang="en-US">
                <a:latin typeface="Times" pitchFamily="-102" charset="0"/>
              </a:rPr>
              <a:pPr/>
              <a:t>31</a:t>
            </a:fld>
            <a:endParaRPr lang="en-US">
              <a:latin typeface="Times" pitchFamily="-102" charset="0"/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A00F23-FF17-4846-A6A0-2694F87256A4}" type="slidenum">
              <a:rPr lang="en-US">
                <a:latin typeface="Times" pitchFamily="-102" charset="0"/>
              </a:rPr>
              <a:pPr/>
              <a:t>32</a:t>
            </a:fld>
            <a:endParaRPr lang="en-US">
              <a:latin typeface="Times" pitchFamily="-102" charset="0"/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A00F23-FF17-4846-A6A0-2694F87256A4}" type="slidenum">
              <a:rPr lang="en-US">
                <a:latin typeface="Times" pitchFamily="-102" charset="0"/>
              </a:rPr>
              <a:pPr/>
              <a:t>33</a:t>
            </a:fld>
            <a:endParaRPr lang="en-US">
              <a:latin typeface="Times" pitchFamily="-102" charset="0"/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A00F23-FF17-4846-A6A0-2694F87256A4}" type="slidenum">
              <a:rPr lang="en-US">
                <a:latin typeface="Times" pitchFamily="-102" charset="0"/>
              </a:rPr>
              <a:pPr/>
              <a:t>34</a:t>
            </a:fld>
            <a:endParaRPr lang="en-US">
              <a:latin typeface="Times" pitchFamily="-102" charset="0"/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A00F23-FF17-4846-A6A0-2694F87256A4}" type="slidenum">
              <a:rPr lang="en-US">
                <a:latin typeface="Times" pitchFamily="-102" charset="0"/>
              </a:rPr>
              <a:pPr/>
              <a:t>35</a:t>
            </a:fld>
            <a:endParaRPr lang="en-US">
              <a:latin typeface="Times" pitchFamily="-102" charset="0"/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A00F23-FF17-4846-A6A0-2694F87256A4}" type="slidenum">
              <a:rPr lang="en-US">
                <a:latin typeface="Times" pitchFamily="-102" charset="0"/>
              </a:rPr>
              <a:pPr/>
              <a:t>36</a:t>
            </a:fld>
            <a:endParaRPr lang="en-US">
              <a:latin typeface="Times" pitchFamily="-102" charset="0"/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z="1600">
                <a:solidFill>
                  <a:srgbClr val="800000"/>
                </a:solidFill>
                <a:latin typeface="Verdana" pitchFamily="-102" charset="0"/>
                <a:ea typeface="ＭＳ Ｐゴシック" pitchFamily="-102" charset="-128"/>
                <a:cs typeface="ＭＳ Ｐゴシック" pitchFamily="-102" charset="-128"/>
              </a:rPr>
              <a:t>Jones et al, 2008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EAD5D6-4F7E-D74D-9119-21EF78763A93}" type="slidenum">
              <a:rPr lang="en-US">
                <a:latin typeface="Times" pitchFamily="-102" charset="0"/>
              </a:rPr>
              <a:pPr/>
              <a:t>38</a:t>
            </a:fld>
            <a:endParaRPr lang="en-US">
              <a:latin typeface="Times" pitchFamily="-102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ADCC75-3860-9844-8810-761865F1C363}" type="slidenum">
              <a:rPr lang="en-GB">
                <a:latin typeface="Times" pitchFamily="-102" charset="0"/>
              </a:rPr>
              <a:pPr/>
              <a:t>39</a:t>
            </a:fld>
            <a:endParaRPr lang="en-GB">
              <a:latin typeface="Times" pitchFamily="-102" charset="0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654050"/>
            <a:ext cx="4652962" cy="3489325"/>
          </a:xfrm>
          <a:solidFill>
            <a:srgbClr val="FFFFFF"/>
          </a:solidFill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2338" y="4362450"/>
            <a:ext cx="5026025" cy="40719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GB" sz="2000">
                <a:solidFill>
                  <a:srgbClr val="000000"/>
                </a:solidFill>
                <a:latin typeface="Geneva" pitchFamily="-102" charset="0"/>
                <a:ea typeface="ＭＳ Ｐゴシック" pitchFamily="-102" charset="-128"/>
                <a:cs typeface="ＭＳ Ｐゴシック" pitchFamily="-102" charset="-128"/>
              </a:rPr>
              <a:t>S_NP_CA_LV_01		Hepatoma with multiple metastases including liver. Oesophageal ulceration with haemorrhage, over varices.	</a:t>
            </a:r>
          </a:p>
          <a:p>
            <a:pPr eaLnBrk="1" hangingPunct="1"/>
            <a:endParaRPr lang="en-GB" sz="2000">
              <a:latin typeface="Times New Roman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CE6612-5489-DE4D-8DCD-2FFEACDB8BF2}" type="slidenum">
              <a:rPr lang="en-US">
                <a:latin typeface="Times" pitchFamily="-102" charset="0"/>
              </a:rPr>
              <a:pPr/>
              <a:t>40</a:t>
            </a:fld>
            <a:endParaRPr lang="en-US">
              <a:latin typeface="Times" pitchFamily="-102" charset="0"/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4F748C18-6864-634C-9263-E01E3D478A88}" type="slidenum">
              <a:rPr lang="en-US" sz="1200"/>
              <a:pPr algn="r"/>
              <a:t>4</a:t>
            </a:fld>
            <a:endParaRPr lang="en-US" sz="120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BD4D15-93FD-4C4C-B8F9-5002E8B69E80}" type="slidenum">
              <a:rPr lang="en-US">
                <a:latin typeface="Times" pitchFamily="-102" charset="0"/>
              </a:rPr>
              <a:pPr/>
              <a:t>41</a:t>
            </a:fld>
            <a:endParaRPr lang="en-US">
              <a:latin typeface="Times" pitchFamily="-102" charset="0"/>
            </a:endParaRPr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42933A-9D01-A54C-A065-0D5071EE52BA}" type="slidenum">
              <a:rPr lang="en-US">
                <a:latin typeface="Times" pitchFamily="-102" charset="0"/>
              </a:rPr>
              <a:pPr/>
              <a:t>42</a:t>
            </a:fld>
            <a:endParaRPr lang="en-US">
              <a:latin typeface="Times" pitchFamily="-102" charset="0"/>
            </a:endParaRPr>
          </a:p>
        </p:txBody>
      </p:sp>
      <p:sp>
        <p:nvSpPr>
          <p:cNvPr id="181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AD066F-E57F-D442-BDC5-527D2D8DF4BE}" type="slidenum">
              <a:rPr lang="en-US">
                <a:latin typeface="Times" pitchFamily="-102" charset="0"/>
              </a:rPr>
              <a:pPr/>
              <a:t>43</a:t>
            </a:fld>
            <a:endParaRPr lang="en-US">
              <a:latin typeface="Times" pitchFamily="-102" charset="0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61909D-8222-A648-A0FD-02687B50818B}" type="slidenum">
              <a:rPr lang="en-US"/>
              <a:pPr/>
              <a:t>44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EAF618-6DD8-6C40-807F-A201B5BCCC7C}" type="slidenum">
              <a:rPr lang="en-US">
                <a:latin typeface="Times" pitchFamily="-102" charset="0"/>
              </a:rPr>
              <a:pPr/>
              <a:t>45</a:t>
            </a:fld>
            <a:endParaRPr lang="en-US">
              <a:latin typeface="Times" pitchFamily="-102" charset="0"/>
            </a:endParaRPr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10F791-CA28-6C49-889E-3B21FB64ABD9}" type="slidenum">
              <a:rPr lang="en-US">
                <a:latin typeface="Times" pitchFamily="-102" charset="0"/>
              </a:rPr>
              <a:pPr/>
              <a:t>46</a:t>
            </a:fld>
            <a:endParaRPr lang="en-US">
              <a:latin typeface="Times" pitchFamily="-102" charset="0"/>
            </a:endParaRPr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61909D-8222-A648-A0FD-02687B50818B}" type="slidenum">
              <a:rPr lang="en-US"/>
              <a:pPr/>
              <a:t>47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012BD4-8510-414A-B193-05A7EF5AF3B0}" type="slidenum">
              <a:rPr lang="en-US">
                <a:latin typeface="Times" pitchFamily="-102" charset="0"/>
              </a:rPr>
              <a:pPr/>
              <a:t>48</a:t>
            </a:fld>
            <a:endParaRPr lang="en-US">
              <a:latin typeface="Times" pitchFamily="-102" charset="0"/>
            </a:endParaRPr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latin typeface="Times" pitchFamily="-102" charset="0"/>
                <a:ea typeface="ＭＳ Ｐゴシック" pitchFamily="-102" charset="-128"/>
                <a:cs typeface="ＭＳ Ｐゴシック" pitchFamily="-102" charset="-128"/>
              </a:rPr>
              <a:t>Metaplasia and dysplasia leading to an advanced but still not malignant lesion, confined to the epithelial surface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012BD4-8510-414A-B193-05A7EF5AF3B0}" type="slidenum">
              <a:rPr lang="en-US">
                <a:latin typeface="Times" pitchFamily="-102" charset="0"/>
              </a:rPr>
              <a:pPr/>
              <a:t>49</a:t>
            </a:fld>
            <a:endParaRPr lang="en-US">
              <a:latin typeface="Times" pitchFamily="-102" charset="0"/>
            </a:endParaRPr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latin typeface="Times" pitchFamily="-102" charset="0"/>
                <a:ea typeface="ＭＳ Ｐゴシック" pitchFamily="-102" charset="-128"/>
                <a:cs typeface="ＭＳ Ｐゴシック" pitchFamily="-102" charset="-128"/>
              </a:rPr>
              <a:t>Metaplasia and dysplasia leading to an advanced but still not malignant lesion, confined to the epithelial surface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012BD4-8510-414A-B193-05A7EF5AF3B0}" type="slidenum">
              <a:rPr lang="en-US">
                <a:latin typeface="Times" pitchFamily="-102" charset="0"/>
              </a:rPr>
              <a:pPr/>
              <a:t>50</a:t>
            </a:fld>
            <a:endParaRPr lang="en-US">
              <a:latin typeface="Times" pitchFamily="-102" charset="0"/>
            </a:endParaRPr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latin typeface="Times" pitchFamily="-102" charset="0"/>
                <a:ea typeface="ＭＳ Ｐゴシック" pitchFamily="-102" charset="-128"/>
                <a:cs typeface="ＭＳ Ｐゴシック" pitchFamily="-102" charset="-128"/>
              </a:rPr>
              <a:t>Metaplasia and dysplasia leading to an advanced but still not malignant lesion, confined to the epithelial surface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D2BE66A8-B21C-FD4A-B4C3-649ED938A6B7}" type="slidenum">
              <a:rPr lang="en-US" sz="1200"/>
              <a:pPr algn="r"/>
              <a:t>5</a:t>
            </a:fld>
            <a:endParaRPr lang="en-US" sz="120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012BD4-8510-414A-B193-05A7EF5AF3B0}" type="slidenum">
              <a:rPr lang="en-US">
                <a:latin typeface="Times" pitchFamily="-102" charset="0"/>
              </a:rPr>
              <a:pPr/>
              <a:t>51</a:t>
            </a:fld>
            <a:endParaRPr lang="en-US">
              <a:latin typeface="Times" pitchFamily="-102" charset="0"/>
            </a:endParaRPr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latin typeface="Times" pitchFamily="-102" charset="0"/>
                <a:ea typeface="ＭＳ Ｐゴシック" pitchFamily="-102" charset="-128"/>
                <a:cs typeface="ＭＳ Ｐゴシック" pitchFamily="-102" charset="-128"/>
              </a:rPr>
              <a:t>Metaplasia and dysplasia leading to an advanced but still not malignant lesion, confined to the epithelial surface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1203D9-D43D-184D-A317-4F57299943C5}" type="slidenum">
              <a:rPr lang="en-US">
                <a:latin typeface="Times" pitchFamily="-102" charset="0"/>
              </a:rPr>
              <a:pPr/>
              <a:t>52</a:t>
            </a:fld>
            <a:endParaRPr lang="en-US">
              <a:latin typeface="Times" pitchFamily="-102" charset="0"/>
            </a:endParaRPr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61909D-8222-A648-A0FD-02687B50818B}" type="slidenum">
              <a:rPr lang="en-US"/>
              <a:pPr/>
              <a:t>53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CB3FF25E-62C1-D244-B469-1CB8EBF5C857}" type="slidenum">
              <a:rPr lang="en-US" sz="1200"/>
              <a:pPr algn="r"/>
              <a:t>54</a:t>
            </a:fld>
            <a:endParaRPr lang="en-US" sz="1200"/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FE9937-3726-624B-A2E0-5C2B62DD8F9F}" type="slidenum">
              <a:rPr lang="en-US"/>
              <a:pPr/>
              <a:t>55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Times" charset="0"/>
              </a:rPr>
              <a:t>Concept of presentation and its relationship </a:t>
            </a:r>
            <a:r>
              <a:rPr lang="en-US" smtClean="0">
                <a:latin typeface="Times" charset="0"/>
              </a:rPr>
              <a:t>to screening</a:t>
            </a:r>
            <a:endParaRPr lang="en-US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6D0DA3-8B45-A945-B7A5-F47866D728BA}" type="slidenum">
              <a:rPr lang="en-US">
                <a:latin typeface="Times" pitchFamily="-102" charset="0"/>
              </a:rPr>
              <a:pPr/>
              <a:t>56</a:t>
            </a:fld>
            <a:endParaRPr lang="en-US">
              <a:latin typeface="Times" pitchFamily="-102" charset="0"/>
            </a:endParaRPr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3EA165-369C-F048-8C68-38E90F1D58BA}" type="slidenum">
              <a:rPr lang="en-US">
                <a:latin typeface="Times" pitchFamily="-102" charset="0"/>
              </a:rPr>
              <a:pPr/>
              <a:t>58</a:t>
            </a:fld>
            <a:endParaRPr lang="en-US">
              <a:latin typeface="Times" pitchFamily="-102" charset="0"/>
            </a:endParaRPr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5FE7A5-F1A6-8A4D-9DD7-CA32A285CE77}" type="slidenum">
              <a:rPr lang="en-US">
                <a:latin typeface="Times" pitchFamily="-102" charset="0"/>
              </a:rPr>
              <a:pPr/>
              <a:t>59</a:t>
            </a:fld>
            <a:endParaRPr lang="en-US">
              <a:latin typeface="Times" pitchFamily="-102" charset="0"/>
            </a:endParaRPr>
          </a:p>
        </p:txBody>
      </p:sp>
      <p:sp>
        <p:nvSpPr>
          <p:cNvPr id="1966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96988" y="796925"/>
            <a:ext cx="4264025" cy="3198813"/>
          </a:xfrm>
          <a:solidFill>
            <a:srgbClr val="FFFFFF"/>
          </a:solidFill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57688"/>
            <a:ext cx="5029200" cy="406717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z="1600">
                <a:solidFill>
                  <a:srgbClr val="800000"/>
                </a:solidFill>
                <a:latin typeface="Verdana" pitchFamily="-102" charset="0"/>
                <a:ea typeface="ＭＳ Ｐゴシック" pitchFamily="-102" charset="-128"/>
                <a:cs typeface="ＭＳ Ｐゴシック" pitchFamily="-102" charset="-128"/>
              </a:rPr>
              <a:t>Put in to explain polyposis pot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08DC13D9-E6CA-A243-8EF2-B4BAD89A316F}" type="slidenum">
              <a:rPr lang="en-US" sz="1200"/>
              <a:pPr algn="r"/>
              <a:t>6</a:t>
            </a:fld>
            <a:endParaRPr lang="en-US" sz="120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08DC13D9-E6CA-A243-8EF2-B4BAD89A316F}" type="slidenum">
              <a:rPr lang="en-US" sz="1200"/>
              <a:pPr algn="r"/>
              <a:t>7</a:t>
            </a:fld>
            <a:endParaRPr lang="en-US" sz="120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5920EA42-6379-034A-9665-269719AFAA1D}" type="slidenum">
              <a:rPr lang="en-US" sz="1200"/>
              <a:pPr algn="r"/>
              <a:t>8</a:t>
            </a:fld>
            <a:endParaRPr lang="en-US" sz="120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4A94C7-0A48-6046-9888-5DD1876998E7}" type="slidenum">
              <a:rPr lang="en-US">
                <a:latin typeface="Times" pitchFamily="-102" charset="0"/>
              </a:rPr>
              <a:pPr/>
              <a:t>9</a:t>
            </a:fld>
            <a:endParaRPr lang="en-US">
              <a:latin typeface="Times" pitchFamily="-102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6CAFBB-6343-BC42-9633-0D41CC0D45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033F7-58FE-5E46-B6C2-01EF98BC2E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089B86-3F12-9043-948D-9EC95EA645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6A83FF-0B16-7845-9333-939C7E904D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0E91F2-806A-3142-AA2D-19ED3CC8D6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F2A34B-F20F-0F4F-BE1D-F8BC11B375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C494A-5188-1049-B62F-FA063B4F9C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B808B4-3A1F-574F-96FE-22A8E18A46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31E85B-2D1E-D249-9A9D-89527F0FBB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2885D-BA9F-FD44-AB3D-3BFB8B9296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9F3AF-98EF-F144-BF49-1304AC81A0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BE08EF-D153-C14C-B20A-FEE4B4B4E3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7E306-1296-4D43-B1E1-F934E2E5F6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71867-4637-1B4A-994A-359A107AA5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9370DC-BF3D-D945-A9CA-A6939AF1EB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D3A71-5117-5448-BF5D-45A17735A1A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F7B71-0648-0746-9D16-BFDB9F36854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F412F4-70E1-8444-8DDC-4DEF23AA0A2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169387-9C98-F942-9507-6E8CF0F9CA6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E1135A-6331-AA48-B284-D2B9949BFEF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041CF2-42C3-BB4D-B204-5879D868656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12C6E6-E507-2344-9B69-3FDD5A203E6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A5A215-FFEB-BB42-B0D6-A4CA2FD64C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E0A12-64E4-7F46-8D47-53511441546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D85FEF-DCF9-C144-B2AA-78A7381D5F2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DF83DD-3192-294F-B583-E7E60BE1BFA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17645-98F2-B342-B3FF-28B5644BC40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421" y="2130082"/>
            <a:ext cx="7771158" cy="147072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290" y="3885960"/>
            <a:ext cx="6401421" cy="1753180"/>
          </a:xfrm>
        </p:spPr>
        <p:txBody>
          <a:bodyPr/>
          <a:lstStyle>
            <a:lvl1pPr marL="0" indent="0" algn="ctr">
              <a:buNone/>
              <a:defRPr/>
            </a:lvl1pPr>
            <a:lvl2pPr marL="341071" indent="0" algn="ctr">
              <a:buNone/>
              <a:defRPr/>
            </a:lvl2pPr>
            <a:lvl3pPr marL="682142" indent="0" algn="ctr">
              <a:buNone/>
              <a:defRPr/>
            </a:lvl3pPr>
            <a:lvl4pPr marL="1023214" indent="0" algn="ctr">
              <a:buNone/>
              <a:defRPr/>
            </a:lvl4pPr>
            <a:lvl5pPr marL="1364285" indent="0" algn="ctr">
              <a:buNone/>
              <a:defRPr/>
            </a:lvl5pPr>
            <a:lvl6pPr marL="1705356" indent="0" algn="ctr">
              <a:buNone/>
              <a:defRPr/>
            </a:lvl6pPr>
            <a:lvl7pPr marL="2046427" indent="0" algn="ctr">
              <a:buNone/>
              <a:defRPr/>
            </a:lvl7pPr>
            <a:lvl8pPr marL="2387498" indent="0" algn="ctr">
              <a:buNone/>
              <a:defRPr/>
            </a:lvl8pPr>
            <a:lvl9pPr marL="272857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CB17C-F3CB-F54E-B693-B956C049A6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E251B-8E9E-6843-9340-A51FCD8E75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41" y="4406787"/>
            <a:ext cx="7772710" cy="136188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41" y="2906375"/>
            <a:ext cx="7772710" cy="1500412"/>
          </a:xfrm>
        </p:spPr>
        <p:txBody>
          <a:bodyPr anchor="b"/>
          <a:lstStyle>
            <a:lvl1pPr marL="0" indent="0">
              <a:buNone/>
              <a:defRPr sz="1500"/>
            </a:lvl1pPr>
            <a:lvl2pPr marL="341071" indent="0">
              <a:buNone/>
              <a:defRPr sz="1300"/>
            </a:lvl2pPr>
            <a:lvl3pPr marL="682142" indent="0">
              <a:buNone/>
              <a:defRPr sz="1200"/>
            </a:lvl3pPr>
            <a:lvl4pPr marL="1023214" indent="0">
              <a:buNone/>
              <a:defRPr sz="1000"/>
            </a:lvl4pPr>
            <a:lvl5pPr marL="1364285" indent="0">
              <a:buNone/>
              <a:defRPr sz="1000"/>
            </a:lvl5pPr>
            <a:lvl6pPr marL="1705356" indent="0">
              <a:buNone/>
              <a:defRPr sz="1000"/>
            </a:lvl6pPr>
            <a:lvl7pPr marL="2046427" indent="0">
              <a:buNone/>
              <a:defRPr sz="1000"/>
            </a:lvl7pPr>
            <a:lvl8pPr marL="2387498" indent="0">
              <a:buNone/>
              <a:defRPr sz="1000"/>
            </a:lvl8pPr>
            <a:lvl9pPr marL="272857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89E98D-CA19-F543-9145-F7939C3E04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2298" y="1027261"/>
            <a:ext cx="4353028" cy="290727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94414" y="1027261"/>
            <a:ext cx="4353029" cy="290727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DA34E7-7AD8-C44C-8734-2834AFE866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579" y="274356"/>
            <a:ext cx="8230842" cy="11433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6579" y="1535494"/>
            <a:ext cx="4040878" cy="63956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071" indent="0">
              <a:buNone/>
              <a:defRPr sz="1500" b="1"/>
            </a:lvl2pPr>
            <a:lvl3pPr marL="682142" indent="0">
              <a:buNone/>
              <a:defRPr sz="1300" b="1"/>
            </a:lvl3pPr>
            <a:lvl4pPr marL="1023214" indent="0">
              <a:buNone/>
              <a:defRPr sz="1200" b="1"/>
            </a:lvl4pPr>
            <a:lvl5pPr marL="1364285" indent="0">
              <a:buNone/>
              <a:defRPr sz="1200" b="1"/>
            </a:lvl5pPr>
            <a:lvl6pPr marL="1705356" indent="0">
              <a:buNone/>
              <a:defRPr sz="1200" b="1"/>
            </a:lvl6pPr>
            <a:lvl7pPr marL="2046427" indent="0">
              <a:buNone/>
              <a:defRPr sz="1200" b="1"/>
            </a:lvl7pPr>
            <a:lvl8pPr marL="2387498" indent="0">
              <a:buNone/>
              <a:defRPr sz="1200" b="1"/>
            </a:lvl8pPr>
            <a:lvl9pPr marL="272857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579" y="2175058"/>
            <a:ext cx="4040878" cy="395072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991" y="1535494"/>
            <a:ext cx="4042430" cy="63956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071" indent="0">
              <a:buNone/>
              <a:defRPr sz="1500" b="1"/>
            </a:lvl2pPr>
            <a:lvl3pPr marL="682142" indent="0">
              <a:buNone/>
              <a:defRPr sz="1300" b="1"/>
            </a:lvl3pPr>
            <a:lvl4pPr marL="1023214" indent="0">
              <a:buNone/>
              <a:defRPr sz="1200" b="1"/>
            </a:lvl4pPr>
            <a:lvl5pPr marL="1364285" indent="0">
              <a:buNone/>
              <a:defRPr sz="1200" b="1"/>
            </a:lvl5pPr>
            <a:lvl6pPr marL="1705356" indent="0">
              <a:buNone/>
              <a:defRPr sz="1200" b="1"/>
            </a:lvl6pPr>
            <a:lvl7pPr marL="2046427" indent="0">
              <a:buNone/>
              <a:defRPr sz="1200" b="1"/>
            </a:lvl7pPr>
            <a:lvl8pPr marL="2387498" indent="0">
              <a:buNone/>
              <a:defRPr sz="1200" b="1"/>
            </a:lvl8pPr>
            <a:lvl9pPr marL="272857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991" y="2175058"/>
            <a:ext cx="4042430" cy="395072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909DC-E93F-F543-84CB-5FD21D32C6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438E6B-497A-F347-8E65-DF75AD2B97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FA75B7-DB24-C24A-9D86-DAAFEC2A54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D5CD06-CACE-B644-B815-D5141A499F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579" y="273457"/>
            <a:ext cx="3009693" cy="116129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981" y="273457"/>
            <a:ext cx="5112440" cy="585232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579" y="1434747"/>
            <a:ext cx="3009693" cy="4691037"/>
          </a:xfrm>
        </p:spPr>
        <p:txBody>
          <a:bodyPr/>
          <a:lstStyle>
            <a:lvl1pPr marL="0" indent="0">
              <a:buNone/>
              <a:defRPr sz="1000"/>
            </a:lvl1pPr>
            <a:lvl2pPr marL="341071" indent="0">
              <a:buNone/>
              <a:defRPr sz="900"/>
            </a:lvl2pPr>
            <a:lvl3pPr marL="682142" indent="0">
              <a:buNone/>
              <a:defRPr sz="700"/>
            </a:lvl3pPr>
            <a:lvl4pPr marL="1023214" indent="0">
              <a:buNone/>
              <a:defRPr sz="700"/>
            </a:lvl4pPr>
            <a:lvl5pPr marL="1364285" indent="0">
              <a:buNone/>
              <a:defRPr sz="700"/>
            </a:lvl5pPr>
            <a:lvl6pPr marL="1705356" indent="0">
              <a:buNone/>
              <a:defRPr sz="700"/>
            </a:lvl6pPr>
            <a:lvl7pPr marL="2046427" indent="0">
              <a:buNone/>
              <a:defRPr sz="700"/>
            </a:lvl7pPr>
            <a:lvl8pPr marL="2387498" indent="0">
              <a:buNone/>
              <a:defRPr sz="700"/>
            </a:lvl8pPr>
            <a:lvl9pPr marL="272857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C8243C-AB58-CF46-A537-F8E736CE64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50" y="4800780"/>
            <a:ext cx="5486711" cy="566703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50" y="612579"/>
            <a:ext cx="5486711" cy="4115339"/>
          </a:xfrm>
        </p:spPr>
        <p:txBody>
          <a:bodyPr/>
          <a:lstStyle>
            <a:lvl1pPr marL="0" indent="0">
              <a:buNone/>
              <a:defRPr sz="2400"/>
            </a:lvl1pPr>
            <a:lvl2pPr marL="341071" indent="0">
              <a:buNone/>
              <a:defRPr sz="2100"/>
            </a:lvl2pPr>
            <a:lvl3pPr marL="682142" indent="0">
              <a:buNone/>
              <a:defRPr sz="1800"/>
            </a:lvl3pPr>
            <a:lvl4pPr marL="1023214" indent="0">
              <a:buNone/>
              <a:defRPr sz="1500"/>
            </a:lvl4pPr>
            <a:lvl5pPr marL="1364285" indent="0">
              <a:buNone/>
              <a:defRPr sz="1500"/>
            </a:lvl5pPr>
            <a:lvl6pPr marL="1705356" indent="0">
              <a:buNone/>
              <a:defRPr sz="1500"/>
            </a:lvl6pPr>
            <a:lvl7pPr marL="2046427" indent="0">
              <a:buNone/>
              <a:defRPr sz="1500"/>
            </a:lvl7pPr>
            <a:lvl8pPr marL="2387498" indent="0">
              <a:buNone/>
              <a:defRPr sz="1500"/>
            </a:lvl8pPr>
            <a:lvl9pPr marL="2728570" indent="0">
              <a:buNone/>
              <a:defRPr sz="15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50" y="5367483"/>
            <a:ext cx="5486711" cy="805077"/>
          </a:xfrm>
        </p:spPr>
        <p:txBody>
          <a:bodyPr/>
          <a:lstStyle>
            <a:lvl1pPr marL="0" indent="0">
              <a:buNone/>
              <a:defRPr sz="1000"/>
            </a:lvl1pPr>
            <a:lvl2pPr marL="341071" indent="0">
              <a:buNone/>
              <a:defRPr sz="900"/>
            </a:lvl2pPr>
            <a:lvl3pPr marL="682142" indent="0">
              <a:buNone/>
              <a:defRPr sz="700"/>
            </a:lvl3pPr>
            <a:lvl4pPr marL="1023214" indent="0">
              <a:buNone/>
              <a:defRPr sz="700"/>
            </a:lvl4pPr>
            <a:lvl5pPr marL="1364285" indent="0">
              <a:buNone/>
              <a:defRPr sz="700"/>
            </a:lvl5pPr>
            <a:lvl6pPr marL="1705356" indent="0">
              <a:buNone/>
              <a:defRPr sz="700"/>
            </a:lvl6pPr>
            <a:lvl7pPr marL="2046427" indent="0">
              <a:buNone/>
              <a:defRPr sz="700"/>
            </a:lvl7pPr>
            <a:lvl8pPr marL="2387498" indent="0">
              <a:buNone/>
              <a:defRPr sz="700"/>
            </a:lvl8pPr>
            <a:lvl9pPr marL="272857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5C589-9C92-1040-A6DE-BBA16CB40A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BA9166-F6AC-174B-8EEB-9A7A87F342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34432" y="176308"/>
            <a:ext cx="2213010" cy="375822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2299" y="176308"/>
            <a:ext cx="6493047" cy="37582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C58BC-90D5-A747-B0D6-697969168C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981200"/>
            <a:ext cx="35052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5052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02781B-46F8-3840-B631-3FB7DF0BC6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62700" y="609600"/>
            <a:ext cx="17907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609600"/>
            <a:ext cx="52197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981200"/>
            <a:ext cx="35052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5052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23750C-B5F5-9440-85B6-7839526A46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62700" y="609600"/>
            <a:ext cx="17907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609600"/>
            <a:ext cx="52197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166579-A71F-684B-B3BE-0109C043D3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D4D430-7172-2C42-A675-ED100454E16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C20834-2BD0-464A-85B3-3BC510184BA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15794A-84D6-DA4A-B0CF-7E17520B9E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0F11B0-EC32-4C4C-B3A7-FCFEAC9E3F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08B0A6-4F97-394B-BC43-F5DF8148CFD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A45B15-85DB-554B-9E04-13B16889766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ED0446-9EF0-0D4E-809D-AC8416A38FF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B1E532-6AE2-EE4E-8B30-BCF935B78BC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914905-16DA-9B43-85D7-8298010D1A3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6887C2-0521-7544-8709-5AD7995FBD0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43B1F2-5CEC-294A-9505-0A1D516D288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477462-48DA-264F-94E4-3827D3415A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FF6BC-D25A-2444-AC57-099AF819B6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95FB23AB-68AA-634F-B5A0-9E7076736C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8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8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8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8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pitchFamily="-109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pitchFamily="-109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pitchFamily="-109" charset="0"/>
              </a:defRPr>
            </a:lvl1pPr>
          </a:lstStyle>
          <a:p>
            <a:pPr>
              <a:defRPr/>
            </a:pPr>
            <a:fld id="{3B5568A3-DD54-3D4F-AA91-2532C6A92D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8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8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8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8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50000">
              <a:schemeClr val="bg1"/>
            </a:gs>
            <a:gs pos="100000">
              <a:schemeClr val="bg1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charset="0"/>
              </a:defRPr>
            </a:lvl1pPr>
          </a:lstStyle>
          <a:p>
            <a:pPr>
              <a:defRPr/>
            </a:pPr>
            <a:fld id="{EF7ECE75-8A5A-6C42-9D6D-C541CEDCEDB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9" charset="-128"/>
          <a:cs typeface="ＭＳ Ｐゴシック" pitchFamily="-109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9" charset="-128"/>
          <a:cs typeface="ＭＳ Ｐゴシック" pitchFamily="-109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2125" y="176213"/>
            <a:ext cx="885507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6004" tIns="38002" rIns="76004" bIns="3800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2125" y="1027113"/>
            <a:ext cx="8855075" cy="290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6004" tIns="38002" rIns="76004" bIns="380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2125" y="4011613"/>
            <a:ext cx="2295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6004" tIns="38002" rIns="76004" bIns="38002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latin typeface="Times" pitchFamily="-109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62325" y="4011613"/>
            <a:ext cx="31146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6004" tIns="38002" rIns="76004" bIns="38002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100">
                <a:latin typeface="Times" pitchFamily="-109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51675" y="4011613"/>
            <a:ext cx="2295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6004" tIns="38002" rIns="76004" bIns="3800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00">
                <a:latin typeface="Times" pitchFamily="-109" charset="0"/>
              </a:defRPr>
            </a:lvl1pPr>
          </a:lstStyle>
          <a:p>
            <a:pPr>
              <a:defRPr/>
            </a:pPr>
            <a:fld id="{D3FE0759-6C23-6646-9D4A-991A6874B3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ctr" defTabSz="758825" rtl="0" eaLnBrk="0" fontAlgn="base" hangingPunct="0">
        <a:spcBef>
          <a:spcPct val="0"/>
        </a:spcBef>
        <a:spcAft>
          <a:spcPct val="0"/>
        </a:spcAft>
        <a:defRPr sz="3500" kern="1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defTabSz="758825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defTabSz="758825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defTabSz="758825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defTabSz="758825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341071" algn="ctr" defTabSz="760305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Arial" charset="0"/>
        </a:defRPr>
      </a:lvl6pPr>
      <a:lvl7pPr marL="682142" algn="ctr" defTabSz="760305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Arial" charset="0"/>
        </a:defRPr>
      </a:lvl7pPr>
      <a:lvl8pPr marL="1023214" algn="ctr" defTabSz="760305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Arial" charset="0"/>
        </a:defRPr>
      </a:lvl8pPr>
      <a:lvl9pPr marL="1364285" algn="ctr" defTabSz="760305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Arial" charset="0"/>
        </a:defRPr>
      </a:lvl9pPr>
    </p:titleStyle>
    <p:bodyStyle>
      <a:lvl1pPr marL="284163" indent="-284163" algn="l" defTabSz="758825" rtl="0" eaLnBrk="0" fontAlgn="base" hangingPunct="0">
        <a:spcBef>
          <a:spcPct val="20000"/>
        </a:spcBef>
        <a:spcAft>
          <a:spcPct val="0"/>
        </a:spcAft>
        <a:buChar char="•"/>
        <a:defRPr sz="25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15950" indent="-236538" algn="l" defTabSz="758825" rtl="0" eaLnBrk="0" fontAlgn="base" hangingPunct="0">
        <a:spcBef>
          <a:spcPct val="20000"/>
        </a:spcBef>
        <a:spcAft>
          <a:spcPct val="0"/>
        </a:spcAft>
        <a:buChar char="–"/>
        <a:defRPr sz="22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949325" indent="-188913" algn="l" defTabSz="758825" rtl="0" eaLnBrk="0" fontAlgn="base" hangingPunct="0">
        <a:spcBef>
          <a:spcPct val="20000"/>
        </a:spcBef>
        <a:spcAft>
          <a:spcPct val="0"/>
        </a:spcAft>
        <a:buChar char="•"/>
        <a:defRPr sz="19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328738" indent="-188913" algn="l" defTabSz="758825" rtl="0" eaLnBrk="0" fontAlgn="base" hangingPunct="0">
        <a:spcBef>
          <a:spcPct val="20000"/>
        </a:spcBef>
        <a:spcAft>
          <a:spcPct val="0"/>
        </a:spcAft>
        <a:buChar char="–"/>
        <a:defRPr sz="16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709738" indent="-188913" algn="l" defTabSz="758825" rtl="0" eaLnBrk="0" fontAlgn="base" hangingPunct="0">
        <a:spcBef>
          <a:spcPct val="20000"/>
        </a:spcBef>
        <a:spcAft>
          <a:spcPct val="0"/>
        </a:spcAft>
        <a:buChar char="»"/>
        <a:defRPr sz="16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1875892" indent="-170536" algn="l" defTabSz="682142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16963" indent="-170536" algn="l" defTabSz="682142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58034" indent="-170536" algn="l" defTabSz="682142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899105" indent="-170536" algn="l" defTabSz="682142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214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1071" algn="l" defTabSz="68214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2142" algn="l" defTabSz="68214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214" algn="l" defTabSz="68214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64285" algn="l" defTabSz="68214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05356" algn="l" defTabSz="68214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46427" algn="l" defTabSz="68214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87498" algn="l" defTabSz="68214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28570" algn="l" defTabSz="68214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609600"/>
            <a:ext cx="71628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81200"/>
            <a:ext cx="71628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ransition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ＭＳ Ｐゴシック" pitchFamily="-109" charset="-128"/>
          <a:cs typeface="ＭＳ Ｐゴシック" pitchFamily="-109" charset="-128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elvetica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elvetica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elvetica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elvetica" charset="0"/>
          <a:ea typeface="ＭＳ Ｐゴシック" pitchFamily="-109" charset="-128"/>
          <a:cs typeface="ＭＳ Ｐゴシック" pitchFamily="-109" charset="-128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elvetica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elvetica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elvetica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elvetica" charset="0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2400" b="1">
          <a:solidFill>
            <a:schemeClr val="tx1"/>
          </a:solidFill>
          <a:latin typeface="+mn-lt"/>
          <a:ea typeface="ＭＳ Ｐゴシック" pitchFamily="-109" charset="-128"/>
          <a:cs typeface="ＭＳ Ｐゴシック" pitchFamily="-109" charset="-128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b="1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»"/>
        <a:defRPr b="1">
          <a:solidFill>
            <a:schemeClr val="tx1"/>
          </a:solidFill>
          <a:latin typeface="+mn-lt"/>
          <a:ea typeface="ＭＳ Ｐゴシック" charset="-128"/>
        </a:defRPr>
      </a:lvl3pPr>
      <a:lvl4pPr marL="1543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1400" b="1">
          <a:solidFill>
            <a:schemeClr val="tx1"/>
          </a:solidFill>
          <a:latin typeface="+mn-lt"/>
          <a:ea typeface="ＭＳ Ｐゴシック" charset="-128"/>
        </a:defRPr>
      </a:lvl4pPr>
      <a:lvl5pPr marL="20002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  <a:ea typeface="ＭＳ Ｐゴシック" charset="-128"/>
        </a:defRPr>
      </a:lvl5pPr>
      <a:lvl6pPr marL="24574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  <a:ea typeface="ＭＳ Ｐゴシック" charset="-128"/>
        </a:defRPr>
      </a:lvl6pPr>
      <a:lvl7pPr marL="29146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  <a:ea typeface="ＭＳ Ｐゴシック" charset="-128"/>
        </a:defRPr>
      </a:lvl7pPr>
      <a:lvl8pPr marL="33718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  <a:ea typeface="ＭＳ Ｐゴシック" charset="-128"/>
        </a:defRPr>
      </a:lvl8pPr>
      <a:lvl9pPr marL="3829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609600"/>
            <a:ext cx="71628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81200"/>
            <a:ext cx="71628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ransition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ＭＳ Ｐゴシック" pitchFamily="-104" charset="-128"/>
          <a:cs typeface="ＭＳ Ｐゴシック" pitchFamily="-104" charset="-128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elvetica" charset="0"/>
          <a:ea typeface="ＭＳ Ｐゴシック" pitchFamily="-104" charset="-128"/>
          <a:cs typeface="ＭＳ Ｐゴシック" pitchFamily="-104" charset="-128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elvetica" charset="0"/>
          <a:ea typeface="ＭＳ Ｐゴシック" pitchFamily="-104" charset="-128"/>
          <a:cs typeface="ＭＳ Ｐゴシック" pitchFamily="-104" charset="-128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elvetica" charset="0"/>
          <a:ea typeface="ＭＳ Ｐゴシック" pitchFamily="-104" charset="-128"/>
          <a:cs typeface="ＭＳ Ｐゴシック" pitchFamily="-104" charset="-128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elvetica" charset="0"/>
          <a:ea typeface="ＭＳ Ｐゴシック" pitchFamily="-104" charset="-128"/>
          <a:cs typeface="ＭＳ Ｐゴシック" pitchFamily="-104" charset="-128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elvetica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elvetica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elvetica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elvetica" charset="0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2400" b="1">
          <a:solidFill>
            <a:schemeClr val="tx1"/>
          </a:solidFill>
          <a:latin typeface="+mn-lt"/>
          <a:ea typeface="ＭＳ Ｐゴシック" pitchFamily="-104" charset="-128"/>
          <a:cs typeface="ＭＳ Ｐゴシック" pitchFamily="-104" charset="-128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b="1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»"/>
        <a:defRPr b="1">
          <a:solidFill>
            <a:schemeClr val="tx1"/>
          </a:solidFill>
          <a:latin typeface="+mn-lt"/>
          <a:ea typeface="ＭＳ Ｐゴシック" charset="-128"/>
        </a:defRPr>
      </a:lvl3pPr>
      <a:lvl4pPr marL="1543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1400" b="1">
          <a:solidFill>
            <a:schemeClr val="tx1"/>
          </a:solidFill>
          <a:latin typeface="+mn-lt"/>
          <a:ea typeface="ＭＳ Ｐゴシック" charset="-128"/>
        </a:defRPr>
      </a:lvl4pPr>
      <a:lvl5pPr marL="20002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  <a:ea typeface="ＭＳ Ｐゴシック" charset="-128"/>
        </a:defRPr>
      </a:lvl5pPr>
      <a:lvl6pPr marL="24574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  <a:ea typeface="ＭＳ Ｐゴシック" charset="-128"/>
        </a:defRPr>
      </a:lvl6pPr>
      <a:lvl7pPr marL="29146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  <a:ea typeface="ＭＳ Ｐゴシック" charset="-128"/>
        </a:defRPr>
      </a:lvl7pPr>
      <a:lvl8pPr marL="33718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  <a:ea typeface="ＭＳ Ｐゴシック" charset="-128"/>
        </a:defRPr>
      </a:lvl8pPr>
      <a:lvl9pPr marL="3829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8556BED-7916-E24D-B252-87195E62D3F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8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8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8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8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5.jpe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9.png"/><Relationship Id="rId3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7" Type="http://schemas.openxmlformats.org/officeDocument/2006/relationships/image" Target="../media/image15.jpeg"/><Relationship Id="rId8" Type="http://schemas.openxmlformats.org/officeDocument/2006/relationships/image" Target="../media/image16.jpeg"/><Relationship Id="rId9" Type="http://schemas.openxmlformats.org/officeDocument/2006/relationships/image" Target="../media/image17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7" Type="http://schemas.openxmlformats.org/officeDocument/2006/relationships/image" Target="../media/image18.jpeg"/><Relationship Id="rId8" Type="http://schemas.openxmlformats.org/officeDocument/2006/relationships/image" Target="../media/image19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7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1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4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4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7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5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5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5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7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876300"/>
            <a:ext cx="4211638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1" name="Rectangle 3"/>
          <p:cNvSpPr>
            <a:spLocks noChangeArrowheads="1"/>
          </p:cNvSpPr>
          <p:nvPr/>
        </p:nvSpPr>
        <p:spPr bwMode="auto">
          <a:xfrm>
            <a:off x="1981200" y="381000"/>
            <a:ext cx="5486400" cy="12954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52" name="Rectangle 4"/>
          <p:cNvSpPr>
            <a:spLocks noChangeArrowheads="1"/>
          </p:cNvSpPr>
          <p:nvPr/>
        </p:nvSpPr>
        <p:spPr bwMode="auto">
          <a:xfrm>
            <a:off x="0" y="228600"/>
            <a:ext cx="9144000" cy="5238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46038" rIns="0" bIns="46038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2800" b="1" dirty="0" smtClean="0">
                <a:solidFill>
                  <a:schemeClr val="accent1"/>
                </a:solidFill>
                <a:latin typeface="Comic Sans MS" pitchFamily="-102" charset="0"/>
              </a:rPr>
              <a:t>Tumour pathology, structure and nomenclature</a:t>
            </a:r>
            <a:endParaRPr lang="en-US" b="1" dirty="0">
              <a:solidFill>
                <a:schemeClr val="accent1"/>
              </a:solidFill>
              <a:latin typeface="Comic Sans MS" pitchFamily="-102" charset="0"/>
            </a:endParaRPr>
          </a:p>
        </p:txBody>
      </p:sp>
      <p:sp>
        <p:nvSpPr>
          <p:cNvPr id="78853" name="Rectangle 5"/>
          <p:cNvSpPr>
            <a:spLocks noChangeArrowheads="1"/>
          </p:cNvSpPr>
          <p:nvPr/>
        </p:nvSpPr>
        <p:spPr bwMode="auto">
          <a:xfrm>
            <a:off x="685800" y="6096000"/>
            <a:ext cx="7924800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en-GB" sz="1800" b="1" i="1">
                <a:solidFill>
                  <a:schemeClr val="accent1"/>
                </a:solidFill>
                <a:latin typeface="Comic Sans MS" pitchFamily="-102" charset="0"/>
              </a:rPr>
              <a:t>Department of Pathology and Cancer Research UK Cambridge Institute,</a:t>
            </a:r>
          </a:p>
          <a:p>
            <a:pPr algn="ctr">
              <a:lnSpc>
                <a:spcPct val="90000"/>
              </a:lnSpc>
            </a:pPr>
            <a:r>
              <a:rPr lang="en-GB" sz="1800" b="1" i="1">
                <a:solidFill>
                  <a:schemeClr val="accent1"/>
                </a:solidFill>
                <a:latin typeface="Comic Sans MS" pitchFamily="-102" charset="0"/>
              </a:rPr>
              <a:t>University of Cambridge</a:t>
            </a:r>
          </a:p>
        </p:txBody>
      </p:sp>
      <p:sp>
        <p:nvSpPr>
          <p:cNvPr id="78854" name="Rectangle 6"/>
          <p:cNvSpPr>
            <a:spLocks noChangeArrowheads="1"/>
          </p:cNvSpPr>
          <p:nvPr/>
        </p:nvSpPr>
        <p:spPr bwMode="auto">
          <a:xfrm>
            <a:off x="3293245" y="4878388"/>
            <a:ext cx="2497955" cy="1074653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endParaRPr lang="en-US" sz="800" dirty="0">
              <a:solidFill>
                <a:schemeClr val="accent1"/>
              </a:solidFill>
              <a:latin typeface="Arial" pitchFamily="-102" charset="0"/>
            </a:endParaRPr>
          </a:p>
          <a:p>
            <a:endParaRPr lang="en-US" sz="800" dirty="0" smtClean="0">
              <a:solidFill>
                <a:schemeClr val="accent1"/>
              </a:solidFill>
              <a:latin typeface="Arial" pitchFamily="-102" charset="0"/>
            </a:endParaRPr>
          </a:p>
          <a:p>
            <a:r>
              <a:rPr lang="en-US" sz="2800" dirty="0" smtClean="0">
                <a:solidFill>
                  <a:schemeClr val="accent1"/>
                </a:solidFill>
                <a:latin typeface="Arial" pitchFamily="-102" charset="0"/>
              </a:rPr>
              <a:t>Paul  </a:t>
            </a:r>
            <a:r>
              <a:rPr lang="en-US" sz="2800" dirty="0">
                <a:solidFill>
                  <a:schemeClr val="accent1"/>
                </a:solidFill>
                <a:latin typeface="Arial" pitchFamily="-102" charset="0"/>
              </a:rPr>
              <a:t>Edwards                </a:t>
            </a:r>
          </a:p>
          <a:p>
            <a:endParaRPr lang="en-US" sz="2000" dirty="0">
              <a:solidFill>
                <a:schemeClr val="accent1"/>
              </a:solidFill>
              <a:latin typeface="Arial" pitchFamily="-102" charset="0"/>
            </a:endParaRPr>
          </a:p>
        </p:txBody>
      </p:sp>
    </p:spTree>
  </p:cSld>
  <p:clrMapOvr>
    <a:masterClrMapping/>
  </p:clrMapOvr>
  <p:transition advTm="140266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3">
            <a:lum contrast="34000"/>
          </a:blip>
          <a:srcRect/>
          <a:stretch>
            <a:fillRect/>
          </a:stretch>
        </p:blipFill>
        <p:spPr bwMode="auto">
          <a:xfrm>
            <a:off x="0" y="49213"/>
            <a:ext cx="9144000" cy="675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Text Box 3"/>
          <p:cNvSpPr txBox="1">
            <a:spLocks noChangeArrowheads="1"/>
          </p:cNvSpPr>
          <p:nvPr/>
        </p:nvSpPr>
        <p:spPr bwMode="auto">
          <a:xfrm>
            <a:off x="669925" y="212725"/>
            <a:ext cx="6430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Benign smooth muscle tumour of uterus (common)</a:t>
            </a:r>
          </a:p>
        </p:txBody>
      </p:sp>
    </p:spTree>
  </p:cSld>
  <p:clrMapOvr>
    <a:masterClrMapping/>
  </p:clrMapOvr>
  <p:transition advTm="502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eiomyoSarc23.7A ;82.225x.33enhancedcrop.jpg"/>
          <p:cNvPicPr>
            <a:picLocks noChangeAspect="1"/>
          </p:cNvPicPr>
          <p:nvPr/>
        </p:nvPicPr>
        <p:blipFill>
          <a:blip r:embed="rId3"/>
          <a:srcRect b="8365"/>
          <a:stretch>
            <a:fillRect/>
          </a:stretch>
        </p:blipFill>
        <p:spPr>
          <a:xfrm>
            <a:off x="76200" y="1586468"/>
            <a:ext cx="4124823" cy="3491251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lum contrast="34000"/>
          </a:blip>
          <a:srcRect l="11073" t="9992" r="7382"/>
          <a:stretch>
            <a:fillRect/>
          </a:stretch>
        </p:blipFill>
        <p:spPr bwMode="auto">
          <a:xfrm>
            <a:off x="4407701" y="1431210"/>
            <a:ext cx="4736299" cy="386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933869" y="152400"/>
            <a:ext cx="683853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 smtClean="0"/>
              <a:t> Smooth muscle tumours of uterus</a:t>
            </a:r>
          </a:p>
          <a:p>
            <a:pPr algn="ctr"/>
            <a:r>
              <a:rPr lang="en-US" sz="2400" dirty="0" smtClean="0"/>
              <a:t>Malignant                                                   Benign</a:t>
            </a:r>
          </a:p>
        </p:txBody>
      </p:sp>
      <p:grpSp>
        <p:nvGrpSpPr>
          <p:cNvPr id="2" name="Group 13"/>
          <p:cNvGrpSpPr/>
          <p:nvPr/>
        </p:nvGrpSpPr>
        <p:grpSpPr>
          <a:xfrm>
            <a:off x="-152400" y="990600"/>
            <a:ext cx="8763000" cy="369332"/>
            <a:chOff x="-381000" y="5334000"/>
            <a:chExt cx="8763000" cy="369332"/>
          </a:xfrm>
        </p:grpSpPr>
        <p:sp>
          <p:nvSpPr>
            <p:cNvPr id="10" name="Text Box 3"/>
            <p:cNvSpPr txBox="1">
              <a:spLocks noChangeArrowheads="1"/>
            </p:cNvSpPr>
            <p:nvPr/>
          </p:nvSpPr>
          <p:spPr bwMode="auto">
            <a:xfrm>
              <a:off x="-381000" y="5334000"/>
              <a:ext cx="37338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 smtClean="0"/>
                <a:t>(</a:t>
              </a:r>
              <a:r>
                <a:rPr lang="en-US" dirty="0" err="1"/>
                <a:t>v</a:t>
              </a:r>
              <a:r>
                <a:rPr lang="en-US" dirty="0"/>
                <a:t>. rare)</a:t>
              </a:r>
            </a:p>
          </p:txBody>
        </p:sp>
        <p:sp>
          <p:nvSpPr>
            <p:cNvPr id="11" name="Text Box 3"/>
            <p:cNvSpPr txBox="1">
              <a:spLocks noChangeArrowheads="1"/>
            </p:cNvSpPr>
            <p:nvPr/>
          </p:nvSpPr>
          <p:spPr bwMode="auto">
            <a:xfrm>
              <a:off x="5410200" y="5334000"/>
              <a:ext cx="29718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 smtClean="0"/>
                <a:t> (</a:t>
              </a:r>
              <a:r>
                <a:rPr lang="en-US" dirty="0"/>
                <a:t>common)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410200" y="5421868"/>
            <a:ext cx="3084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cells stay where they belong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143000" y="5421868"/>
            <a:ext cx="141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cells spread</a:t>
            </a:r>
            <a:endParaRPr lang="en-US" dirty="0"/>
          </a:p>
        </p:txBody>
      </p:sp>
    </p:spTree>
  </p:cSld>
  <p:clrMapOvr>
    <a:masterClrMapping/>
  </p:clrMapOvr>
  <p:transition advTm="26583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609600" y="152400"/>
            <a:ext cx="71124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Malignant</a:t>
            </a:r>
            <a:r>
              <a:rPr lang="en-US" sz="2400" dirty="0" smtClean="0"/>
              <a:t>              smooth </a:t>
            </a:r>
            <a:r>
              <a:rPr lang="en-US" sz="2400" dirty="0"/>
              <a:t>muscle tumour of </a:t>
            </a:r>
            <a:r>
              <a:rPr lang="en-US" sz="2400" dirty="0" smtClean="0"/>
              <a:t>uterus</a:t>
            </a:r>
            <a:endParaRPr lang="en-US" sz="2400" dirty="0"/>
          </a:p>
        </p:txBody>
      </p:sp>
      <p:pic>
        <p:nvPicPr>
          <p:cNvPr id="4" name="Picture 3" descr="LeiomyoSarc23.7A ;82.225x.33enhancedcrop.jpg"/>
          <p:cNvPicPr>
            <a:picLocks noChangeAspect="1"/>
          </p:cNvPicPr>
          <p:nvPr/>
        </p:nvPicPr>
        <p:blipFill>
          <a:blip r:embed="rId3"/>
          <a:srcRect b="8365"/>
          <a:stretch>
            <a:fillRect/>
          </a:stretch>
        </p:blipFill>
        <p:spPr>
          <a:xfrm>
            <a:off x="76200" y="1233149"/>
            <a:ext cx="4124823" cy="3491251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lum contrast="34000"/>
          </a:blip>
          <a:srcRect l="11073" t="9992" r="7382"/>
          <a:stretch>
            <a:fillRect/>
          </a:stretch>
        </p:blipFill>
        <p:spPr bwMode="auto">
          <a:xfrm>
            <a:off x="4407701" y="962342"/>
            <a:ext cx="4736299" cy="386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-533400" y="685800"/>
            <a:ext cx="3733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                    </a:t>
            </a:r>
            <a:r>
              <a:rPr lang="en-US" dirty="0"/>
              <a:t>(</a:t>
            </a:r>
            <a:r>
              <a:rPr lang="en-US" dirty="0" err="1"/>
              <a:t>v</a:t>
            </a:r>
            <a:r>
              <a:rPr lang="en-US" dirty="0"/>
              <a:t>. rare)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257800" y="5257800"/>
            <a:ext cx="2971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Benign</a:t>
            </a:r>
            <a:r>
              <a:rPr lang="en-US" dirty="0" smtClean="0"/>
              <a:t> (</a:t>
            </a:r>
            <a:r>
              <a:rPr lang="en-US" dirty="0"/>
              <a:t>common)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914400" y="2057400"/>
            <a:ext cx="1143000" cy="990600"/>
          </a:xfrm>
          <a:prstGeom prst="ellipse">
            <a:avLst/>
          </a:prstGeom>
          <a:noFill/>
          <a:ln w="5715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lum bright="-10000" contrast="34000"/>
          </a:blip>
          <a:srcRect/>
          <a:stretch>
            <a:fillRect/>
          </a:stretch>
        </p:blipFill>
        <p:spPr bwMode="auto">
          <a:xfrm>
            <a:off x="1600200" y="457200"/>
            <a:ext cx="9144000" cy="597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16200000"/>
            </a:camera>
            <a:lightRig rig="threePt" dir="t"/>
          </a:scene3d>
        </p:spPr>
      </p:pic>
      <p:cxnSp>
        <p:nvCxnSpPr>
          <p:cNvPr id="12" name="Straight Connector 11"/>
          <p:cNvCxnSpPr>
            <a:stCxn id="9" idx="0"/>
          </p:cNvCxnSpPr>
          <p:nvPr/>
        </p:nvCxnSpPr>
        <p:spPr bwMode="auto">
          <a:xfrm rot="5400000" flipH="1" flipV="1">
            <a:off x="1847850" y="704850"/>
            <a:ext cx="990600" cy="17145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rot="16200000" flipH="1">
            <a:off x="2000250" y="2686050"/>
            <a:ext cx="990600" cy="17145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3778679" y="3810000"/>
            <a:ext cx="1586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TUMOUR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31079" y="5253335"/>
            <a:ext cx="1631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MUSCLE</a:t>
            </a:r>
            <a:endParaRPr lang="en-U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advTm="598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sz="3200" dirty="0" smtClean="0">
                <a:solidFill>
                  <a:schemeClr val="tx1"/>
                </a:solidFill>
                <a:latin typeface="Comic Sans MS" charset="0"/>
              </a:rPr>
              <a:t>What is malignancy?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1752600"/>
            <a:ext cx="8229600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malignancy is defined as the ability to metastasize however rarely</a:t>
            </a:r>
          </a:p>
          <a:p>
            <a:endParaRPr lang="en-US" dirty="0" smtClean="0"/>
          </a:p>
          <a:p>
            <a:r>
              <a:rPr lang="en-US" dirty="0" smtClean="0"/>
              <a:t>- what makes a tumour malignant ?</a:t>
            </a:r>
          </a:p>
          <a:p>
            <a:endParaRPr lang="en-US" dirty="0" smtClean="0"/>
          </a:p>
          <a:p>
            <a:r>
              <a:rPr lang="en-US" dirty="0" smtClean="0"/>
              <a:t>	? the ability to grow in an alien environment</a:t>
            </a:r>
          </a:p>
          <a:p>
            <a:endParaRPr lang="en-US" dirty="0" smtClean="0"/>
          </a:p>
          <a:p>
            <a:r>
              <a:rPr lang="en-US" dirty="0" smtClean="0"/>
              <a:t>- can be identified down the microscope -</a:t>
            </a:r>
            <a:r>
              <a:rPr lang="en-US" dirty="0" smtClean="0"/>
              <a:t> WHY</a:t>
            </a:r>
          </a:p>
          <a:p>
            <a:endParaRPr lang="en-US" dirty="0" smtClean="0"/>
          </a:p>
          <a:p>
            <a:r>
              <a:rPr lang="en-US" dirty="0" smtClean="0"/>
              <a:t>	? is what we are seeing this ability to grow into alien territory? </a:t>
            </a:r>
          </a:p>
          <a:p>
            <a:endParaRPr lang="en-US" dirty="0" smtClean="0"/>
          </a:p>
          <a:p>
            <a:r>
              <a:rPr lang="en-US" dirty="0" smtClean="0"/>
              <a:t>	? is invasion actually a kind of local metastasis?</a:t>
            </a:r>
            <a:endParaRPr lang="en-US" dirty="0"/>
          </a:p>
        </p:txBody>
      </p:sp>
    </p:spTree>
  </p:cSld>
  <p:clrMapOvr>
    <a:masterClrMapping/>
  </p:clrMapOvr>
  <p:transition advTm="1816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419225"/>
            <a:ext cx="8763000" cy="308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1279525" y="5013325"/>
            <a:ext cx="1014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benign</a:t>
            </a:r>
          </a:p>
        </p:txBody>
      </p:sp>
      <p:sp>
        <p:nvSpPr>
          <p:cNvPr id="105476" name="Text Box 4"/>
          <p:cNvSpPr txBox="1">
            <a:spLocks noChangeArrowheads="1"/>
          </p:cNvSpPr>
          <p:nvPr/>
        </p:nvSpPr>
        <p:spPr bwMode="auto">
          <a:xfrm>
            <a:off x="5470525" y="5089525"/>
            <a:ext cx="1403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malignant</a:t>
            </a:r>
          </a:p>
        </p:txBody>
      </p:sp>
      <p:sp>
        <p:nvSpPr>
          <p:cNvPr id="105477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sz="3200" dirty="0" smtClean="0">
                <a:solidFill>
                  <a:srgbClr val="800000"/>
                </a:solidFill>
                <a:latin typeface="Comic Sans MS" pitchFamily="-102" charset="0"/>
                <a:ea typeface="ＭＳ Ｐゴシック" pitchFamily="-102" charset="-128"/>
                <a:cs typeface="ＭＳ Ｐゴシック" pitchFamily="-102" charset="-128"/>
              </a:rPr>
              <a:t>       Malignancy</a:t>
            </a:r>
            <a:br>
              <a:rPr lang="en-US" sz="3200" dirty="0" smtClean="0">
                <a:solidFill>
                  <a:srgbClr val="800000"/>
                </a:solidFill>
                <a:latin typeface="Comic Sans MS" pitchFamily="-102" charset="0"/>
                <a:ea typeface="ＭＳ Ｐゴシック" pitchFamily="-102" charset="-128"/>
                <a:cs typeface="ＭＳ Ｐゴシック" pitchFamily="-102" charset="-128"/>
              </a:rPr>
            </a:br>
            <a:r>
              <a:rPr lang="en-US" sz="3200" dirty="0" smtClean="0">
                <a:solidFill>
                  <a:srgbClr val="800000"/>
                </a:solidFill>
                <a:latin typeface="Comic Sans MS" pitchFamily="-102" charset="0"/>
                <a:ea typeface="ＭＳ Ｐゴシック" pitchFamily="-102" charset="-128"/>
                <a:cs typeface="ＭＳ Ｐゴシック" pitchFamily="-102" charset="-128"/>
              </a:rPr>
              <a:t>WHY </a:t>
            </a:r>
            <a:r>
              <a:rPr lang="en-US" sz="2400" dirty="0" smtClean="0">
                <a:solidFill>
                  <a:srgbClr val="800000"/>
                </a:solidFill>
                <a:latin typeface="Comic Sans MS" pitchFamily="-102" charset="0"/>
                <a:ea typeface="ＭＳ Ｐゴシック" pitchFamily="-102" charset="-128"/>
                <a:cs typeface="ＭＳ Ｐゴシック" pitchFamily="-102" charset="-128"/>
              </a:rPr>
              <a:t>can </a:t>
            </a:r>
            <a:r>
              <a:rPr lang="en-US" sz="2400" dirty="0">
                <a:solidFill>
                  <a:srgbClr val="800000"/>
                </a:solidFill>
                <a:latin typeface="Comic Sans MS" pitchFamily="-102" charset="0"/>
                <a:ea typeface="ＭＳ Ｐゴシック" pitchFamily="-102" charset="-128"/>
                <a:cs typeface="ＭＳ Ｐゴシック" pitchFamily="-102" charset="-128"/>
              </a:rPr>
              <a:t>be identified down the microscope</a:t>
            </a:r>
            <a:endParaRPr lang="en-US" dirty="0">
              <a:ea typeface="ＭＳ Ｐゴシック" pitchFamily="-102" charset="-128"/>
              <a:cs typeface="ＭＳ Ｐゴシック" pitchFamily="-102" charset="-128"/>
            </a:endParaRPr>
          </a:p>
        </p:txBody>
      </p:sp>
      <p:sp>
        <p:nvSpPr>
          <p:cNvPr id="105478" name="Oval 5"/>
          <p:cNvSpPr>
            <a:spLocks noChangeArrowheads="1"/>
          </p:cNvSpPr>
          <p:nvPr/>
        </p:nvSpPr>
        <p:spPr bwMode="auto">
          <a:xfrm>
            <a:off x="6934200" y="2286000"/>
            <a:ext cx="1828800" cy="1371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479" name="TextBox 6"/>
          <p:cNvSpPr txBox="1">
            <a:spLocks noChangeArrowheads="1"/>
          </p:cNvSpPr>
          <p:nvPr/>
        </p:nvSpPr>
        <p:spPr bwMode="auto">
          <a:xfrm>
            <a:off x="3034635" y="4800600"/>
            <a:ext cx="6109365" cy="12003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invasion  = local</a:t>
            </a:r>
            <a:r>
              <a:rPr lang="en-US" b="1" dirty="0" smtClean="0">
                <a:solidFill>
                  <a:srgbClr val="FF0000"/>
                </a:solidFill>
              </a:rPr>
              <a:t> growth in alien environment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‘local metastasis</a:t>
            </a:r>
            <a:r>
              <a:rPr lang="en-US" b="1" dirty="0">
                <a:solidFill>
                  <a:srgbClr val="FF0000"/>
                </a:solidFill>
              </a:rPr>
              <a:t>’ ?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ctr"/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05480" name="Straight Connector 8"/>
          <p:cNvCxnSpPr>
            <a:cxnSpLocks noChangeShapeType="1"/>
          </p:cNvCxnSpPr>
          <p:nvPr/>
        </p:nvCxnSpPr>
        <p:spPr bwMode="auto">
          <a:xfrm rot="5400000">
            <a:off x="6286500" y="3771900"/>
            <a:ext cx="1447800" cy="762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</p:cxnSp>
      <p:grpSp>
        <p:nvGrpSpPr>
          <p:cNvPr id="2" name="Group 13"/>
          <p:cNvGrpSpPr/>
          <p:nvPr/>
        </p:nvGrpSpPr>
        <p:grpSpPr>
          <a:xfrm>
            <a:off x="2057400" y="609600"/>
            <a:ext cx="228600" cy="533400"/>
            <a:chOff x="1447800" y="609600"/>
            <a:chExt cx="228600" cy="533400"/>
          </a:xfrm>
        </p:grpSpPr>
        <p:cxnSp>
          <p:nvCxnSpPr>
            <p:cNvPr id="10" name="Straight Connector 9"/>
            <p:cNvCxnSpPr/>
            <p:nvPr/>
          </p:nvCxnSpPr>
          <p:spPr bwMode="auto">
            <a:xfrm rot="5400000">
              <a:off x="1257300" y="800100"/>
              <a:ext cx="533400" cy="152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95373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 bwMode="auto">
            <a:xfrm rot="16200000" flipH="1">
              <a:off x="1524000" y="990600"/>
              <a:ext cx="152400" cy="152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95373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  <p:transition advTm="699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3">
            <a:lum bright="-10000" contrast="34000"/>
          </a:blip>
          <a:srcRect/>
          <a:stretch>
            <a:fillRect/>
          </a:stretch>
        </p:blipFill>
        <p:spPr bwMode="auto">
          <a:xfrm rot="5400000">
            <a:off x="-1" y="439738"/>
            <a:ext cx="9144001" cy="597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7" name="Text Box 3"/>
          <p:cNvSpPr txBox="1">
            <a:spLocks noChangeArrowheads="1"/>
          </p:cNvSpPr>
          <p:nvPr/>
        </p:nvSpPr>
        <p:spPr bwMode="auto">
          <a:xfrm>
            <a:off x="669925" y="593725"/>
            <a:ext cx="6837363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Malignant smooth muscle tumour of uterus: ‘invasive’</a:t>
            </a:r>
          </a:p>
        </p:txBody>
      </p:sp>
      <p:sp>
        <p:nvSpPr>
          <p:cNvPr id="103428" name="Oval 3"/>
          <p:cNvSpPr>
            <a:spLocks noChangeArrowheads="1"/>
          </p:cNvSpPr>
          <p:nvPr/>
        </p:nvSpPr>
        <p:spPr bwMode="auto">
          <a:xfrm>
            <a:off x="4876800" y="990600"/>
            <a:ext cx="1828800" cy="13716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rgbClr val="0000FF"/>
              </a:solidFill>
            </a:endParaRPr>
          </a:p>
        </p:txBody>
      </p:sp>
      <p:sp>
        <p:nvSpPr>
          <p:cNvPr id="103429" name="TextBox 4"/>
          <p:cNvSpPr txBox="1">
            <a:spLocks noChangeArrowheads="1"/>
          </p:cNvSpPr>
          <p:nvPr/>
        </p:nvSpPr>
        <p:spPr bwMode="auto">
          <a:xfrm>
            <a:off x="3432852" y="4876800"/>
            <a:ext cx="5737468" cy="1200328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invasion  = local</a:t>
            </a:r>
            <a:r>
              <a:rPr lang="en-US" b="1" dirty="0" smtClean="0">
                <a:solidFill>
                  <a:srgbClr val="0000FF"/>
                </a:solidFill>
              </a:rPr>
              <a:t> growth in alien territory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(“local </a:t>
            </a:r>
            <a:r>
              <a:rPr lang="en-US" b="1" dirty="0" err="1" smtClean="0">
                <a:solidFill>
                  <a:srgbClr val="0000FF"/>
                </a:solidFill>
              </a:rPr>
              <a:t>metastsis</a:t>
            </a:r>
            <a:r>
              <a:rPr lang="en-US" b="1" dirty="0" smtClean="0">
                <a:solidFill>
                  <a:srgbClr val="0000FF"/>
                </a:solidFill>
              </a:rPr>
              <a:t>?”)</a:t>
            </a:r>
            <a:endParaRPr lang="en-US" b="1" dirty="0">
              <a:solidFill>
                <a:srgbClr val="0000FF"/>
              </a:solidFill>
            </a:endParaRPr>
          </a:p>
          <a:p>
            <a:pPr algn="ctr"/>
            <a:endParaRPr lang="en-US" b="1" dirty="0">
              <a:solidFill>
                <a:srgbClr val="0000FF"/>
              </a:solidFill>
            </a:endParaRPr>
          </a:p>
        </p:txBody>
      </p:sp>
      <p:cxnSp>
        <p:nvCxnSpPr>
          <p:cNvPr id="103430" name="Straight Connector 5"/>
          <p:cNvCxnSpPr>
            <a:cxnSpLocks noChangeShapeType="1"/>
          </p:cNvCxnSpPr>
          <p:nvPr/>
        </p:nvCxnSpPr>
        <p:spPr bwMode="auto">
          <a:xfrm rot="16200000" flipH="1">
            <a:off x="5067300" y="3314700"/>
            <a:ext cx="2590800" cy="533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</p:cxnSp>
    </p:spTree>
  </p:cSld>
  <p:clrMapOvr>
    <a:masterClrMapping/>
  </p:clrMapOvr>
  <p:transition advTm="162966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76200"/>
            <a:ext cx="91440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3200" dirty="0">
                <a:solidFill>
                  <a:srgbClr val="800000"/>
                </a:solidFill>
                <a:latin typeface="Verdana"/>
                <a:cs typeface="Verdana"/>
              </a:rPr>
              <a:t>Benign</a:t>
            </a:r>
            <a:r>
              <a:rPr lang="en-US" sz="3200" dirty="0" smtClean="0">
                <a:solidFill>
                  <a:srgbClr val="800000"/>
                </a:solidFill>
                <a:latin typeface="Verdana"/>
                <a:cs typeface="Verdana"/>
              </a:rPr>
              <a:t> tumours </a:t>
            </a:r>
            <a:r>
              <a:rPr lang="en-US" sz="3200" dirty="0">
                <a:solidFill>
                  <a:srgbClr val="800000"/>
                </a:solidFill>
                <a:latin typeface="Verdana"/>
                <a:cs typeface="Verdana"/>
              </a:rPr>
              <a:t>can </a:t>
            </a:r>
            <a:r>
              <a:rPr lang="en-US" sz="3200" dirty="0" smtClean="0">
                <a:solidFill>
                  <a:srgbClr val="800000"/>
                </a:solidFill>
                <a:latin typeface="Verdana"/>
                <a:cs typeface="Verdana"/>
              </a:rPr>
              <a:t>kill</a:t>
            </a:r>
            <a:endParaRPr lang="en-US" sz="3200" dirty="0">
              <a:solidFill>
                <a:srgbClr val="800000"/>
              </a:solidFill>
              <a:latin typeface="Verdana"/>
              <a:cs typeface="Verdana"/>
            </a:endParaRPr>
          </a:p>
        </p:txBody>
      </p:sp>
      <p:sp>
        <p:nvSpPr>
          <p:cNvPr id="35844" name="Text Box 6"/>
          <p:cNvSpPr txBox="1">
            <a:spLocks noChangeArrowheads="1"/>
          </p:cNvSpPr>
          <p:nvPr/>
        </p:nvSpPr>
        <p:spPr bwMode="auto">
          <a:xfrm>
            <a:off x="609600" y="1371600"/>
            <a:ext cx="7004742" cy="6370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Benign tumours can cause death or at least disease, e.g.</a:t>
            </a:r>
          </a:p>
          <a:p>
            <a:endParaRPr lang="en-US" dirty="0" smtClean="0"/>
          </a:p>
          <a:p>
            <a:r>
              <a:rPr lang="en-US" dirty="0" smtClean="0"/>
              <a:t>  </a:t>
            </a:r>
          </a:p>
          <a:p>
            <a:r>
              <a:rPr lang="en-US" dirty="0" err="1" smtClean="0"/>
              <a:t>meningioma</a:t>
            </a:r>
            <a:r>
              <a:rPr lang="en-US" dirty="0" smtClean="0"/>
              <a:t>, </a:t>
            </a:r>
          </a:p>
          <a:p>
            <a:endParaRPr lang="en-US" dirty="0" smtClean="0"/>
          </a:p>
          <a:p>
            <a:r>
              <a:rPr lang="en-US" dirty="0" smtClean="0"/>
              <a:t>pituitary adenomas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and benign growths can </a:t>
            </a:r>
          </a:p>
          <a:p>
            <a:r>
              <a:rPr lang="en-US" dirty="0" smtClean="0"/>
              <a:t>simply  obstruct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lum bright="-6000" contrast="-6000"/>
          </a:blip>
          <a:srcRect l="5031" r="10062"/>
          <a:stretch>
            <a:fillRect/>
          </a:stretch>
        </p:blipFill>
        <p:spPr bwMode="auto">
          <a:xfrm>
            <a:off x="4407175" y="3276600"/>
            <a:ext cx="4736825" cy="3581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566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0" y="76200"/>
            <a:ext cx="91440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3200" dirty="0">
                <a:solidFill>
                  <a:srgbClr val="800000"/>
                </a:solidFill>
                <a:latin typeface="Verdana"/>
                <a:cs typeface="Verdana"/>
              </a:rPr>
              <a:t>Nomenclature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381000" y="1425575"/>
            <a:ext cx="7543800" cy="5693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Verdana" charset="0"/>
              </a:rPr>
              <a:t>Benign tumours: 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tissue name + - </a:t>
            </a:r>
            <a:r>
              <a:rPr lang="en-US" sz="1400" dirty="0" err="1">
                <a:solidFill>
                  <a:srgbClr val="000000"/>
                </a:solidFill>
                <a:latin typeface="Verdana" charset="0"/>
              </a:rPr>
              <a:t>oma</a:t>
            </a:r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    e.g.      </a:t>
            </a:r>
            <a:endParaRPr lang="en-US" sz="1400" dirty="0" smtClean="0">
              <a:solidFill>
                <a:srgbClr val="000000"/>
              </a:solidFill>
              <a:latin typeface="Verdana" charset="0"/>
            </a:endParaRPr>
          </a:p>
          <a:p>
            <a:r>
              <a:rPr lang="en-US" sz="1400" dirty="0" err="1" smtClean="0">
                <a:solidFill>
                  <a:srgbClr val="000000"/>
                </a:solidFill>
                <a:latin typeface="Verdana" charset="0"/>
              </a:rPr>
              <a:t>lipoma</a:t>
            </a:r>
            <a:r>
              <a:rPr lang="en-US" sz="1400" dirty="0" smtClean="0">
                <a:solidFill>
                  <a:srgbClr val="000000"/>
                </a:solidFill>
                <a:latin typeface="Verdana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=benign fat tumour</a:t>
            </a:r>
          </a:p>
          <a:p>
            <a:r>
              <a:rPr lang="en-US" sz="1400" dirty="0" err="1">
                <a:solidFill>
                  <a:srgbClr val="000000"/>
                </a:solidFill>
                <a:latin typeface="Verdana" charset="0"/>
              </a:rPr>
              <a:t>Leiomyoma</a:t>
            </a:r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 = benign smooth muscle </a:t>
            </a:r>
            <a:r>
              <a:rPr lang="en-US" sz="1400" dirty="0" smtClean="0">
                <a:solidFill>
                  <a:srgbClr val="000000"/>
                </a:solidFill>
                <a:latin typeface="Verdana" charset="0"/>
              </a:rPr>
              <a:t>tumour</a:t>
            </a:r>
          </a:p>
          <a:p>
            <a:r>
              <a:rPr lang="en-US" sz="1400" dirty="0" err="1" smtClean="0">
                <a:solidFill>
                  <a:srgbClr val="000000"/>
                </a:solidFill>
                <a:latin typeface="Verdana" charset="0"/>
              </a:rPr>
              <a:t>Papilloma</a:t>
            </a:r>
            <a:r>
              <a:rPr lang="en-US" sz="1400" dirty="0" smtClean="0">
                <a:solidFill>
                  <a:srgbClr val="000000"/>
                </a:solidFill>
                <a:latin typeface="Verdana" charset="0"/>
              </a:rPr>
              <a:t> = wart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Verdana" charset="0"/>
              </a:rPr>
              <a:t>adenoma [of the colon] = benign glandular lump, including glandular polyp</a:t>
            </a:r>
          </a:p>
          <a:p>
            <a:endParaRPr lang="en-US" sz="1400" dirty="0" smtClean="0">
              <a:solidFill>
                <a:srgbClr val="000000"/>
              </a:solidFill>
              <a:latin typeface="Verdana" charset="0"/>
            </a:endParaRPr>
          </a:p>
          <a:p>
            <a:endParaRPr lang="en-US" sz="1400" dirty="0">
              <a:latin typeface="Verdana" charset="0"/>
            </a:endParaRPr>
          </a:p>
          <a:p>
            <a:r>
              <a:rPr lang="en-US" sz="1400" b="1" dirty="0">
                <a:latin typeface="Verdana" charset="0"/>
              </a:rPr>
              <a:t>Malignant tumours  from </a:t>
            </a:r>
            <a:r>
              <a:rPr lang="en-US" sz="1400" b="1" dirty="0" err="1">
                <a:latin typeface="Verdana" charset="0"/>
              </a:rPr>
              <a:t>mesenchyme</a:t>
            </a:r>
            <a:endParaRPr lang="en-US" sz="1400" dirty="0">
              <a:latin typeface="Verdana" charset="0"/>
            </a:endParaRPr>
          </a:p>
          <a:p>
            <a:pPr>
              <a:buFontTx/>
              <a:buChar char="-"/>
            </a:pPr>
            <a:r>
              <a:rPr lang="en-US" sz="1400" dirty="0">
                <a:latin typeface="Verdana" charset="0"/>
              </a:rPr>
              <a:t>[name of tissue] sarcomas </a:t>
            </a:r>
            <a:r>
              <a:rPr lang="en-US" sz="1400" dirty="0" err="1">
                <a:latin typeface="Verdana" charset="0"/>
              </a:rPr>
              <a:t>E.g</a:t>
            </a:r>
            <a:r>
              <a:rPr lang="en-US" sz="1400" dirty="0">
                <a:latin typeface="Verdana" charset="0"/>
              </a:rPr>
              <a:t> </a:t>
            </a:r>
          </a:p>
          <a:p>
            <a:pPr>
              <a:buFontTx/>
              <a:buChar char="-"/>
            </a:pPr>
            <a:r>
              <a:rPr lang="en-US" sz="1400" dirty="0">
                <a:latin typeface="Verdana" charset="0"/>
              </a:rPr>
              <a:t> </a:t>
            </a:r>
            <a:r>
              <a:rPr lang="en-US" sz="1400" dirty="0" err="1">
                <a:latin typeface="Verdana" charset="0"/>
              </a:rPr>
              <a:t>osteosarcoma</a:t>
            </a:r>
            <a:r>
              <a:rPr lang="en-US" sz="1400" dirty="0">
                <a:latin typeface="Verdana" charset="0"/>
              </a:rPr>
              <a:t> (</a:t>
            </a:r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malignant bone tumour)</a:t>
            </a:r>
            <a:r>
              <a:rPr lang="en-US" sz="1400" dirty="0">
                <a:latin typeface="Verdana" charset="0"/>
              </a:rPr>
              <a:t>,</a:t>
            </a:r>
          </a:p>
          <a:p>
            <a:pPr>
              <a:buFontTx/>
              <a:buChar char="-"/>
            </a:pPr>
            <a:r>
              <a:rPr lang="en-US" sz="1400" dirty="0">
                <a:latin typeface="Verdana" charset="0"/>
              </a:rPr>
              <a:t> </a:t>
            </a:r>
            <a:r>
              <a:rPr lang="en-US" sz="1400" dirty="0" err="1">
                <a:latin typeface="Verdana" charset="0"/>
              </a:rPr>
              <a:t>leiomyosarcoma</a:t>
            </a:r>
            <a:r>
              <a:rPr lang="en-US" sz="1400" dirty="0">
                <a:latin typeface="Verdana" charset="0"/>
              </a:rPr>
              <a:t> (malignant smooth muscle)</a:t>
            </a:r>
          </a:p>
          <a:p>
            <a:pPr>
              <a:buFontTx/>
              <a:buChar char="-"/>
            </a:pPr>
            <a:endParaRPr lang="en-US" sz="1400" dirty="0">
              <a:latin typeface="Verdana" charset="0"/>
            </a:endParaRPr>
          </a:p>
          <a:p>
            <a:r>
              <a:rPr lang="en-US" sz="1400" b="1" dirty="0">
                <a:latin typeface="Verdana" charset="0"/>
              </a:rPr>
              <a:t>Malignant tumours  from epithelium</a:t>
            </a:r>
            <a:endParaRPr lang="en-US" sz="1400" dirty="0">
              <a:latin typeface="Verdana" charset="0"/>
            </a:endParaRPr>
          </a:p>
          <a:p>
            <a:r>
              <a:rPr lang="en-US" sz="1400" dirty="0">
                <a:latin typeface="Verdana" charset="0"/>
              </a:rPr>
              <a:t>[name of tissue] carcinoma</a:t>
            </a:r>
          </a:p>
          <a:p>
            <a:r>
              <a:rPr lang="en-US" sz="1400" dirty="0">
                <a:latin typeface="Verdana" charset="0"/>
              </a:rPr>
              <a:t>e.g. breast carcinoma</a:t>
            </a:r>
          </a:p>
          <a:p>
            <a:endParaRPr lang="en-US" sz="1400" b="1" dirty="0">
              <a:solidFill>
                <a:srgbClr val="000000"/>
              </a:solidFill>
              <a:latin typeface="Verdana" charset="0"/>
            </a:endParaRPr>
          </a:p>
          <a:p>
            <a:r>
              <a:rPr lang="en-US" sz="1400" b="1" dirty="0">
                <a:solidFill>
                  <a:srgbClr val="000000"/>
                </a:solidFill>
                <a:latin typeface="Verdana" charset="0"/>
              </a:rPr>
              <a:t>Some Exceptions to the above rules:</a:t>
            </a:r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 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malignant melanoma </a:t>
            </a:r>
          </a:p>
          <a:p>
            <a:r>
              <a:rPr lang="en-US" sz="1400" dirty="0" err="1" smtClean="0">
                <a:latin typeface="Verdana" charset="0"/>
              </a:rPr>
              <a:t>Neuroblastoma</a:t>
            </a:r>
            <a:endParaRPr lang="en-US" sz="1400" dirty="0" smtClean="0">
              <a:latin typeface="Verdana" charset="0"/>
            </a:endParaRPr>
          </a:p>
          <a:p>
            <a:endParaRPr lang="en-US" sz="1400" dirty="0" smtClean="0">
              <a:latin typeface="Verdana" charset="0"/>
            </a:endParaRPr>
          </a:p>
          <a:p>
            <a:endParaRPr lang="en-US" sz="1400" dirty="0" smtClean="0">
              <a:latin typeface="Verdana" charset="0"/>
            </a:endParaRPr>
          </a:p>
          <a:p>
            <a:r>
              <a:rPr lang="en-US" sz="1400" dirty="0" err="1" smtClean="0">
                <a:latin typeface="Verdana" charset="0"/>
              </a:rPr>
              <a:t>Haemopoietic</a:t>
            </a:r>
            <a:r>
              <a:rPr lang="en-US" sz="1400" dirty="0" smtClean="0">
                <a:latin typeface="Verdana" charset="0"/>
              </a:rPr>
              <a:t> system:</a:t>
            </a:r>
          </a:p>
          <a:p>
            <a:r>
              <a:rPr lang="en-US" sz="1400" dirty="0" err="1" smtClean="0">
                <a:latin typeface="Verdana" charset="0"/>
              </a:rPr>
              <a:t>Leukaemias</a:t>
            </a:r>
            <a:r>
              <a:rPr lang="en-US" sz="1400" dirty="0" smtClean="0">
                <a:latin typeface="Verdana" charset="0"/>
              </a:rPr>
              <a:t>        liquid </a:t>
            </a:r>
            <a:r>
              <a:rPr lang="en-US" sz="1400" dirty="0" err="1" smtClean="0">
                <a:latin typeface="Verdana" charset="0"/>
              </a:rPr>
              <a:t>neoplasms</a:t>
            </a:r>
            <a:endParaRPr lang="en-US" sz="1400" dirty="0" smtClean="0">
              <a:latin typeface="Verdana" charset="0"/>
            </a:endParaRPr>
          </a:p>
          <a:p>
            <a:r>
              <a:rPr lang="en-US" sz="1400" dirty="0" smtClean="0">
                <a:latin typeface="Verdana" charset="0"/>
              </a:rPr>
              <a:t>lymphoma          solid lymphocytic </a:t>
            </a:r>
            <a:r>
              <a:rPr lang="en-US" sz="1400" dirty="0" err="1" smtClean="0">
                <a:latin typeface="Verdana" charset="0"/>
              </a:rPr>
              <a:t>neoplasms</a:t>
            </a:r>
            <a:endParaRPr lang="en-US" sz="1400" dirty="0" smtClean="0">
              <a:latin typeface="Verdana" charset="0"/>
            </a:endParaRPr>
          </a:p>
          <a:p>
            <a:endParaRPr lang="en-US" sz="1400" dirty="0">
              <a:latin typeface="Verdana" charset="0"/>
            </a:endParaRPr>
          </a:p>
        </p:txBody>
      </p:sp>
      <p:sp>
        <p:nvSpPr>
          <p:cNvPr id="31749" name="Rectangle 6"/>
          <p:cNvSpPr>
            <a:spLocks noChangeArrowheads="1"/>
          </p:cNvSpPr>
          <p:nvPr/>
        </p:nvSpPr>
        <p:spPr bwMode="auto">
          <a:xfrm>
            <a:off x="762000" y="922338"/>
            <a:ext cx="4781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Verdana" charset="0"/>
              </a:rPr>
              <a:t>not entirely consistent but roughly speaking:</a:t>
            </a:r>
          </a:p>
        </p:txBody>
      </p:sp>
      <p:sp>
        <p:nvSpPr>
          <p:cNvPr id="6" name="Right Brace 5"/>
          <p:cNvSpPr/>
          <p:nvPr/>
        </p:nvSpPr>
        <p:spPr bwMode="auto">
          <a:xfrm>
            <a:off x="2743200" y="5410200"/>
            <a:ext cx="381000" cy="457200"/>
          </a:xfrm>
          <a:prstGeom prst="rightBrac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76600" y="5410200"/>
            <a:ext cx="1340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Verdana" charset="0"/>
              </a:rPr>
              <a:t>malignant</a:t>
            </a:r>
            <a:endParaRPr lang="en-US" dirty="0"/>
          </a:p>
        </p:txBody>
      </p:sp>
    </p:spTree>
  </p:cSld>
  <p:clrMapOvr>
    <a:masterClrMapping/>
  </p:clrMapOvr>
  <p:transition advTm="69666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ChangeArrowheads="1"/>
          </p:cNvSpPr>
          <p:nvPr/>
        </p:nvSpPr>
        <p:spPr bwMode="auto">
          <a:xfrm>
            <a:off x="0" y="76200"/>
            <a:ext cx="91440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3200">
                <a:solidFill>
                  <a:srgbClr val="800000"/>
                </a:solidFill>
                <a:latin typeface="Comic Sans MS" pitchFamily="-102" charset="0"/>
                <a:ea typeface="ＭＳ Ｐゴシック" pitchFamily="-102" charset="-128"/>
                <a:cs typeface="ＭＳ Ｐゴシック" pitchFamily="-102" charset="-128"/>
              </a:rPr>
              <a:t>Leukaemias</a:t>
            </a:r>
          </a:p>
        </p:txBody>
      </p:sp>
      <p:graphicFrame>
        <p:nvGraphicFramePr>
          <p:cNvPr id="286743" name="Group 23"/>
          <p:cNvGraphicFramePr>
            <a:graphicFrameLocks noGrp="1"/>
          </p:cNvGraphicFramePr>
          <p:nvPr/>
        </p:nvGraphicFramePr>
        <p:xfrm>
          <a:off x="1143000" y="1397000"/>
          <a:ext cx="6858000" cy="4064001"/>
        </p:xfrm>
        <a:graphic>
          <a:graphicData uri="http://schemas.openxmlformats.org/drawingml/2006/table">
            <a:tbl>
              <a:tblPr/>
              <a:tblGrid>
                <a:gridCol w="2286000"/>
                <a:gridCol w="2286000"/>
                <a:gridCol w="2286000"/>
              </a:tblGrid>
              <a:tr h="1354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Myeloid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Lymphocytic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55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Acute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AML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ALL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54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Chronic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CML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CLL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9590" name="Rectangle 24"/>
          <p:cNvSpPr>
            <a:spLocks noChangeArrowheads="1"/>
          </p:cNvSpPr>
          <p:nvPr/>
        </p:nvSpPr>
        <p:spPr bwMode="auto">
          <a:xfrm>
            <a:off x="914400" y="5791200"/>
            <a:ext cx="8001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/>
              <a:t>Leukaemias are liquid, mainly in blood. Lymphomas are related proliferations of lymphocytes as solid masses mainly in lymph nodes</a:t>
            </a:r>
          </a:p>
        </p:txBody>
      </p:sp>
    </p:spTree>
  </p:cSld>
  <p:clrMapOvr>
    <a:masterClrMapping/>
  </p:clrMapOvr>
  <p:transition advTm="100733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ChangeArrowheads="1"/>
          </p:cNvSpPr>
          <p:nvPr/>
        </p:nvSpPr>
        <p:spPr bwMode="auto">
          <a:xfrm>
            <a:off x="0" y="76200"/>
            <a:ext cx="91440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3200">
                <a:solidFill>
                  <a:srgbClr val="800000"/>
                </a:solidFill>
                <a:latin typeface="Comic Sans MS" pitchFamily="-102" charset="0"/>
                <a:ea typeface="ＭＳ Ｐゴシック" pitchFamily="-102" charset="-128"/>
                <a:cs typeface="ＭＳ Ｐゴシック" pitchFamily="-102" charset="-128"/>
              </a:rPr>
              <a:t>Incidence</a:t>
            </a:r>
          </a:p>
        </p:txBody>
      </p:sp>
      <p:sp>
        <p:nvSpPr>
          <p:cNvPr id="115716" name="Text Box 4"/>
          <p:cNvSpPr txBox="1">
            <a:spLocks noChangeArrowheads="1"/>
          </p:cNvSpPr>
          <p:nvPr/>
        </p:nvSpPr>
        <p:spPr bwMode="auto">
          <a:xfrm>
            <a:off x="381000" y="1425575"/>
            <a:ext cx="7543800" cy="455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Verdana" pitchFamily="-102" charset="0"/>
              </a:rPr>
              <a:t>Benign tumours: </a:t>
            </a:r>
          </a:p>
          <a:p>
            <a:r>
              <a:rPr lang="en-US" sz="1400">
                <a:solidFill>
                  <a:srgbClr val="000000"/>
                </a:solidFill>
                <a:latin typeface="Verdana" pitchFamily="-102" charset="0"/>
              </a:rPr>
              <a:t>very </a:t>
            </a:r>
            <a:r>
              <a:rPr lang="en-US" sz="1400">
                <a:solidFill>
                  <a:srgbClr val="FF0000"/>
                </a:solidFill>
                <a:latin typeface="Verdana" pitchFamily="-102" charset="0"/>
              </a:rPr>
              <a:t>common</a:t>
            </a:r>
            <a:r>
              <a:rPr lang="en-US" sz="1400">
                <a:solidFill>
                  <a:srgbClr val="000000"/>
                </a:solidFill>
                <a:latin typeface="Verdana" pitchFamily="-102" charset="0"/>
              </a:rPr>
              <a:t> all tissues</a:t>
            </a:r>
          </a:p>
          <a:p>
            <a:r>
              <a:rPr lang="en-US" sz="1400">
                <a:solidFill>
                  <a:srgbClr val="000000"/>
                </a:solidFill>
                <a:latin typeface="Verdana" pitchFamily="-102" charset="0"/>
              </a:rPr>
              <a:t>Leiomyoma of uterus, lipoma, wart, mole ….</a:t>
            </a:r>
          </a:p>
          <a:p>
            <a:endParaRPr lang="en-US" sz="1400">
              <a:latin typeface="Verdana" pitchFamily="-102" charset="0"/>
            </a:endParaRPr>
          </a:p>
          <a:p>
            <a:r>
              <a:rPr lang="en-US" sz="1400" b="1">
                <a:latin typeface="Verdana" pitchFamily="-102" charset="0"/>
              </a:rPr>
              <a:t>Malignant tumours  from mesenchyme </a:t>
            </a:r>
          </a:p>
          <a:p>
            <a:r>
              <a:rPr lang="en-US" sz="1400">
                <a:latin typeface="Verdana" pitchFamily="-102" charset="0"/>
              </a:rPr>
              <a:t>generally</a:t>
            </a:r>
            <a:r>
              <a:rPr lang="en-US" sz="1400">
                <a:solidFill>
                  <a:srgbClr val="FF0000"/>
                </a:solidFill>
                <a:latin typeface="Verdana" pitchFamily="-102" charset="0"/>
              </a:rPr>
              <a:t> rare</a:t>
            </a:r>
            <a:r>
              <a:rPr lang="en-US" sz="1400">
                <a:latin typeface="Verdana" pitchFamily="-102" charset="0"/>
              </a:rPr>
              <a:t> but often rapidly lethal</a:t>
            </a:r>
          </a:p>
          <a:p>
            <a:pPr>
              <a:buFontTx/>
              <a:buChar char="-"/>
            </a:pPr>
            <a:r>
              <a:rPr lang="en-US" sz="1400">
                <a:latin typeface="Verdana" pitchFamily="-102" charset="0"/>
              </a:rPr>
              <a:t>E.g  osteosarcoma (</a:t>
            </a:r>
            <a:r>
              <a:rPr lang="en-US" sz="1400">
                <a:solidFill>
                  <a:srgbClr val="000000"/>
                </a:solidFill>
                <a:latin typeface="Verdana" pitchFamily="-102" charset="0"/>
              </a:rPr>
              <a:t>malignant bone tumour)</a:t>
            </a:r>
            <a:r>
              <a:rPr lang="en-US" sz="1400">
                <a:latin typeface="Verdana" pitchFamily="-102" charset="0"/>
              </a:rPr>
              <a:t>,</a:t>
            </a:r>
          </a:p>
          <a:p>
            <a:pPr>
              <a:buFontTx/>
              <a:buChar char="-"/>
            </a:pPr>
            <a:endParaRPr lang="en-US" sz="1400">
              <a:latin typeface="Verdana" pitchFamily="-102" charset="0"/>
            </a:endParaRPr>
          </a:p>
          <a:p>
            <a:r>
              <a:rPr lang="en-US" sz="1400" b="1">
                <a:latin typeface="Verdana" pitchFamily="-102" charset="0"/>
              </a:rPr>
              <a:t>Malignant tumours  from epithelium</a:t>
            </a:r>
            <a:endParaRPr lang="en-US" sz="1400">
              <a:latin typeface="Verdana" pitchFamily="-102" charset="0"/>
            </a:endParaRPr>
          </a:p>
          <a:p>
            <a:r>
              <a:rPr lang="en-US" sz="1400">
                <a:solidFill>
                  <a:srgbClr val="FF0000"/>
                </a:solidFill>
                <a:latin typeface="Verdana" pitchFamily="-102" charset="0"/>
              </a:rPr>
              <a:t>Common - most important cancers</a:t>
            </a:r>
            <a:endParaRPr lang="en-US" sz="1400">
              <a:latin typeface="Verdana" pitchFamily="-102" charset="0"/>
            </a:endParaRPr>
          </a:p>
          <a:p>
            <a:r>
              <a:rPr lang="en-US" sz="1400">
                <a:latin typeface="Verdana" pitchFamily="-102" charset="0"/>
              </a:rPr>
              <a:t>e.g. breast carcinoma, </a:t>
            </a:r>
          </a:p>
          <a:p>
            <a:r>
              <a:rPr lang="en-US" sz="1400">
                <a:latin typeface="Verdana" pitchFamily="-102" charset="0"/>
              </a:rPr>
              <a:t>colorectal</a:t>
            </a:r>
          </a:p>
          <a:p>
            <a:r>
              <a:rPr lang="en-US" sz="1400">
                <a:latin typeface="Verdana" pitchFamily="-102" charset="0"/>
              </a:rPr>
              <a:t>lung, </a:t>
            </a:r>
          </a:p>
          <a:p>
            <a:r>
              <a:rPr lang="en-US" sz="1400">
                <a:latin typeface="Verdana" pitchFamily="-102" charset="0"/>
              </a:rPr>
              <a:t>ovary</a:t>
            </a:r>
          </a:p>
          <a:p>
            <a:r>
              <a:rPr lang="en-US" sz="1400">
                <a:latin typeface="Verdana" pitchFamily="-102" charset="0"/>
              </a:rPr>
              <a:t>prostate</a:t>
            </a:r>
          </a:p>
          <a:p>
            <a:r>
              <a:rPr lang="en-US" sz="1400">
                <a:latin typeface="Verdana" pitchFamily="-102" charset="0"/>
              </a:rPr>
              <a:t>Liver (low in West, high elsewhere, HBV + aflatoxin)</a:t>
            </a:r>
          </a:p>
          <a:p>
            <a:r>
              <a:rPr lang="en-US" sz="1400">
                <a:latin typeface="Verdana" pitchFamily="-102" charset="0"/>
              </a:rPr>
              <a:t>Cervix  (HPV)</a:t>
            </a:r>
          </a:p>
          <a:p>
            <a:r>
              <a:rPr lang="en-US" sz="1400">
                <a:latin typeface="Verdana" pitchFamily="-102" charset="0"/>
              </a:rPr>
              <a:t>Nasopharyngeal (chinese, EBV))</a:t>
            </a:r>
          </a:p>
          <a:p>
            <a:endParaRPr lang="en-US" sz="1400" b="1">
              <a:solidFill>
                <a:srgbClr val="000000"/>
              </a:solidFill>
              <a:latin typeface="Verdana" pitchFamily="-102" charset="0"/>
            </a:endParaRPr>
          </a:p>
          <a:p>
            <a:endParaRPr lang="en-US" sz="1400">
              <a:latin typeface="Verdana" pitchFamily="-102" charset="0"/>
            </a:endParaRPr>
          </a:p>
          <a:p>
            <a:endParaRPr lang="en-US" sz="1400">
              <a:latin typeface="Verdana" pitchFamily="-102" charset="0"/>
            </a:endParaRPr>
          </a:p>
        </p:txBody>
      </p:sp>
      <p:sp>
        <p:nvSpPr>
          <p:cNvPr id="115717" name="Right Brace 4"/>
          <p:cNvSpPr>
            <a:spLocks/>
          </p:cNvSpPr>
          <p:nvPr/>
        </p:nvSpPr>
        <p:spPr bwMode="auto">
          <a:xfrm>
            <a:off x="5486400" y="4648200"/>
            <a:ext cx="228600" cy="685800"/>
          </a:xfrm>
          <a:prstGeom prst="rightBrace">
            <a:avLst>
              <a:gd name="adj1" fmla="val 833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718" name="TextBox 5"/>
          <p:cNvSpPr txBox="1">
            <a:spLocks noChangeArrowheads="1"/>
          </p:cNvSpPr>
          <p:nvPr/>
        </p:nvSpPr>
        <p:spPr bwMode="auto">
          <a:xfrm>
            <a:off x="5943600" y="4800600"/>
            <a:ext cx="2979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main </a:t>
            </a:r>
            <a:r>
              <a:rPr lang="en-US" sz="1800" b="1"/>
              <a:t>virus</a:t>
            </a:r>
            <a:r>
              <a:rPr lang="en-US" sz="1800"/>
              <a:t>-associated cancers</a:t>
            </a:r>
          </a:p>
        </p:txBody>
      </p:sp>
    </p:spTree>
  </p:cSld>
  <p:clrMapOvr>
    <a:masterClrMapping/>
  </p:clrMapOvr>
  <p:transition advTm="166233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1408113" y="631825"/>
            <a:ext cx="5421312" cy="712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GB" sz="4400" b="1">
                <a:solidFill>
                  <a:srgbClr val="000090"/>
                </a:solidFill>
                <a:latin typeface="Helvetica" pitchFamily="-102" charset="0"/>
              </a:rPr>
              <a:t>Core idea of cancer</a:t>
            </a:r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271463" y="2409825"/>
            <a:ext cx="979487" cy="595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GB" b="1">
                <a:solidFill>
                  <a:srgbClr val="0000FF"/>
                </a:solidFill>
                <a:latin typeface="Helvetica" pitchFamily="-102" charset="0"/>
              </a:rPr>
              <a:t>Normal</a:t>
            </a:r>
          </a:p>
          <a:p>
            <a:pPr>
              <a:lnSpc>
                <a:spcPct val="90000"/>
              </a:lnSpc>
            </a:pPr>
            <a:r>
              <a:rPr lang="en-GB" b="1">
                <a:solidFill>
                  <a:srgbClr val="0000FF"/>
                </a:solidFill>
                <a:latin typeface="Helvetica" pitchFamily="-102" charset="0"/>
              </a:rPr>
              <a:t>Cell</a:t>
            </a:r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2703513" y="2286000"/>
            <a:ext cx="1260475" cy="595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b="1">
                <a:solidFill>
                  <a:srgbClr val="0000FF"/>
                </a:solidFill>
                <a:latin typeface="Helvetica" pitchFamily="-102" charset="0"/>
              </a:rPr>
              <a:t>Slightly</a:t>
            </a:r>
          </a:p>
          <a:p>
            <a:pPr algn="ctr">
              <a:lnSpc>
                <a:spcPct val="90000"/>
              </a:lnSpc>
            </a:pPr>
            <a:r>
              <a:rPr lang="en-GB" b="1">
                <a:solidFill>
                  <a:srgbClr val="0000FF"/>
                </a:solidFill>
                <a:latin typeface="Helvetica" pitchFamily="-102" charset="0"/>
              </a:rPr>
              <a:t>Abnormal</a:t>
            </a:r>
          </a:p>
        </p:txBody>
      </p:sp>
      <p:sp>
        <p:nvSpPr>
          <p:cNvPr id="80901" name="Text Box 5"/>
          <p:cNvSpPr txBox="1">
            <a:spLocks noChangeArrowheads="1"/>
          </p:cNvSpPr>
          <p:nvPr/>
        </p:nvSpPr>
        <p:spPr bwMode="auto">
          <a:xfrm>
            <a:off x="4945063" y="2286000"/>
            <a:ext cx="1684337" cy="7632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b="1" dirty="0">
                <a:solidFill>
                  <a:srgbClr val="0000FF"/>
                </a:solidFill>
                <a:latin typeface="Helvetica" pitchFamily="-102" charset="0"/>
              </a:rPr>
              <a:t>More</a:t>
            </a:r>
          </a:p>
          <a:p>
            <a:pPr algn="ctr">
              <a:lnSpc>
                <a:spcPct val="90000"/>
              </a:lnSpc>
            </a:pPr>
            <a:r>
              <a:rPr lang="en-GB" b="1" dirty="0">
                <a:solidFill>
                  <a:srgbClr val="0000FF"/>
                </a:solidFill>
                <a:latin typeface="Helvetica" pitchFamily="-102" charset="0"/>
              </a:rPr>
              <a:t>Abnormal</a:t>
            </a:r>
          </a:p>
        </p:txBody>
      </p:sp>
      <p:sp>
        <p:nvSpPr>
          <p:cNvPr id="80902" name="Text Box 6"/>
          <p:cNvSpPr txBox="1">
            <a:spLocks noChangeArrowheads="1"/>
          </p:cNvSpPr>
          <p:nvPr/>
        </p:nvSpPr>
        <p:spPr bwMode="auto">
          <a:xfrm rot="-5400000">
            <a:off x="6705600" y="2409825"/>
            <a:ext cx="1274763" cy="347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b="1">
                <a:solidFill>
                  <a:srgbClr val="0000FF"/>
                </a:solidFill>
                <a:latin typeface="Helvetica" pitchFamily="-102" charset="0"/>
              </a:rPr>
              <a:t>Malignant</a:t>
            </a:r>
          </a:p>
        </p:txBody>
      </p:sp>
      <p:sp>
        <p:nvSpPr>
          <p:cNvPr id="80903" name="AutoShape 7"/>
          <p:cNvSpPr>
            <a:spLocks noChangeArrowheads="1"/>
          </p:cNvSpPr>
          <p:nvPr/>
        </p:nvSpPr>
        <p:spPr bwMode="auto">
          <a:xfrm>
            <a:off x="3200400" y="4237038"/>
            <a:ext cx="350838" cy="225425"/>
          </a:xfrm>
          <a:prstGeom prst="rightArrow">
            <a:avLst>
              <a:gd name="adj1" fmla="val 50000"/>
              <a:gd name="adj2" fmla="val 38909"/>
            </a:avLst>
          </a:prstGeom>
          <a:solidFill>
            <a:schemeClr val="accent2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904" name="Oval 8"/>
          <p:cNvSpPr>
            <a:spLocks noChangeArrowheads="1"/>
          </p:cNvSpPr>
          <p:nvPr/>
        </p:nvSpPr>
        <p:spPr bwMode="auto">
          <a:xfrm>
            <a:off x="2514600" y="4095750"/>
            <a:ext cx="501650" cy="508000"/>
          </a:xfrm>
          <a:prstGeom prst="ellipse">
            <a:avLst/>
          </a:prstGeom>
          <a:solidFill>
            <a:srgbClr val="ABFB63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905" name="Oval 10"/>
          <p:cNvSpPr>
            <a:spLocks noChangeArrowheads="1"/>
          </p:cNvSpPr>
          <p:nvPr/>
        </p:nvSpPr>
        <p:spPr bwMode="auto">
          <a:xfrm>
            <a:off x="7091363" y="4095750"/>
            <a:ext cx="501650" cy="508000"/>
          </a:xfrm>
          <a:prstGeom prst="ellipse">
            <a:avLst/>
          </a:prstGeom>
          <a:solidFill>
            <a:srgbClr val="FF66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endParaRPr lang="en-US" b="1">
              <a:solidFill>
                <a:srgbClr val="FFFF00"/>
              </a:solidFill>
              <a:latin typeface="Helvetica" pitchFamily="-102" charset="0"/>
            </a:endParaRPr>
          </a:p>
        </p:txBody>
      </p:sp>
      <p:sp>
        <p:nvSpPr>
          <p:cNvPr id="80906" name="Oval 11"/>
          <p:cNvSpPr>
            <a:spLocks noChangeArrowheads="1"/>
          </p:cNvSpPr>
          <p:nvPr/>
        </p:nvSpPr>
        <p:spPr bwMode="auto">
          <a:xfrm>
            <a:off x="8235950" y="4095750"/>
            <a:ext cx="501650" cy="508000"/>
          </a:xfrm>
          <a:prstGeom prst="ellipse">
            <a:avLst/>
          </a:prstGeom>
          <a:solidFill>
            <a:schemeClr val="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endParaRPr lang="en-US" b="1">
              <a:solidFill>
                <a:srgbClr val="FFFF00"/>
              </a:solidFill>
              <a:latin typeface="Helvetica" pitchFamily="-102" charset="0"/>
            </a:endParaRPr>
          </a:p>
        </p:txBody>
      </p:sp>
      <p:sp>
        <p:nvSpPr>
          <p:cNvPr id="80907" name="Oval 13"/>
          <p:cNvSpPr>
            <a:spLocks noChangeArrowheads="1"/>
          </p:cNvSpPr>
          <p:nvPr/>
        </p:nvSpPr>
        <p:spPr bwMode="auto">
          <a:xfrm>
            <a:off x="5948363" y="4095750"/>
            <a:ext cx="500062" cy="508000"/>
          </a:xfrm>
          <a:prstGeom prst="ellipse">
            <a:avLst/>
          </a:prstGeom>
          <a:solidFill>
            <a:srgbClr val="FCAB62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endParaRPr lang="en-US" b="1">
              <a:solidFill>
                <a:srgbClr val="FFFF00"/>
              </a:solidFill>
              <a:latin typeface="Helvetica" pitchFamily="-102" charset="0"/>
            </a:endParaRPr>
          </a:p>
        </p:txBody>
      </p:sp>
      <p:sp>
        <p:nvSpPr>
          <p:cNvPr id="80908" name="AutoShape 15"/>
          <p:cNvSpPr>
            <a:spLocks noChangeArrowheads="1"/>
          </p:cNvSpPr>
          <p:nvPr/>
        </p:nvSpPr>
        <p:spPr bwMode="auto">
          <a:xfrm>
            <a:off x="5449888" y="4237038"/>
            <a:ext cx="352425" cy="225425"/>
          </a:xfrm>
          <a:prstGeom prst="rightArrow">
            <a:avLst>
              <a:gd name="adj1" fmla="val 50000"/>
              <a:gd name="adj2" fmla="val 39085"/>
            </a:avLst>
          </a:prstGeom>
          <a:solidFill>
            <a:schemeClr val="accent2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909" name="AutoShape 16"/>
          <p:cNvSpPr>
            <a:spLocks noChangeArrowheads="1"/>
          </p:cNvSpPr>
          <p:nvPr/>
        </p:nvSpPr>
        <p:spPr bwMode="auto">
          <a:xfrm>
            <a:off x="6594475" y="4237038"/>
            <a:ext cx="350838" cy="225425"/>
          </a:xfrm>
          <a:prstGeom prst="rightArrow">
            <a:avLst>
              <a:gd name="adj1" fmla="val 50000"/>
              <a:gd name="adj2" fmla="val 38909"/>
            </a:avLst>
          </a:prstGeom>
          <a:solidFill>
            <a:schemeClr val="accent2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910" name="AutoShape 17"/>
          <p:cNvSpPr>
            <a:spLocks noChangeArrowheads="1"/>
          </p:cNvSpPr>
          <p:nvPr/>
        </p:nvSpPr>
        <p:spPr bwMode="auto">
          <a:xfrm>
            <a:off x="7737475" y="4237038"/>
            <a:ext cx="352425" cy="225425"/>
          </a:xfrm>
          <a:prstGeom prst="rightArrow">
            <a:avLst>
              <a:gd name="adj1" fmla="val 50000"/>
              <a:gd name="adj2" fmla="val 39085"/>
            </a:avLst>
          </a:prstGeom>
          <a:solidFill>
            <a:schemeClr val="accent2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911" name="Line 20"/>
          <p:cNvSpPr>
            <a:spLocks noChangeShapeType="1"/>
          </p:cNvSpPr>
          <p:nvPr/>
        </p:nvSpPr>
        <p:spPr bwMode="auto">
          <a:xfrm flipH="1" flipV="1">
            <a:off x="3352800" y="4800600"/>
            <a:ext cx="134938" cy="6096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912" name="Line 21"/>
          <p:cNvSpPr>
            <a:spLocks noChangeShapeType="1"/>
          </p:cNvSpPr>
          <p:nvPr/>
        </p:nvSpPr>
        <p:spPr bwMode="auto">
          <a:xfrm flipV="1">
            <a:off x="6510338" y="4800600"/>
            <a:ext cx="228600" cy="6096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913" name="Line 22"/>
          <p:cNvSpPr>
            <a:spLocks noChangeShapeType="1"/>
          </p:cNvSpPr>
          <p:nvPr/>
        </p:nvSpPr>
        <p:spPr bwMode="auto">
          <a:xfrm flipV="1">
            <a:off x="5562600" y="4876800"/>
            <a:ext cx="66675" cy="4572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914" name="Line 23"/>
          <p:cNvSpPr>
            <a:spLocks noChangeShapeType="1"/>
          </p:cNvSpPr>
          <p:nvPr/>
        </p:nvSpPr>
        <p:spPr bwMode="auto">
          <a:xfrm flipV="1">
            <a:off x="7500938" y="4800600"/>
            <a:ext cx="271462" cy="6096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915" name="AutoShape 24"/>
          <p:cNvSpPr>
            <a:spLocks noChangeArrowheads="1"/>
          </p:cNvSpPr>
          <p:nvPr/>
        </p:nvSpPr>
        <p:spPr bwMode="auto">
          <a:xfrm>
            <a:off x="2019300" y="4237038"/>
            <a:ext cx="350838" cy="225425"/>
          </a:xfrm>
          <a:prstGeom prst="rightArrow">
            <a:avLst>
              <a:gd name="adj1" fmla="val 50000"/>
              <a:gd name="adj2" fmla="val 38909"/>
            </a:avLst>
          </a:prstGeom>
          <a:solidFill>
            <a:schemeClr val="accent2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916" name="Oval 25"/>
          <p:cNvSpPr>
            <a:spLocks noChangeArrowheads="1"/>
          </p:cNvSpPr>
          <p:nvPr/>
        </p:nvSpPr>
        <p:spPr bwMode="auto">
          <a:xfrm>
            <a:off x="1371600" y="4095750"/>
            <a:ext cx="501650" cy="508000"/>
          </a:xfrm>
          <a:prstGeom prst="ellipse">
            <a:avLst/>
          </a:prstGeom>
          <a:solidFill>
            <a:srgbClr val="00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917" name="AutoShape 26"/>
          <p:cNvSpPr>
            <a:spLocks noChangeArrowheads="1"/>
          </p:cNvSpPr>
          <p:nvPr/>
        </p:nvSpPr>
        <p:spPr bwMode="auto">
          <a:xfrm>
            <a:off x="876300" y="4237038"/>
            <a:ext cx="350838" cy="225425"/>
          </a:xfrm>
          <a:prstGeom prst="rightArrow">
            <a:avLst>
              <a:gd name="adj1" fmla="val 50000"/>
              <a:gd name="adj2" fmla="val 38909"/>
            </a:avLst>
          </a:prstGeom>
          <a:solidFill>
            <a:schemeClr val="accent2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918" name="Oval 27"/>
          <p:cNvSpPr>
            <a:spLocks noChangeArrowheads="1"/>
          </p:cNvSpPr>
          <p:nvPr/>
        </p:nvSpPr>
        <p:spPr bwMode="auto">
          <a:xfrm>
            <a:off x="228600" y="4095750"/>
            <a:ext cx="501650" cy="508000"/>
          </a:xfrm>
          <a:prstGeom prst="ellipse">
            <a:avLst/>
          </a:prstGeom>
          <a:solidFill>
            <a:srgbClr val="33CC33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919" name="Line 28"/>
          <p:cNvSpPr>
            <a:spLocks noChangeShapeType="1"/>
          </p:cNvSpPr>
          <p:nvPr/>
        </p:nvSpPr>
        <p:spPr bwMode="auto">
          <a:xfrm flipH="1" flipV="1">
            <a:off x="2209800" y="4800600"/>
            <a:ext cx="406400" cy="6096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920" name="Line 29"/>
          <p:cNvSpPr>
            <a:spLocks noChangeShapeType="1"/>
          </p:cNvSpPr>
          <p:nvPr/>
        </p:nvSpPr>
        <p:spPr bwMode="auto">
          <a:xfrm flipH="1" flipV="1">
            <a:off x="1066800" y="4724400"/>
            <a:ext cx="406400" cy="6096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921" name="Text Box 18"/>
          <p:cNvSpPr txBox="1">
            <a:spLocks noChangeArrowheads="1"/>
          </p:cNvSpPr>
          <p:nvPr/>
        </p:nvSpPr>
        <p:spPr bwMode="auto">
          <a:xfrm>
            <a:off x="3248025" y="5486400"/>
            <a:ext cx="2630488" cy="712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4400">
                <a:solidFill>
                  <a:srgbClr val="800000"/>
                </a:solidFill>
                <a:latin typeface="Helvetica" pitchFamily="-102" charset="0"/>
              </a:rPr>
              <a:t>mutations</a:t>
            </a:r>
          </a:p>
        </p:txBody>
      </p:sp>
      <p:sp>
        <p:nvSpPr>
          <p:cNvPr id="80922" name="Line 19"/>
          <p:cNvSpPr>
            <a:spLocks noChangeShapeType="1"/>
          </p:cNvSpPr>
          <p:nvPr/>
        </p:nvSpPr>
        <p:spPr bwMode="auto">
          <a:xfrm flipV="1">
            <a:off x="4495800" y="4800600"/>
            <a:ext cx="0" cy="5334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923" name="Oval 9"/>
          <p:cNvSpPr>
            <a:spLocks noChangeArrowheads="1"/>
          </p:cNvSpPr>
          <p:nvPr/>
        </p:nvSpPr>
        <p:spPr bwMode="auto">
          <a:xfrm>
            <a:off x="4800600" y="4095750"/>
            <a:ext cx="501650" cy="5080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endParaRPr lang="en-US" b="1">
              <a:solidFill>
                <a:srgbClr val="FFFF00"/>
              </a:solidFill>
              <a:latin typeface="Helvetica" pitchFamily="-102" charset="0"/>
            </a:endParaRPr>
          </a:p>
        </p:txBody>
      </p:sp>
      <p:sp>
        <p:nvSpPr>
          <p:cNvPr id="80924" name="Oval 12"/>
          <p:cNvSpPr>
            <a:spLocks noChangeArrowheads="1"/>
          </p:cNvSpPr>
          <p:nvPr/>
        </p:nvSpPr>
        <p:spPr bwMode="auto">
          <a:xfrm>
            <a:off x="3657600" y="4095750"/>
            <a:ext cx="500063" cy="5080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endParaRPr lang="en-US" b="1">
              <a:solidFill>
                <a:srgbClr val="FFFF00"/>
              </a:solidFill>
              <a:latin typeface="Helvetica" pitchFamily="-102" charset="0"/>
            </a:endParaRPr>
          </a:p>
        </p:txBody>
      </p:sp>
      <p:sp>
        <p:nvSpPr>
          <p:cNvPr id="80925" name="AutoShape 14"/>
          <p:cNvSpPr>
            <a:spLocks noChangeArrowheads="1"/>
          </p:cNvSpPr>
          <p:nvPr/>
        </p:nvSpPr>
        <p:spPr bwMode="auto">
          <a:xfrm>
            <a:off x="4303713" y="4237038"/>
            <a:ext cx="352425" cy="225425"/>
          </a:xfrm>
          <a:prstGeom prst="rightArrow">
            <a:avLst>
              <a:gd name="adj1" fmla="val 50000"/>
              <a:gd name="adj2" fmla="val 39085"/>
            </a:avLst>
          </a:prstGeom>
          <a:solidFill>
            <a:schemeClr val="accent2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926" name="Text Box 6"/>
          <p:cNvSpPr txBox="1">
            <a:spLocks noChangeArrowheads="1"/>
          </p:cNvSpPr>
          <p:nvPr/>
        </p:nvSpPr>
        <p:spPr bwMode="auto">
          <a:xfrm rot="-5400000">
            <a:off x="7627937" y="2778126"/>
            <a:ext cx="1757363" cy="4302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b="1">
                <a:solidFill>
                  <a:srgbClr val="0000FF"/>
                </a:solidFill>
                <a:latin typeface="Helvetica" pitchFamily="-102" charset="0"/>
              </a:rPr>
              <a:t>Metastasis</a:t>
            </a:r>
          </a:p>
        </p:txBody>
      </p:sp>
    </p:spTree>
  </p:cSld>
  <p:clrMapOvr>
    <a:masterClrMapping/>
  </p:clrMapOvr>
  <p:transition advTm="72966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_x0000_s0"/>
          <p:cNvSpPr txBox="1">
            <a:spLocks noChangeArrowheads="1"/>
          </p:cNvSpPr>
          <p:nvPr/>
        </p:nvSpPr>
        <p:spPr bwMode="auto">
          <a:xfrm>
            <a:off x="471488" y="280988"/>
            <a:ext cx="276701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214" tIns="34107" rIns="68214" bIns="34107">
            <a:prstTxWarp prst="textNoShape">
              <a:avLst/>
            </a:prstTxWarp>
            <a:spAutoFit/>
          </a:bodyPr>
          <a:lstStyle/>
          <a:p>
            <a:pPr hangingPunct="1"/>
            <a:r>
              <a:rPr lang="en-US" sz="1400" b="1">
                <a:solidFill>
                  <a:srgbClr val="EC008C"/>
                </a:solidFill>
                <a:latin typeface="Helvetica" pitchFamily="-102" charset="0"/>
              </a:rPr>
              <a:t>The 20 Most Common Cancers</a:t>
            </a:r>
          </a:p>
          <a:p>
            <a:pPr hangingPunct="1"/>
            <a:endParaRPr lang="en-US" sz="1400" b="1">
              <a:solidFill>
                <a:srgbClr val="EC008C"/>
              </a:solidFill>
              <a:latin typeface="Helvetica" pitchFamily="-102" charset="0"/>
            </a:endParaRPr>
          </a:p>
        </p:txBody>
      </p:sp>
      <p:pic>
        <p:nvPicPr>
          <p:cNvPr id="117763" name="Picture 12" descr="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533400"/>
            <a:ext cx="7010400" cy="596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4" name="Picture 2" descr="im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6172200"/>
            <a:ext cx="1676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 Box 13"/>
          <p:cNvSpPr txBox="1">
            <a:spLocks noChangeArrowheads="1"/>
          </p:cNvSpPr>
          <p:nvPr/>
        </p:nvSpPr>
        <p:spPr bwMode="auto">
          <a:xfrm>
            <a:off x="6248400" y="6289675"/>
            <a:ext cx="2757488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214" tIns="34107" rIns="68214" bIns="34107">
            <a:prstTxWarp prst="textNoShape">
              <a:avLst/>
            </a:prstTxWarp>
            <a:spAutoFit/>
          </a:bodyPr>
          <a:lstStyle/>
          <a:p>
            <a:pPr hangingPunct="1">
              <a:defRPr/>
            </a:pPr>
            <a:r>
              <a:rPr lang="en-US" sz="1100" b="1" dirty="0">
                <a:solidFill>
                  <a:srgbClr val="2E008B"/>
                </a:solidFill>
                <a:latin typeface="Helvetica" charset="0"/>
              </a:rPr>
              <a:t> </a:t>
            </a:r>
          </a:p>
          <a:p>
            <a:pPr hangingPunct="1">
              <a:defRPr/>
            </a:pPr>
            <a:r>
              <a:rPr lang="en-US" sz="1050" dirty="0">
                <a:solidFill>
                  <a:srgbClr val="6F6F6F"/>
                </a:solidFill>
                <a:latin typeface="Helvetica" charset="0"/>
              </a:rPr>
              <a:t>http://</a:t>
            </a:r>
            <a:r>
              <a:rPr lang="en-US" sz="1050" dirty="0" err="1">
                <a:solidFill>
                  <a:srgbClr val="6F6F6F"/>
                </a:solidFill>
                <a:latin typeface="Helvetica" charset="0"/>
              </a:rPr>
              <a:t>info.cancerresearchuk.org/cancerstats</a:t>
            </a:r>
            <a:endParaRPr lang="en-US" sz="1100" b="1" dirty="0">
              <a:solidFill>
                <a:srgbClr val="2E008B"/>
              </a:solidFill>
              <a:latin typeface="Helvetica" charset="0"/>
            </a:endParaRPr>
          </a:p>
        </p:txBody>
      </p:sp>
      <p:sp>
        <p:nvSpPr>
          <p:cNvPr id="117766" name="Rectangle 14"/>
          <p:cNvSpPr>
            <a:spLocks noChangeArrowheads="1"/>
          </p:cNvSpPr>
          <p:nvPr/>
        </p:nvSpPr>
        <p:spPr bwMode="auto">
          <a:xfrm>
            <a:off x="533400" y="685800"/>
            <a:ext cx="24939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hangingPunct="1"/>
            <a:r>
              <a:rPr lang="en-US" b="1">
                <a:solidFill>
                  <a:srgbClr val="2E008B"/>
                </a:solidFill>
                <a:latin typeface="Helvetica" pitchFamily="-102" charset="0"/>
              </a:rPr>
              <a:t>New Cases, UK, 2011 </a:t>
            </a:r>
          </a:p>
        </p:txBody>
      </p:sp>
      <p:sp>
        <p:nvSpPr>
          <p:cNvPr id="117767" name="Right Brace 15"/>
          <p:cNvSpPr>
            <a:spLocks/>
          </p:cNvSpPr>
          <p:nvPr/>
        </p:nvSpPr>
        <p:spPr bwMode="auto">
          <a:xfrm>
            <a:off x="6629400" y="1752600"/>
            <a:ext cx="381000" cy="762000"/>
          </a:xfrm>
          <a:prstGeom prst="rightBrace">
            <a:avLst>
              <a:gd name="adj1" fmla="val 8333"/>
              <a:gd name="adj2" fmla="val 50000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900"/>
          </a:p>
        </p:txBody>
      </p:sp>
      <p:sp>
        <p:nvSpPr>
          <p:cNvPr id="117768" name="TextBox 16"/>
          <p:cNvSpPr txBox="1">
            <a:spLocks noChangeArrowheads="1"/>
          </p:cNvSpPr>
          <p:nvPr/>
        </p:nvSpPr>
        <p:spPr bwMode="auto">
          <a:xfrm>
            <a:off x="7162800" y="1905000"/>
            <a:ext cx="18145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Half of all cases</a:t>
            </a:r>
          </a:p>
        </p:txBody>
      </p:sp>
    </p:spTree>
  </p:cSld>
  <p:clrMapOvr>
    <a:masterClrMapping/>
  </p:clrMapOvr>
  <p:transition advTm="25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ext Box 2"/>
          <p:cNvSpPr txBox="1">
            <a:spLocks noChangeArrowheads="1"/>
          </p:cNvSpPr>
          <p:nvPr/>
        </p:nvSpPr>
        <p:spPr bwMode="auto">
          <a:xfrm>
            <a:off x="1408113" y="631825"/>
            <a:ext cx="5421312" cy="712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GB" sz="4400" b="1">
                <a:solidFill>
                  <a:srgbClr val="000090"/>
                </a:solidFill>
                <a:latin typeface="Helvetica" pitchFamily="-102" charset="0"/>
              </a:rPr>
              <a:t>Core idea of cancer</a:t>
            </a:r>
          </a:p>
        </p:txBody>
      </p:sp>
      <p:sp>
        <p:nvSpPr>
          <p:cNvPr id="118787" name="Text Box 3"/>
          <p:cNvSpPr txBox="1">
            <a:spLocks noChangeArrowheads="1"/>
          </p:cNvSpPr>
          <p:nvPr/>
        </p:nvSpPr>
        <p:spPr bwMode="auto">
          <a:xfrm>
            <a:off x="271463" y="2409825"/>
            <a:ext cx="979956" cy="5955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GB" sz="1800" b="1">
                <a:solidFill>
                  <a:srgbClr val="0000FF"/>
                </a:solidFill>
                <a:latin typeface="Helvetica" pitchFamily="-102" charset="0"/>
              </a:rPr>
              <a:t>Normal</a:t>
            </a:r>
          </a:p>
          <a:p>
            <a:pPr>
              <a:lnSpc>
                <a:spcPct val="90000"/>
              </a:lnSpc>
            </a:pPr>
            <a:r>
              <a:rPr lang="en-GB" sz="1800" b="1">
                <a:solidFill>
                  <a:srgbClr val="0000FF"/>
                </a:solidFill>
                <a:latin typeface="Helvetica" pitchFamily="-102" charset="0"/>
              </a:rPr>
              <a:t>Cell</a:t>
            </a:r>
          </a:p>
        </p:txBody>
      </p:sp>
      <p:sp>
        <p:nvSpPr>
          <p:cNvPr id="118788" name="Text Box 4"/>
          <p:cNvSpPr txBox="1">
            <a:spLocks noChangeArrowheads="1"/>
          </p:cNvSpPr>
          <p:nvPr/>
        </p:nvSpPr>
        <p:spPr bwMode="auto">
          <a:xfrm>
            <a:off x="2702770" y="2286000"/>
            <a:ext cx="1261959" cy="5955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800" b="1">
                <a:solidFill>
                  <a:srgbClr val="0000FF"/>
                </a:solidFill>
                <a:latin typeface="Helvetica" pitchFamily="-102" charset="0"/>
              </a:rPr>
              <a:t>Slightly</a:t>
            </a:r>
          </a:p>
          <a:p>
            <a:pPr algn="ctr">
              <a:lnSpc>
                <a:spcPct val="90000"/>
              </a:lnSpc>
            </a:pPr>
            <a:r>
              <a:rPr lang="en-GB" sz="1800" b="1">
                <a:solidFill>
                  <a:srgbClr val="0000FF"/>
                </a:solidFill>
                <a:latin typeface="Helvetica" pitchFamily="-102" charset="0"/>
              </a:rPr>
              <a:t>Abnormal</a:t>
            </a:r>
          </a:p>
        </p:txBody>
      </p:sp>
      <p:sp>
        <p:nvSpPr>
          <p:cNvPr id="118789" name="Text Box 5"/>
          <p:cNvSpPr txBox="1">
            <a:spLocks noChangeArrowheads="1"/>
          </p:cNvSpPr>
          <p:nvPr/>
        </p:nvSpPr>
        <p:spPr bwMode="auto">
          <a:xfrm>
            <a:off x="4945063" y="2286000"/>
            <a:ext cx="1303337" cy="5955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800" b="1">
                <a:solidFill>
                  <a:srgbClr val="0000FF"/>
                </a:solidFill>
                <a:latin typeface="Helvetica" pitchFamily="-102" charset="0"/>
              </a:rPr>
              <a:t>More</a:t>
            </a:r>
          </a:p>
          <a:p>
            <a:pPr algn="ctr">
              <a:lnSpc>
                <a:spcPct val="90000"/>
              </a:lnSpc>
            </a:pPr>
            <a:r>
              <a:rPr lang="en-GB" sz="1800" b="1">
                <a:solidFill>
                  <a:srgbClr val="0000FF"/>
                </a:solidFill>
                <a:latin typeface="Helvetica" pitchFamily="-102" charset="0"/>
              </a:rPr>
              <a:t>Abnormal</a:t>
            </a:r>
          </a:p>
        </p:txBody>
      </p:sp>
      <p:sp>
        <p:nvSpPr>
          <p:cNvPr id="118790" name="Text Box 6"/>
          <p:cNvSpPr txBox="1">
            <a:spLocks noChangeArrowheads="1"/>
          </p:cNvSpPr>
          <p:nvPr/>
        </p:nvSpPr>
        <p:spPr bwMode="auto">
          <a:xfrm>
            <a:off x="6705628" y="2410532"/>
            <a:ext cx="1274708" cy="34624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800" b="1" dirty="0">
                <a:solidFill>
                  <a:srgbClr val="0000FF"/>
                </a:solidFill>
                <a:latin typeface="Helvetica" pitchFamily="-102" charset="0"/>
              </a:rPr>
              <a:t>Malignant</a:t>
            </a:r>
          </a:p>
        </p:txBody>
      </p:sp>
      <p:sp>
        <p:nvSpPr>
          <p:cNvPr id="118791" name="AutoShape 7"/>
          <p:cNvSpPr>
            <a:spLocks noChangeArrowheads="1"/>
          </p:cNvSpPr>
          <p:nvPr/>
        </p:nvSpPr>
        <p:spPr bwMode="auto">
          <a:xfrm>
            <a:off x="3200400" y="4237038"/>
            <a:ext cx="350838" cy="225425"/>
          </a:xfrm>
          <a:prstGeom prst="rightArrow">
            <a:avLst>
              <a:gd name="adj1" fmla="val 50000"/>
              <a:gd name="adj2" fmla="val 38909"/>
            </a:avLst>
          </a:prstGeom>
          <a:solidFill>
            <a:schemeClr val="accent2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792" name="Oval 8"/>
          <p:cNvSpPr>
            <a:spLocks noChangeArrowheads="1"/>
          </p:cNvSpPr>
          <p:nvPr/>
        </p:nvSpPr>
        <p:spPr bwMode="auto">
          <a:xfrm>
            <a:off x="2514600" y="4095750"/>
            <a:ext cx="501650" cy="508000"/>
          </a:xfrm>
          <a:prstGeom prst="ellipse">
            <a:avLst/>
          </a:prstGeom>
          <a:solidFill>
            <a:srgbClr val="ABFB63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793" name="Oval 10"/>
          <p:cNvSpPr>
            <a:spLocks noChangeArrowheads="1"/>
          </p:cNvSpPr>
          <p:nvPr/>
        </p:nvSpPr>
        <p:spPr bwMode="auto">
          <a:xfrm>
            <a:off x="7091363" y="4095750"/>
            <a:ext cx="501650" cy="508000"/>
          </a:xfrm>
          <a:prstGeom prst="ellipse">
            <a:avLst/>
          </a:prstGeom>
          <a:solidFill>
            <a:srgbClr val="FF66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endParaRPr lang="en-US" b="1">
              <a:solidFill>
                <a:srgbClr val="FFFF00"/>
              </a:solidFill>
              <a:latin typeface="Helvetica" pitchFamily="-102" charset="0"/>
            </a:endParaRPr>
          </a:p>
        </p:txBody>
      </p:sp>
      <p:sp>
        <p:nvSpPr>
          <p:cNvPr id="118794" name="Oval 11"/>
          <p:cNvSpPr>
            <a:spLocks noChangeArrowheads="1"/>
          </p:cNvSpPr>
          <p:nvPr/>
        </p:nvSpPr>
        <p:spPr bwMode="auto">
          <a:xfrm>
            <a:off x="8235950" y="4095750"/>
            <a:ext cx="501650" cy="508000"/>
          </a:xfrm>
          <a:prstGeom prst="ellipse">
            <a:avLst/>
          </a:prstGeom>
          <a:solidFill>
            <a:schemeClr val="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endParaRPr lang="en-US" b="1">
              <a:solidFill>
                <a:srgbClr val="FFFF00"/>
              </a:solidFill>
              <a:latin typeface="Helvetica" pitchFamily="-102" charset="0"/>
            </a:endParaRPr>
          </a:p>
        </p:txBody>
      </p:sp>
      <p:sp>
        <p:nvSpPr>
          <p:cNvPr id="118795" name="Oval 13"/>
          <p:cNvSpPr>
            <a:spLocks noChangeArrowheads="1"/>
          </p:cNvSpPr>
          <p:nvPr/>
        </p:nvSpPr>
        <p:spPr bwMode="auto">
          <a:xfrm>
            <a:off x="5948363" y="4095750"/>
            <a:ext cx="500062" cy="508000"/>
          </a:xfrm>
          <a:prstGeom prst="ellipse">
            <a:avLst/>
          </a:prstGeom>
          <a:solidFill>
            <a:srgbClr val="FCAB62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endParaRPr lang="en-US" b="1">
              <a:solidFill>
                <a:srgbClr val="FFFF00"/>
              </a:solidFill>
              <a:latin typeface="Helvetica" pitchFamily="-102" charset="0"/>
            </a:endParaRPr>
          </a:p>
        </p:txBody>
      </p:sp>
      <p:sp>
        <p:nvSpPr>
          <p:cNvPr id="118796" name="AutoShape 15"/>
          <p:cNvSpPr>
            <a:spLocks noChangeArrowheads="1"/>
          </p:cNvSpPr>
          <p:nvPr/>
        </p:nvSpPr>
        <p:spPr bwMode="auto">
          <a:xfrm>
            <a:off x="5449888" y="4237038"/>
            <a:ext cx="352425" cy="225425"/>
          </a:xfrm>
          <a:prstGeom prst="rightArrow">
            <a:avLst>
              <a:gd name="adj1" fmla="val 50000"/>
              <a:gd name="adj2" fmla="val 39085"/>
            </a:avLst>
          </a:prstGeom>
          <a:solidFill>
            <a:schemeClr val="accent2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797" name="AutoShape 16"/>
          <p:cNvSpPr>
            <a:spLocks noChangeArrowheads="1"/>
          </p:cNvSpPr>
          <p:nvPr/>
        </p:nvSpPr>
        <p:spPr bwMode="auto">
          <a:xfrm>
            <a:off x="6594475" y="4237038"/>
            <a:ext cx="350838" cy="225425"/>
          </a:xfrm>
          <a:prstGeom prst="rightArrow">
            <a:avLst>
              <a:gd name="adj1" fmla="val 50000"/>
              <a:gd name="adj2" fmla="val 38909"/>
            </a:avLst>
          </a:prstGeom>
          <a:solidFill>
            <a:schemeClr val="accent2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798" name="AutoShape 17"/>
          <p:cNvSpPr>
            <a:spLocks noChangeArrowheads="1"/>
          </p:cNvSpPr>
          <p:nvPr/>
        </p:nvSpPr>
        <p:spPr bwMode="auto">
          <a:xfrm>
            <a:off x="7737475" y="4237038"/>
            <a:ext cx="352425" cy="225425"/>
          </a:xfrm>
          <a:prstGeom prst="rightArrow">
            <a:avLst>
              <a:gd name="adj1" fmla="val 50000"/>
              <a:gd name="adj2" fmla="val 39085"/>
            </a:avLst>
          </a:prstGeom>
          <a:solidFill>
            <a:schemeClr val="accent2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799" name="Line 20"/>
          <p:cNvSpPr>
            <a:spLocks noChangeShapeType="1"/>
          </p:cNvSpPr>
          <p:nvPr/>
        </p:nvSpPr>
        <p:spPr bwMode="auto">
          <a:xfrm flipH="1" flipV="1">
            <a:off x="3352800" y="4800600"/>
            <a:ext cx="134938" cy="6096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800" name="Line 21"/>
          <p:cNvSpPr>
            <a:spLocks noChangeShapeType="1"/>
          </p:cNvSpPr>
          <p:nvPr/>
        </p:nvSpPr>
        <p:spPr bwMode="auto">
          <a:xfrm flipV="1">
            <a:off x="6510338" y="4800600"/>
            <a:ext cx="228600" cy="6096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801" name="Line 22"/>
          <p:cNvSpPr>
            <a:spLocks noChangeShapeType="1"/>
          </p:cNvSpPr>
          <p:nvPr/>
        </p:nvSpPr>
        <p:spPr bwMode="auto">
          <a:xfrm flipV="1">
            <a:off x="5562600" y="4876800"/>
            <a:ext cx="66675" cy="4572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802" name="Line 23"/>
          <p:cNvSpPr>
            <a:spLocks noChangeShapeType="1"/>
          </p:cNvSpPr>
          <p:nvPr/>
        </p:nvSpPr>
        <p:spPr bwMode="auto">
          <a:xfrm flipV="1">
            <a:off x="7500938" y="4800600"/>
            <a:ext cx="271462" cy="6096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803" name="AutoShape 24"/>
          <p:cNvSpPr>
            <a:spLocks noChangeArrowheads="1"/>
          </p:cNvSpPr>
          <p:nvPr/>
        </p:nvSpPr>
        <p:spPr bwMode="auto">
          <a:xfrm>
            <a:off x="2019300" y="4237038"/>
            <a:ext cx="350838" cy="225425"/>
          </a:xfrm>
          <a:prstGeom prst="rightArrow">
            <a:avLst>
              <a:gd name="adj1" fmla="val 50000"/>
              <a:gd name="adj2" fmla="val 38909"/>
            </a:avLst>
          </a:prstGeom>
          <a:solidFill>
            <a:schemeClr val="accent2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804" name="Oval 25"/>
          <p:cNvSpPr>
            <a:spLocks noChangeArrowheads="1"/>
          </p:cNvSpPr>
          <p:nvPr/>
        </p:nvSpPr>
        <p:spPr bwMode="auto">
          <a:xfrm>
            <a:off x="1371600" y="4095750"/>
            <a:ext cx="501650" cy="508000"/>
          </a:xfrm>
          <a:prstGeom prst="ellipse">
            <a:avLst/>
          </a:prstGeom>
          <a:solidFill>
            <a:srgbClr val="00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805" name="AutoShape 26"/>
          <p:cNvSpPr>
            <a:spLocks noChangeArrowheads="1"/>
          </p:cNvSpPr>
          <p:nvPr/>
        </p:nvSpPr>
        <p:spPr bwMode="auto">
          <a:xfrm>
            <a:off x="876300" y="4237038"/>
            <a:ext cx="350838" cy="225425"/>
          </a:xfrm>
          <a:prstGeom prst="rightArrow">
            <a:avLst>
              <a:gd name="adj1" fmla="val 50000"/>
              <a:gd name="adj2" fmla="val 38909"/>
            </a:avLst>
          </a:prstGeom>
          <a:solidFill>
            <a:schemeClr val="accent2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806" name="Oval 27"/>
          <p:cNvSpPr>
            <a:spLocks noChangeArrowheads="1"/>
          </p:cNvSpPr>
          <p:nvPr/>
        </p:nvSpPr>
        <p:spPr bwMode="auto">
          <a:xfrm>
            <a:off x="228600" y="4095750"/>
            <a:ext cx="501650" cy="508000"/>
          </a:xfrm>
          <a:prstGeom prst="ellipse">
            <a:avLst/>
          </a:prstGeom>
          <a:solidFill>
            <a:srgbClr val="33CC33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807" name="Line 28"/>
          <p:cNvSpPr>
            <a:spLocks noChangeShapeType="1"/>
          </p:cNvSpPr>
          <p:nvPr/>
        </p:nvSpPr>
        <p:spPr bwMode="auto">
          <a:xfrm flipH="1" flipV="1">
            <a:off x="2209800" y="4800600"/>
            <a:ext cx="406400" cy="6096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808" name="Line 29"/>
          <p:cNvSpPr>
            <a:spLocks noChangeShapeType="1"/>
          </p:cNvSpPr>
          <p:nvPr/>
        </p:nvSpPr>
        <p:spPr bwMode="auto">
          <a:xfrm flipH="1" flipV="1">
            <a:off x="1066800" y="4724400"/>
            <a:ext cx="406400" cy="6096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809" name="Text Box 18"/>
          <p:cNvSpPr txBox="1">
            <a:spLocks noChangeArrowheads="1"/>
          </p:cNvSpPr>
          <p:nvPr/>
        </p:nvSpPr>
        <p:spPr bwMode="auto">
          <a:xfrm>
            <a:off x="3248025" y="5486400"/>
            <a:ext cx="2630488" cy="712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4400">
                <a:solidFill>
                  <a:srgbClr val="800000"/>
                </a:solidFill>
                <a:latin typeface="Helvetica" pitchFamily="-102" charset="0"/>
              </a:rPr>
              <a:t>mutations</a:t>
            </a:r>
          </a:p>
        </p:txBody>
      </p:sp>
      <p:sp>
        <p:nvSpPr>
          <p:cNvPr id="118810" name="Line 19"/>
          <p:cNvSpPr>
            <a:spLocks noChangeShapeType="1"/>
          </p:cNvSpPr>
          <p:nvPr/>
        </p:nvSpPr>
        <p:spPr bwMode="auto">
          <a:xfrm flipV="1">
            <a:off x="4495800" y="4800600"/>
            <a:ext cx="0" cy="5334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811" name="Oval 9"/>
          <p:cNvSpPr>
            <a:spLocks noChangeArrowheads="1"/>
          </p:cNvSpPr>
          <p:nvPr/>
        </p:nvSpPr>
        <p:spPr bwMode="auto">
          <a:xfrm>
            <a:off x="4800600" y="4095750"/>
            <a:ext cx="501650" cy="5080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endParaRPr lang="en-US" b="1">
              <a:solidFill>
                <a:srgbClr val="FFFF00"/>
              </a:solidFill>
              <a:latin typeface="Helvetica" pitchFamily="-102" charset="0"/>
            </a:endParaRPr>
          </a:p>
        </p:txBody>
      </p:sp>
      <p:sp>
        <p:nvSpPr>
          <p:cNvPr id="118812" name="Oval 12"/>
          <p:cNvSpPr>
            <a:spLocks noChangeArrowheads="1"/>
          </p:cNvSpPr>
          <p:nvPr/>
        </p:nvSpPr>
        <p:spPr bwMode="auto">
          <a:xfrm>
            <a:off x="3657600" y="4095750"/>
            <a:ext cx="500063" cy="5080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endParaRPr lang="en-US" b="1">
              <a:solidFill>
                <a:srgbClr val="FFFF00"/>
              </a:solidFill>
              <a:latin typeface="Helvetica" pitchFamily="-102" charset="0"/>
            </a:endParaRPr>
          </a:p>
        </p:txBody>
      </p:sp>
      <p:sp>
        <p:nvSpPr>
          <p:cNvPr id="118813" name="AutoShape 14"/>
          <p:cNvSpPr>
            <a:spLocks noChangeArrowheads="1"/>
          </p:cNvSpPr>
          <p:nvPr/>
        </p:nvSpPr>
        <p:spPr bwMode="auto">
          <a:xfrm>
            <a:off x="4303713" y="4237038"/>
            <a:ext cx="352425" cy="225425"/>
          </a:xfrm>
          <a:prstGeom prst="rightArrow">
            <a:avLst>
              <a:gd name="adj1" fmla="val 50000"/>
              <a:gd name="adj2" fmla="val 39085"/>
            </a:avLst>
          </a:prstGeom>
          <a:solidFill>
            <a:schemeClr val="accent2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814" name="Text Box 6"/>
          <p:cNvSpPr txBox="1">
            <a:spLocks noChangeArrowheads="1"/>
          </p:cNvSpPr>
          <p:nvPr/>
        </p:nvSpPr>
        <p:spPr bwMode="auto">
          <a:xfrm>
            <a:off x="7824073" y="2820107"/>
            <a:ext cx="1365090" cy="34624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800" b="1" dirty="0">
                <a:solidFill>
                  <a:srgbClr val="0000FF"/>
                </a:solidFill>
                <a:latin typeface="Helvetica" pitchFamily="-102" charset="0"/>
              </a:rPr>
              <a:t>Metastasis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667000" y="3013501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some of these abnormal patterns can be seen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Tm="5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930" name="Group 13"/>
          <p:cNvGrpSpPr>
            <a:grpSpLocks/>
          </p:cNvGrpSpPr>
          <p:nvPr/>
        </p:nvGrpSpPr>
        <p:grpSpPr bwMode="auto">
          <a:xfrm>
            <a:off x="533400" y="4686300"/>
            <a:ext cx="8229600" cy="1943100"/>
            <a:chOff x="152400" y="3886200"/>
            <a:chExt cx="8229600" cy="1943100"/>
          </a:xfrm>
        </p:grpSpPr>
        <p:pic>
          <p:nvPicPr>
            <p:cNvPr id="124939" name="Picture 7" descr="polyp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28800" y="4476750"/>
              <a:ext cx="1447800" cy="1085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4940" name="Picture 8" descr="polyp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657600" y="4400550"/>
              <a:ext cx="1600200" cy="1200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4941" name="Picture 9" descr="cancer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791200" y="3886200"/>
              <a:ext cx="2590800" cy="1943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4942" name="AutoShape 10"/>
            <p:cNvSpPr>
              <a:spLocks noChangeArrowheads="1"/>
            </p:cNvSpPr>
            <p:nvPr/>
          </p:nvSpPr>
          <p:spPr bwMode="auto">
            <a:xfrm>
              <a:off x="1676400" y="5181600"/>
              <a:ext cx="228600" cy="152400"/>
            </a:xfrm>
            <a:prstGeom prst="rightArrow">
              <a:avLst>
                <a:gd name="adj1" fmla="val 50000"/>
                <a:gd name="adj2" fmla="val 375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943" name="AutoShape 11"/>
            <p:cNvSpPr>
              <a:spLocks noChangeArrowheads="1"/>
            </p:cNvSpPr>
            <p:nvPr/>
          </p:nvSpPr>
          <p:spPr bwMode="auto">
            <a:xfrm>
              <a:off x="3352800" y="5181600"/>
              <a:ext cx="228600" cy="152400"/>
            </a:xfrm>
            <a:prstGeom prst="rightArrow">
              <a:avLst>
                <a:gd name="adj1" fmla="val 50000"/>
                <a:gd name="adj2" fmla="val 375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944" name="AutoShape 12"/>
            <p:cNvSpPr>
              <a:spLocks noChangeArrowheads="1"/>
            </p:cNvSpPr>
            <p:nvPr/>
          </p:nvSpPr>
          <p:spPr bwMode="auto">
            <a:xfrm>
              <a:off x="5334000" y="5181600"/>
              <a:ext cx="228600" cy="152400"/>
            </a:xfrm>
            <a:prstGeom prst="rightArrow">
              <a:avLst>
                <a:gd name="adj1" fmla="val 50000"/>
                <a:gd name="adj2" fmla="val 375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24945" name="Picture 13" descr="normal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52400" y="4648200"/>
              <a:ext cx="1447800" cy="1085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4931" name="Text Box 5"/>
          <p:cNvSpPr txBox="1">
            <a:spLocks noChangeArrowheads="1"/>
          </p:cNvSpPr>
          <p:nvPr/>
        </p:nvSpPr>
        <p:spPr bwMode="auto">
          <a:xfrm>
            <a:off x="6705600" y="4267200"/>
            <a:ext cx="1422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Verdana" pitchFamily="-102" charset="0"/>
              </a:rPr>
              <a:t>Malignant</a:t>
            </a:r>
          </a:p>
        </p:txBody>
      </p:sp>
      <p:sp>
        <p:nvSpPr>
          <p:cNvPr id="124932" name="AutoShape 6"/>
          <p:cNvSpPr>
            <a:spLocks/>
          </p:cNvSpPr>
          <p:nvPr/>
        </p:nvSpPr>
        <p:spPr bwMode="auto">
          <a:xfrm rot="5400000" flipV="1">
            <a:off x="3886200" y="3429000"/>
            <a:ext cx="381000" cy="2819400"/>
          </a:xfrm>
          <a:prstGeom prst="leftBrace">
            <a:avLst>
              <a:gd name="adj1" fmla="val 61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933" name="Text Box 4"/>
          <p:cNvSpPr txBox="1">
            <a:spLocks noChangeArrowheads="1"/>
          </p:cNvSpPr>
          <p:nvPr/>
        </p:nvSpPr>
        <p:spPr bwMode="auto">
          <a:xfrm>
            <a:off x="3352800" y="4267200"/>
            <a:ext cx="1058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Verdana" pitchFamily="-102" charset="0"/>
              </a:rPr>
              <a:t>Benign</a:t>
            </a:r>
          </a:p>
        </p:txBody>
      </p:sp>
      <p:pic>
        <p:nvPicPr>
          <p:cNvPr id="124934" name="Picture 15" descr="Polyp specimen level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14600" y="1066800"/>
            <a:ext cx="360045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5" name="Picture 16" descr="Colon cancer specimen croped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51525" y="396875"/>
            <a:ext cx="3292475" cy="379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6" name="Picture 17" descr="Normal at top of colon cancer specimen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609600" y="1143000"/>
            <a:ext cx="3389313" cy="194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7" name="Text Box 4"/>
          <p:cNvSpPr txBox="1">
            <a:spLocks noChangeArrowheads="1"/>
          </p:cNvSpPr>
          <p:nvPr/>
        </p:nvSpPr>
        <p:spPr bwMode="auto">
          <a:xfrm>
            <a:off x="685800" y="4267200"/>
            <a:ext cx="11160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Verdana" pitchFamily="-102" charset="0"/>
              </a:rPr>
              <a:t>Normal</a:t>
            </a: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0" y="-2286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sz="3200" kern="0" dirty="0">
                <a:solidFill>
                  <a:srgbClr val="800000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Cancer develops in multiple stages</a:t>
            </a:r>
          </a:p>
        </p:txBody>
      </p:sp>
    </p:spTree>
  </p:cSld>
  <p:clrMapOvr>
    <a:masterClrMapping/>
  </p:clrMapOvr>
  <p:transition advTm="266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 Box 4"/>
          <p:cNvSpPr txBox="1">
            <a:spLocks noChangeArrowheads="1"/>
          </p:cNvSpPr>
          <p:nvPr/>
        </p:nvSpPr>
        <p:spPr bwMode="auto">
          <a:xfrm>
            <a:off x="304800" y="228600"/>
            <a:ext cx="8686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rgbClr val="800000"/>
                </a:solidFill>
                <a:latin typeface="Verdana" pitchFamily="-102" charset="0"/>
              </a:rPr>
              <a:t>Colon cancer precursor: benign adenoma or polyp</a:t>
            </a:r>
            <a:r>
              <a:rPr lang="en-US" sz="1600">
                <a:solidFill>
                  <a:srgbClr val="800000"/>
                </a:solidFill>
                <a:latin typeface="Verdana" pitchFamily="-102" charset="0"/>
              </a:rPr>
              <a:t> </a:t>
            </a:r>
          </a:p>
          <a:p>
            <a:pPr algn="ctr"/>
            <a:endParaRPr lang="en-US" sz="1600">
              <a:solidFill>
                <a:srgbClr val="800000"/>
              </a:solidFill>
              <a:latin typeface="Verdana" pitchFamily="-102" charset="0"/>
            </a:endParaRPr>
          </a:p>
        </p:txBody>
      </p:sp>
      <p:sp>
        <p:nvSpPr>
          <p:cNvPr id="126979" name="Rectangle 12"/>
          <p:cNvSpPr>
            <a:spLocks noChangeArrowheads="1"/>
          </p:cNvSpPr>
          <p:nvPr/>
        </p:nvSpPr>
        <p:spPr bwMode="auto">
          <a:xfrm>
            <a:off x="-457200" y="4648200"/>
            <a:ext cx="10058400" cy="2438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26980" name="Group 13"/>
          <p:cNvGrpSpPr>
            <a:grpSpLocks/>
          </p:cNvGrpSpPr>
          <p:nvPr/>
        </p:nvGrpSpPr>
        <p:grpSpPr bwMode="auto">
          <a:xfrm>
            <a:off x="381000" y="4648200"/>
            <a:ext cx="8229600" cy="1943100"/>
            <a:chOff x="152400" y="3886200"/>
            <a:chExt cx="8229600" cy="1943100"/>
          </a:xfrm>
        </p:grpSpPr>
        <p:pic>
          <p:nvPicPr>
            <p:cNvPr id="126984" name="Picture 7" descr="polyp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28800" y="4476750"/>
              <a:ext cx="1447800" cy="1085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6985" name="Picture 8" descr="polyp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657600" y="4400550"/>
              <a:ext cx="1600200" cy="1200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6986" name="Picture 9" descr="cancer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791200" y="3886200"/>
              <a:ext cx="2590800" cy="1943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6987" name="AutoShape 10"/>
            <p:cNvSpPr>
              <a:spLocks noChangeArrowheads="1"/>
            </p:cNvSpPr>
            <p:nvPr/>
          </p:nvSpPr>
          <p:spPr bwMode="auto">
            <a:xfrm>
              <a:off x="1676400" y="5181600"/>
              <a:ext cx="228600" cy="152400"/>
            </a:xfrm>
            <a:prstGeom prst="rightArrow">
              <a:avLst>
                <a:gd name="adj1" fmla="val 50000"/>
                <a:gd name="adj2" fmla="val 375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988" name="AutoShape 11"/>
            <p:cNvSpPr>
              <a:spLocks noChangeArrowheads="1"/>
            </p:cNvSpPr>
            <p:nvPr/>
          </p:nvSpPr>
          <p:spPr bwMode="auto">
            <a:xfrm>
              <a:off x="3352800" y="5181600"/>
              <a:ext cx="228600" cy="152400"/>
            </a:xfrm>
            <a:prstGeom prst="rightArrow">
              <a:avLst>
                <a:gd name="adj1" fmla="val 50000"/>
                <a:gd name="adj2" fmla="val 375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989" name="AutoShape 12"/>
            <p:cNvSpPr>
              <a:spLocks noChangeArrowheads="1"/>
            </p:cNvSpPr>
            <p:nvPr/>
          </p:nvSpPr>
          <p:spPr bwMode="auto">
            <a:xfrm>
              <a:off x="5334000" y="5181600"/>
              <a:ext cx="228600" cy="152400"/>
            </a:xfrm>
            <a:prstGeom prst="rightArrow">
              <a:avLst>
                <a:gd name="adj1" fmla="val 50000"/>
                <a:gd name="adj2" fmla="val 375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26990" name="Picture 13" descr="normal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52400" y="4648200"/>
              <a:ext cx="1447800" cy="1085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6981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76800" y="1066800"/>
            <a:ext cx="41148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82" name="Picture 21" descr="Polyp specimen rotated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914400"/>
            <a:ext cx="4916488" cy="414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83" name="Oval 23"/>
          <p:cNvSpPr>
            <a:spLocks noChangeArrowheads="1"/>
          </p:cNvSpPr>
          <p:nvPr/>
        </p:nvSpPr>
        <p:spPr bwMode="auto">
          <a:xfrm>
            <a:off x="3886200" y="4876800"/>
            <a:ext cx="1752600" cy="1600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advTm="533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714375"/>
            <a:ext cx="86868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83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9266" name="Straight Connector 3"/>
          <p:cNvCxnSpPr>
            <a:cxnSpLocks noChangeShapeType="1"/>
          </p:cNvCxnSpPr>
          <p:nvPr/>
        </p:nvCxnSpPr>
        <p:spPr bwMode="auto">
          <a:xfrm>
            <a:off x="4876800" y="2057400"/>
            <a:ext cx="2895600" cy="2209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</p:cxn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3810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200" kern="0" dirty="0">
                <a:solidFill>
                  <a:srgbClr val="800000"/>
                </a:solidFill>
                <a:latin typeface="+mj-lt"/>
                <a:ea typeface="ＭＳ Ｐゴシック" charset="-128"/>
                <a:cs typeface="ＭＳ Ｐゴシック" charset="-128"/>
              </a:rPr>
              <a:t>Colon/rectum cancer: malignant</a:t>
            </a:r>
            <a:endParaRPr lang="en-US" sz="4400" kern="0" dirty="0">
              <a:solidFill>
                <a:schemeClr val="tx2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39268" name="Picture 5" descr="Gut macro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8" y="1054100"/>
            <a:ext cx="8786812" cy="551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69" name="AutoShape 6"/>
          <p:cNvSpPr>
            <a:spLocks noChangeArrowheads="1"/>
          </p:cNvSpPr>
          <p:nvPr/>
        </p:nvSpPr>
        <p:spPr bwMode="auto">
          <a:xfrm>
            <a:off x="7086600" y="457200"/>
            <a:ext cx="485775" cy="976313"/>
          </a:xfrm>
          <a:prstGeom prst="downArrow">
            <a:avLst>
              <a:gd name="adj1" fmla="val 50000"/>
              <a:gd name="adj2" fmla="val 5024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39270" name="Straight Connector 7"/>
          <p:cNvCxnSpPr>
            <a:cxnSpLocks noChangeShapeType="1"/>
          </p:cNvCxnSpPr>
          <p:nvPr/>
        </p:nvCxnSpPr>
        <p:spPr bwMode="auto">
          <a:xfrm flipV="1">
            <a:off x="4648200" y="3657600"/>
            <a:ext cx="3048000" cy="76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</p:cxnSp>
    </p:spTree>
  </p:cSld>
  <p:clrMapOvr>
    <a:masterClrMapping/>
  </p:clrMapOvr>
  <p:transition advTm="383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w power 0.7.jpg"/>
          <p:cNvPicPr>
            <a:picLocks noChangeAspect="1"/>
          </p:cNvPicPr>
          <p:nvPr/>
        </p:nvPicPr>
        <p:blipFill>
          <a:blip r:embed="rId3">
            <a:lum contrast="55000"/>
          </a:blip>
          <a:stretch>
            <a:fillRect/>
          </a:stretch>
        </p:blipFill>
        <p:spPr>
          <a:xfrm>
            <a:off x="228600" y="0"/>
            <a:ext cx="9144000" cy="6858000"/>
          </a:xfrm>
          <a:prstGeom prst="rect">
            <a:avLst/>
          </a:prstGeom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3810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Colon cancer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ransition advTm="7433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w power 0.7.jpg"/>
          <p:cNvPicPr>
            <a:picLocks noChangeAspect="1"/>
          </p:cNvPicPr>
          <p:nvPr/>
        </p:nvPicPr>
        <p:blipFill>
          <a:blip r:embed="rId3">
            <a:lum contrast="55000"/>
          </a:blip>
          <a:stretch>
            <a:fillRect/>
          </a:stretch>
        </p:blipFill>
        <p:spPr>
          <a:xfrm>
            <a:off x="228600" y="0"/>
            <a:ext cx="9144000" cy="6858000"/>
          </a:xfrm>
          <a:prstGeom prst="rect">
            <a:avLst/>
          </a:prstGeom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3810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Colon cancer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Freeform 7"/>
          <p:cNvSpPr/>
          <p:nvPr/>
        </p:nvSpPr>
        <p:spPr bwMode="auto">
          <a:xfrm rot="21205302">
            <a:off x="1418617" y="-318565"/>
            <a:ext cx="6877389" cy="5887394"/>
          </a:xfrm>
          <a:custGeom>
            <a:avLst/>
            <a:gdLst>
              <a:gd name="connsiteX0" fmla="*/ 1153583 w 6936316"/>
              <a:gd name="connsiteY0" fmla="*/ 584200 h 6208183"/>
              <a:gd name="connsiteX1" fmla="*/ 721783 w 6936316"/>
              <a:gd name="connsiteY1" fmla="*/ 1028700 h 6208183"/>
              <a:gd name="connsiteX2" fmla="*/ 759883 w 6936316"/>
              <a:gd name="connsiteY2" fmla="*/ 1562100 h 6208183"/>
              <a:gd name="connsiteX3" fmla="*/ 505883 w 6936316"/>
              <a:gd name="connsiteY3" fmla="*/ 1612900 h 6208183"/>
              <a:gd name="connsiteX4" fmla="*/ 277283 w 6936316"/>
              <a:gd name="connsiteY4" fmla="*/ 1714500 h 6208183"/>
              <a:gd name="connsiteX5" fmla="*/ 10583 w 6936316"/>
              <a:gd name="connsiteY5" fmla="*/ 2463800 h 6208183"/>
              <a:gd name="connsiteX6" fmla="*/ 213783 w 6936316"/>
              <a:gd name="connsiteY6" fmla="*/ 2984500 h 6208183"/>
              <a:gd name="connsiteX7" fmla="*/ 924983 w 6936316"/>
              <a:gd name="connsiteY7" fmla="*/ 3721100 h 6208183"/>
              <a:gd name="connsiteX8" fmla="*/ 1585383 w 6936316"/>
              <a:gd name="connsiteY8" fmla="*/ 4267200 h 6208183"/>
              <a:gd name="connsiteX9" fmla="*/ 2004483 w 6936316"/>
              <a:gd name="connsiteY9" fmla="*/ 4470400 h 6208183"/>
              <a:gd name="connsiteX10" fmla="*/ 2321983 w 6936316"/>
              <a:gd name="connsiteY10" fmla="*/ 4254500 h 6208183"/>
              <a:gd name="connsiteX11" fmla="*/ 2652183 w 6936316"/>
              <a:gd name="connsiteY11" fmla="*/ 4305300 h 6208183"/>
              <a:gd name="connsiteX12" fmla="*/ 2804583 w 6936316"/>
              <a:gd name="connsiteY12" fmla="*/ 4533900 h 6208183"/>
              <a:gd name="connsiteX13" fmla="*/ 2741083 w 6936316"/>
              <a:gd name="connsiteY13" fmla="*/ 4826000 h 6208183"/>
              <a:gd name="connsiteX14" fmla="*/ 2741083 w 6936316"/>
              <a:gd name="connsiteY14" fmla="*/ 5054600 h 6208183"/>
              <a:gd name="connsiteX15" fmla="*/ 2753783 w 6936316"/>
              <a:gd name="connsiteY15" fmla="*/ 5194300 h 6208183"/>
              <a:gd name="connsiteX16" fmla="*/ 2702983 w 6936316"/>
              <a:gd name="connsiteY16" fmla="*/ 5334000 h 6208183"/>
              <a:gd name="connsiteX17" fmla="*/ 2372783 w 6936316"/>
              <a:gd name="connsiteY17" fmla="*/ 5346700 h 6208183"/>
              <a:gd name="connsiteX18" fmla="*/ 1877483 w 6936316"/>
              <a:gd name="connsiteY18" fmla="*/ 5372100 h 6208183"/>
              <a:gd name="connsiteX19" fmla="*/ 1547283 w 6936316"/>
              <a:gd name="connsiteY19" fmla="*/ 5359400 h 6208183"/>
              <a:gd name="connsiteX20" fmla="*/ 1394883 w 6936316"/>
              <a:gd name="connsiteY20" fmla="*/ 5359400 h 6208183"/>
              <a:gd name="connsiteX21" fmla="*/ 1775883 w 6936316"/>
              <a:gd name="connsiteY21" fmla="*/ 5626100 h 6208183"/>
              <a:gd name="connsiteX22" fmla="*/ 2588683 w 6936316"/>
              <a:gd name="connsiteY22" fmla="*/ 5956300 h 6208183"/>
              <a:gd name="connsiteX23" fmla="*/ 3312583 w 6936316"/>
              <a:gd name="connsiteY23" fmla="*/ 6172200 h 6208183"/>
              <a:gd name="connsiteX24" fmla="*/ 5039783 w 6936316"/>
              <a:gd name="connsiteY24" fmla="*/ 6172200 h 6208183"/>
              <a:gd name="connsiteX25" fmla="*/ 5522383 w 6936316"/>
              <a:gd name="connsiteY25" fmla="*/ 6032500 h 6208183"/>
              <a:gd name="connsiteX26" fmla="*/ 6093883 w 6936316"/>
              <a:gd name="connsiteY26" fmla="*/ 5715000 h 6208183"/>
              <a:gd name="connsiteX27" fmla="*/ 6144683 w 6936316"/>
              <a:gd name="connsiteY27" fmla="*/ 5143500 h 6208183"/>
              <a:gd name="connsiteX28" fmla="*/ 6119283 w 6936316"/>
              <a:gd name="connsiteY28" fmla="*/ 4140200 h 6208183"/>
              <a:gd name="connsiteX29" fmla="*/ 6106583 w 6936316"/>
              <a:gd name="connsiteY29" fmla="*/ 596900 h 6208183"/>
              <a:gd name="connsiteX30" fmla="*/ 1153583 w 6936316"/>
              <a:gd name="connsiteY30" fmla="*/ 584200 h 620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936316" h="6208183">
                <a:moveTo>
                  <a:pt x="1153583" y="584200"/>
                </a:moveTo>
                <a:cubicBezTo>
                  <a:pt x="256116" y="656167"/>
                  <a:pt x="787400" y="865717"/>
                  <a:pt x="721783" y="1028700"/>
                </a:cubicBezTo>
                <a:cubicBezTo>
                  <a:pt x="656166" y="1191683"/>
                  <a:pt x="795866" y="1464733"/>
                  <a:pt x="759883" y="1562100"/>
                </a:cubicBezTo>
                <a:cubicBezTo>
                  <a:pt x="723900" y="1659467"/>
                  <a:pt x="586316" y="1587500"/>
                  <a:pt x="505883" y="1612900"/>
                </a:cubicBezTo>
                <a:cubicBezTo>
                  <a:pt x="425450" y="1638300"/>
                  <a:pt x="359833" y="1572683"/>
                  <a:pt x="277283" y="1714500"/>
                </a:cubicBezTo>
                <a:cubicBezTo>
                  <a:pt x="194733" y="1856317"/>
                  <a:pt x="21166" y="2252133"/>
                  <a:pt x="10583" y="2463800"/>
                </a:cubicBezTo>
                <a:cubicBezTo>
                  <a:pt x="0" y="2675467"/>
                  <a:pt x="61383" y="2774950"/>
                  <a:pt x="213783" y="2984500"/>
                </a:cubicBezTo>
                <a:cubicBezTo>
                  <a:pt x="366183" y="3194050"/>
                  <a:pt x="696383" y="3507317"/>
                  <a:pt x="924983" y="3721100"/>
                </a:cubicBezTo>
                <a:cubicBezTo>
                  <a:pt x="1153583" y="3934883"/>
                  <a:pt x="1405467" y="4142317"/>
                  <a:pt x="1585383" y="4267200"/>
                </a:cubicBezTo>
                <a:cubicBezTo>
                  <a:pt x="1765299" y="4392083"/>
                  <a:pt x="1881716" y="4472517"/>
                  <a:pt x="2004483" y="4470400"/>
                </a:cubicBezTo>
                <a:cubicBezTo>
                  <a:pt x="2127250" y="4468283"/>
                  <a:pt x="2214033" y="4282017"/>
                  <a:pt x="2321983" y="4254500"/>
                </a:cubicBezTo>
                <a:cubicBezTo>
                  <a:pt x="2429933" y="4226983"/>
                  <a:pt x="2571750" y="4258733"/>
                  <a:pt x="2652183" y="4305300"/>
                </a:cubicBezTo>
                <a:cubicBezTo>
                  <a:pt x="2732616" y="4351867"/>
                  <a:pt x="2789766" y="4447117"/>
                  <a:pt x="2804583" y="4533900"/>
                </a:cubicBezTo>
                <a:cubicBezTo>
                  <a:pt x="2819400" y="4620683"/>
                  <a:pt x="2751666" y="4739217"/>
                  <a:pt x="2741083" y="4826000"/>
                </a:cubicBezTo>
                <a:cubicBezTo>
                  <a:pt x="2730500" y="4912783"/>
                  <a:pt x="2738966" y="4993217"/>
                  <a:pt x="2741083" y="5054600"/>
                </a:cubicBezTo>
                <a:cubicBezTo>
                  <a:pt x="2743200" y="5115983"/>
                  <a:pt x="2760133" y="5147733"/>
                  <a:pt x="2753783" y="5194300"/>
                </a:cubicBezTo>
                <a:cubicBezTo>
                  <a:pt x="2747433" y="5240867"/>
                  <a:pt x="2766483" y="5308600"/>
                  <a:pt x="2702983" y="5334000"/>
                </a:cubicBezTo>
                <a:cubicBezTo>
                  <a:pt x="2639483" y="5359400"/>
                  <a:pt x="2372783" y="5346700"/>
                  <a:pt x="2372783" y="5346700"/>
                </a:cubicBezTo>
                <a:cubicBezTo>
                  <a:pt x="2235200" y="5353050"/>
                  <a:pt x="2015066" y="5369983"/>
                  <a:pt x="1877483" y="5372100"/>
                </a:cubicBezTo>
                <a:cubicBezTo>
                  <a:pt x="1739900" y="5374217"/>
                  <a:pt x="1627716" y="5361517"/>
                  <a:pt x="1547283" y="5359400"/>
                </a:cubicBezTo>
                <a:cubicBezTo>
                  <a:pt x="1466850" y="5357283"/>
                  <a:pt x="1356783" y="5314950"/>
                  <a:pt x="1394883" y="5359400"/>
                </a:cubicBezTo>
                <a:cubicBezTo>
                  <a:pt x="1432983" y="5403850"/>
                  <a:pt x="1576916" y="5526617"/>
                  <a:pt x="1775883" y="5626100"/>
                </a:cubicBezTo>
                <a:cubicBezTo>
                  <a:pt x="1974850" y="5725583"/>
                  <a:pt x="2332566" y="5865283"/>
                  <a:pt x="2588683" y="5956300"/>
                </a:cubicBezTo>
                <a:cubicBezTo>
                  <a:pt x="2844800" y="6047317"/>
                  <a:pt x="2904066" y="6136217"/>
                  <a:pt x="3312583" y="6172200"/>
                </a:cubicBezTo>
                <a:cubicBezTo>
                  <a:pt x="3721100" y="6208183"/>
                  <a:pt x="4671483" y="6195483"/>
                  <a:pt x="5039783" y="6172200"/>
                </a:cubicBezTo>
                <a:cubicBezTo>
                  <a:pt x="5408083" y="6148917"/>
                  <a:pt x="5346700" y="6108700"/>
                  <a:pt x="5522383" y="6032500"/>
                </a:cubicBezTo>
                <a:cubicBezTo>
                  <a:pt x="5698066" y="5956300"/>
                  <a:pt x="5990166" y="5863167"/>
                  <a:pt x="6093883" y="5715000"/>
                </a:cubicBezTo>
                <a:cubicBezTo>
                  <a:pt x="6197600" y="5566833"/>
                  <a:pt x="6140450" y="5405967"/>
                  <a:pt x="6144683" y="5143500"/>
                </a:cubicBezTo>
                <a:cubicBezTo>
                  <a:pt x="6148916" y="4881033"/>
                  <a:pt x="6125633" y="4897967"/>
                  <a:pt x="6119283" y="4140200"/>
                </a:cubicBezTo>
                <a:cubicBezTo>
                  <a:pt x="6112933" y="3382433"/>
                  <a:pt x="6936316" y="1193800"/>
                  <a:pt x="6106583" y="596900"/>
                </a:cubicBezTo>
                <a:cubicBezTo>
                  <a:pt x="5276850" y="0"/>
                  <a:pt x="2051050" y="512233"/>
                  <a:pt x="1153583" y="584200"/>
                </a:cubicBezTo>
                <a:close/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small" normalizeH="0" baseline="0" dirty="0"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chemeClr val="tx1"/>
              </a:solidFill>
              <a:effectLst/>
              <a:latin typeface="Times" pitchFamily="-108" charset="0"/>
            </a:endParaRPr>
          </a:p>
        </p:txBody>
      </p:sp>
      <p:sp>
        <p:nvSpPr>
          <p:cNvPr id="9" name="Down Arrow 8"/>
          <p:cNvSpPr/>
          <p:nvPr/>
        </p:nvSpPr>
        <p:spPr bwMode="auto">
          <a:xfrm>
            <a:off x="5410200" y="4953000"/>
            <a:ext cx="304800" cy="3810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8" charset="0"/>
            </a:endParaRPr>
          </a:p>
        </p:txBody>
      </p:sp>
      <p:sp>
        <p:nvSpPr>
          <p:cNvPr id="10" name="Left Arrow 9"/>
          <p:cNvSpPr/>
          <p:nvPr/>
        </p:nvSpPr>
        <p:spPr bwMode="auto">
          <a:xfrm rot="20703803">
            <a:off x="4495800" y="4874012"/>
            <a:ext cx="609600" cy="3048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05400" y="4343400"/>
            <a:ext cx="1641295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Invasion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6096000" y="7467600"/>
            <a:ext cx="1054100" cy="400050"/>
          </a:xfrm>
          <a:custGeom>
            <a:avLst/>
            <a:gdLst>
              <a:gd name="connsiteX0" fmla="*/ 0 w 1054100"/>
              <a:gd name="connsiteY0" fmla="*/ 19050 h 400050"/>
              <a:gd name="connsiteX1" fmla="*/ 101600 w 1054100"/>
              <a:gd name="connsiteY1" fmla="*/ 387350 h 400050"/>
              <a:gd name="connsiteX2" fmla="*/ 127000 w 1054100"/>
              <a:gd name="connsiteY2" fmla="*/ 6350 h 400050"/>
              <a:gd name="connsiteX3" fmla="*/ 228600 w 1054100"/>
              <a:gd name="connsiteY3" fmla="*/ 387350 h 400050"/>
              <a:gd name="connsiteX4" fmla="*/ 304800 w 1054100"/>
              <a:gd name="connsiteY4" fmla="*/ 31750 h 400050"/>
              <a:gd name="connsiteX5" fmla="*/ 393700 w 1054100"/>
              <a:gd name="connsiteY5" fmla="*/ 387350 h 400050"/>
              <a:gd name="connsiteX6" fmla="*/ 520700 w 1054100"/>
              <a:gd name="connsiteY6" fmla="*/ 31750 h 400050"/>
              <a:gd name="connsiteX7" fmla="*/ 635000 w 1054100"/>
              <a:gd name="connsiteY7" fmla="*/ 374650 h 400050"/>
              <a:gd name="connsiteX8" fmla="*/ 723900 w 1054100"/>
              <a:gd name="connsiteY8" fmla="*/ 19050 h 400050"/>
              <a:gd name="connsiteX9" fmla="*/ 812800 w 1054100"/>
              <a:gd name="connsiteY9" fmla="*/ 361950 h 400050"/>
              <a:gd name="connsiteX10" fmla="*/ 889000 w 1054100"/>
              <a:gd name="connsiteY10" fmla="*/ 6350 h 400050"/>
              <a:gd name="connsiteX11" fmla="*/ 1003300 w 1054100"/>
              <a:gd name="connsiteY11" fmla="*/ 400050 h 400050"/>
              <a:gd name="connsiteX12" fmla="*/ 1054100 w 1054100"/>
              <a:gd name="connsiteY12" fmla="*/ 6350 h 400050"/>
              <a:gd name="connsiteX13" fmla="*/ 1054100 w 1054100"/>
              <a:gd name="connsiteY13" fmla="*/ 6350 h 400050"/>
              <a:gd name="connsiteX14" fmla="*/ 1054100 w 1054100"/>
              <a:gd name="connsiteY14" fmla="*/ 6350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54100" h="400050">
                <a:moveTo>
                  <a:pt x="0" y="19050"/>
                </a:moveTo>
                <a:cubicBezTo>
                  <a:pt x="40216" y="204258"/>
                  <a:pt x="80433" y="389467"/>
                  <a:pt x="101600" y="387350"/>
                </a:cubicBezTo>
                <a:cubicBezTo>
                  <a:pt x="122767" y="385233"/>
                  <a:pt x="105833" y="6350"/>
                  <a:pt x="127000" y="6350"/>
                </a:cubicBezTo>
                <a:cubicBezTo>
                  <a:pt x="148167" y="6350"/>
                  <a:pt x="198967" y="383117"/>
                  <a:pt x="228600" y="387350"/>
                </a:cubicBezTo>
                <a:cubicBezTo>
                  <a:pt x="258233" y="391583"/>
                  <a:pt x="277283" y="31750"/>
                  <a:pt x="304800" y="31750"/>
                </a:cubicBezTo>
                <a:cubicBezTo>
                  <a:pt x="332317" y="31750"/>
                  <a:pt x="357717" y="387350"/>
                  <a:pt x="393700" y="387350"/>
                </a:cubicBezTo>
                <a:cubicBezTo>
                  <a:pt x="429683" y="387350"/>
                  <a:pt x="480483" y="33867"/>
                  <a:pt x="520700" y="31750"/>
                </a:cubicBezTo>
                <a:cubicBezTo>
                  <a:pt x="560917" y="29633"/>
                  <a:pt x="601133" y="376767"/>
                  <a:pt x="635000" y="374650"/>
                </a:cubicBezTo>
                <a:cubicBezTo>
                  <a:pt x="668867" y="372533"/>
                  <a:pt x="694267" y="21167"/>
                  <a:pt x="723900" y="19050"/>
                </a:cubicBezTo>
                <a:cubicBezTo>
                  <a:pt x="753533" y="16933"/>
                  <a:pt x="785283" y="364067"/>
                  <a:pt x="812800" y="361950"/>
                </a:cubicBezTo>
                <a:cubicBezTo>
                  <a:pt x="840317" y="359833"/>
                  <a:pt x="857250" y="0"/>
                  <a:pt x="889000" y="6350"/>
                </a:cubicBezTo>
                <a:cubicBezTo>
                  <a:pt x="920750" y="12700"/>
                  <a:pt x="975783" y="400050"/>
                  <a:pt x="1003300" y="400050"/>
                </a:cubicBezTo>
                <a:cubicBezTo>
                  <a:pt x="1030817" y="400050"/>
                  <a:pt x="1054100" y="6350"/>
                  <a:pt x="1054100" y="6350"/>
                </a:cubicBezTo>
                <a:lnTo>
                  <a:pt x="1054100" y="6350"/>
                </a:lnTo>
                <a:lnTo>
                  <a:pt x="1054100" y="6350"/>
                </a:lnTo>
              </a:path>
            </a:pathLst>
          </a:cu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41052" y="1219200"/>
            <a:ext cx="1402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Cancer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418467">
            <a:off x="3550149" y="5660435"/>
            <a:ext cx="2009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FF"/>
                </a:solidFill>
              </a:rPr>
              <a:t>Normal Muscle</a:t>
            </a:r>
            <a:endParaRPr lang="en-US" sz="2000" b="1" dirty="0">
              <a:solidFill>
                <a:srgbClr val="FF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690098">
            <a:off x="208523" y="3936843"/>
            <a:ext cx="2198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Normal epithelium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6" name="Freeform 15"/>
          <p:cNvSpPr/>
          <p:nvPr/>
        </p:nvSpPr>
        <p:spPr bwMode="auto">
          <a:xfrm>
            <a:off x="1295688" y="3742267"/>
            <a:ext cx="2939616" cy="1236133"/>
          </a:xfrm>
          <a:custGeom>
            <a:avLst/>
            <a:gdLst>
              <a:gd name="connsiteX0" fmla="*/ 160579 w 2939616"/>
              <a:gd name="connsiteY0" fmla="*/ 50800 h 1236133"/>
              <a:gd name="connsiteX1" fmla="*/ 617779 w 2939616"/>
              <a:gd name="connsiteY1" fmla="*/ 186266 h 1236133"/>
              <a:gd name="connsiteX2" fmla="*/ 634712 w 2939616"/>
              <a:gd name="connsiteY2" fmla="*/ 237066 h 1236133"/>
              <a:gd name="connsiteX3" fmla="*/ 854845 w 2939616"/>
              <a:gd name="connsiteY3" fmla="*/ 220133 h 1236133"/>
              <a:gd name="connsiteX4" fmla="*/ 990312 w 2939616"/>
              <a:gd name="connsiteY4" fmla="*/ 135466 h 1236133"/>
              <a:gd name="connsiteX5" fmla="*/ 1041112 w 2939616"/>
              <a:gd name="connsiteY5" fmla="*/ 33866 h 1236133"/>
              <a:gd name="connsiteX6" fmla="*/ 1091912 w 2939616"/>
              <a:gd name="connsiteY6" fmla="*/ 0 h 1236133"/>
              <a:gd name="connsiteX7" fmla="*/ 1261245 w 2939616"/>
              <a:gd name="connsiteY7" fmla="*/ 16933 h 1236133"/>
              <a:gd name="connsiteX8" fmla="*/ 1362845 w 2939616"/>
              <a:gd name="connsiteY8" fmla="*/ 50800 h 1236133"/>
              <a:gd name="connsiteX9" fmla="*/ 1413645 w 2939616"/>
              <a:gd name="connsiteY9" fmla="*/ 67733 h 1236133"/>
              <a:gd name="connsiteX10" fmla="*/ 1532179 w 2939616"/>
              <a:gd name="connsiteY10" fmla="*/ 203200 h 1236133"/>
              <a:gd name="connsiteX11" fmla="*/ 1549112 w 2939616"/>
              <a:gd name="connsiteY11" fmla="*/ 254000 h 1236133"/>
              <a:gd name="connsiteX12" fmla="*/ 1650712 w 2939616"/>
              <a:gd name="connsiteY12" fmla="*/ 287866 h 1236133"/>
              <a:gd name="connsiteX13" fmla="*/ 1701512 w 2939616"/>
              <a:gd name="connsiteY13" fmla="*/ 304800 h 1236133"/>
              <a:gd name="connsiteX14" fmla="*/ 1887779 w 2939616"/>
              <a:gd name="connsiteY14" fmla="*/ 355600 h 1236133"/>
              <a:gd name="connsiteX15" fmla="*/ 1938579 w 2939616"/>
              <a:gd name="connsiteY15" fmla="*/ 389466 h 1236133"/>
              <a:gd name="connsiteX16" fmla="*/ 2040179 w 2939616"/>
              <a:gd name="connsiteY16" fmla="*/ 423333 h 1236133"/>
              <a:gd name="connsiteX17" fmla="*/ 2141779 w 2939616"/>
              <a:gd name="connsiteY17" fmla="*/ 457200 h 1236133"/>
              <a:gd name="connsiteX18" fmla="*/ 2243379 w 2939616"/>
              <a:gd name="connsiteY18" fmla="*/ 491066 h 1236133"/>
              <a:gd name="connsiteX19" fmla="*/ 2294179 w 2939616"/>
              <a:gd name="connsiteY19" fmla="*/ 508000 h 1236133"/>
              <a:gd name="connsiteX20" fmla="*/ 2344979 w 2939616"/>
              <a:gd name="connsiteY20" fmla="*/ 541866 h 1236133"/>
              <a:gd name="connsiteX21" fmla="*/ 2446579 w 2939616"/>
              <a:gd name="connsiteY21" fmla="*/ 575733 h 1236133"/>
              <a:gd name="connsiteX22" fmla="*/ 2463512 w 2939616"/>
              <a:gd name="connsiteY22" fmla="*/ 524933 h 1236133"/>
              <a:gd name="connsiteX23" fmla="*/ 2514312 w 2939616"/>
              <a:gd name="connsiteY23" fmla="*/ 508000 h 1236133"/>
              <a:gd name="connsiteX24" fmla="*/ 2852979 w 2939616"/>
              <a:gd name="connsiteY24" fmla="*/ 541866 h 1236133"/>
              <a:gd name="connsiteX25" fmla="*/ 2903779 w 2939616"/>
              <a:gd name="connsiteY25" fmla="*/ 558800 h 1236133"/>
              <a:gd name="connsiteX26" fmla="*/ 2903779 w 2939616"/>
              <a:gd name="connsiteY26" fmla="*/ 677333 h 1236133"/>
              <a:gd name="connsiteX27" fmla="*/ 2920712 w 2939616"/>
              <a:gd name="connsiteY27" fmla="*/ 778933 h 1236133"/>
              <a:gd name="connsiteX28" fmla="*/ 2937645 w 2939616"/>
              <a:gd name="connsiteY28" fmla="*/ 829733 h 1236133"/>
              <a:gd name="connsiteX29" fmla="*/ 2903779 w 2939616"/>
              <a:gd name="connsiteY29" fmla="*/ 931333 h 1236133"/>
              <a:gd name="connsiteX30" fmla="*/ 2852979 w 2939616"/>
              <a:gd name="connsiteY30" fmla="*/ 948266 h 1236133"/>
              <a:gd name="connsiteX31" fmla="*/ 2751379 w 2939616"/>
              <a:gd name="connsiteY31" fmla="*/ 1016000 h 1236133"/>
              <a:gd name="connsiteX32" fmla="*/ 2700579 w 2939616"/>
              <a:gd name="connsiteY32" fmla="*/ 1049866 h 1236133"/>
              <a:gd name="connsiteX33" fmla="*/ 2548179 w 2939616"/>
              <a:gd name="connsiteY33" fmla="*/ 1100666 h 1236133"/>
              <a:gd name="connsiteX34" fmla="*/ 2429645 w 2939616"/>
              <a:gd name="connsiteY34" fmla="*/ 1134533 h 1236133"/>
              <a:gd name="connsiteX35" fmla="*/ 2175645 w 2939616"/>
              <a:gd name="connsiteY35" fmla="*/ 1168400 h 1236133"/>
              <a:gd name="connsiteX36" fmla="*/ 2124845 w 2939616"/>
              <a:gd name="connsiteY36" fmla="*/ 1185333 h 1236133"/>
              <a:gd name="connsiteX37" fmla="*/ 1972445 w 2939616"/>
              <a:gd name="connsiteY37" fmla="*/ 1219200 h 1236133"/>
              <a:gd name="connsiteX38" fmla="*/ 1853912 w 2939616"/>
              <a:gd name="connsiteY38" fmla="*/ 1236133 h 1236133"/>
              <a:gd name="connsiteX39" fmla="*/ 1345912 w 2939616"/>
              <a:gd name="connsiteY39" fmla="*/ 1202266 h 1236133"/>
              <a:gd name="connsiteX40" fmla="*/ 1227379 w 2939616"/>
              <a:gd name="connsiteY40" fmla="*/ 1168400 h 1236133"/>
              <a:gd name="connsiteX41" fmla="*/ 1159645 w 2939616"/>
              <a:gd name="connsiteY41" fmla="*/ 1151466 h 1236133"/>
              <a:gd name="connsiteX42" fmla="*/ 1058045 w 2939616"/>
              <a:gd name="connsiteY42" fmla="*/ 1117600 h 1236133"/>
              <a:gd name="connsiteX43" fmla="*/ 1007245 w 2939616"/>
              <a:gd name="connsiteY43" fmla="*/ 1100666 h 1236133"/>
              <a:gd name="connsiteX44" fmla="*/ 888712 w 2939616"/>
              <a:gd name="connsiteY44" fmla="*/ 1083733 h 1236133"/>
              <a:gd name="connsiteX45" fmla="*/ 719379 w 2939616"/>
              <a:gd name="connsiteY45" fmla="*/ 1032933 h 1236133"/>
              <a:gd name="connsiteX46" fmla="*/ 651645 w 2939616"/>
              <a:gd name="connsiteY46" fmla="*/ 1016000 h 1236133"/>
              <a:gd name="connsiteX47" fmla="*/ 550045 w 2939616"/>
              <a:gd name="connsiteY47" fmla="*/ 982133 h 1236133"/>
              <a:gd name="connsiteX48" fmla="*/ 448445 w 2939616"/>
              <a:gd name="connsiteY48" fmla="*/ 948266 h 1236133"/>
              <a:gd name="connsiteX49" fmla="*/ 296045 w 2939616"/>
              <a:gd name="connsiteY49" fmla="*/ 897466 h 1236133"/>
              <a:gd name="connsiteX50" fmla="*/ 245245 w 2939616"/>
              <a:gd name="connsiteY50" fmla="*/ 880533 h 1236133"/>
              <a:gd name="connsiteX51" fmla="*/ 194445 w 2939616"/>
              <a:gd name="connsiteY51" fmla="*/ 863600 h 1236133"/>
              <a:gd name="connsiteX52" fmla="*/ 75912 w 2939616"/>
              <a:gd name="connsiteY52" fmla="*/ 812800 h 1236133"/>
              <a:gd name="connsiteX53" fmla="*/ 8179 w 2939616"/>
              <a:gd name="connsiteY53" fmla="*/ 728133 h 1236133"/>
              <a:gd name="connsiteX54" fmla="*/ 58979 w 2939616"/>
              <a:gd name="connsiteY54" fmla="*/ 694266 h 1236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2939616" h="1236133">
                <a:moveTo>
                  <a:pt x="160579" y="50800"/>
                </a:moveTo>
                <a:cubicBezTo>
                  <a:pt x="312979" y="95955"/>
                  <a:pt x="469837" y="128146"/>
                  <a:pt x="617779" y="186266"/>
                </a:cubicBezTo>
                <a:cubicBezTo>
                  <a:pt x="634392" y="192793"/>
                  <a:pt x="617042" y="234542"/>
                  <a:pt x="634712" y="237066"/>
                </a:cubicBezTo>
                <a:cubicBezTo>
                  <a:pt x="707567" y="247474"/>
                  <a:pt x="781467" y="225777"/>
                  <a:pt x="854845" y="220133"/>
                </a:cubicBezTo>
                <a:cubicBezTo>
                  <a:pt x="975752" y="179830"/>
                  <a:pt x="936643" y="215969"/>
                  <a:pt x="990312" y="135466"/>
                </a:cubicBezTo>
                <a:cubicBezTo>
                  <a:pt x="1004084" y="94149"/>
                  <a:pt x="1008286" y="66692"/>
                  <a:pt x="1041112" y="33866"/>
                </a:cubicBezTo>
                <a:cubicBezTo>
                  <a:pt x="1055503" y="19476"/>
                  <a:pt x="1074979" y="11289"/>
                  <a:pt x="1091912" y="0"/>
                </a:cubicBezTo>
                <a:cubicBezTo>
                  <a:pt x="1148356" y="5644"/>
                  <a:pt x="1205491" y="6479"/>
                  <a:pt x="1261245" y="16933"/>
                </a:cubicBezTo>
                <a:cubicBezTo>
                  <a:pt x="1296332" y="23512"/>
                  <a:pt x="1328978" y="39511"/>
                  <a:pt x="1362845" y="50800"/>
                </a:cubicBezTo>
                <a:lnTo>
                  <a:pt x="1413645" y="67733"/>
                </a:lnTo>
                <a:cubicBezTo>
                  <a:pt x="1492668" y="186266"/>
                  <a:pt x="1447512" y="146755"/>
                  <a:pt x="1532179" y="203200"/>
                </a:cubicBezTo>
                <a:cubicBezTo>
                  <a:pt x="1537823" y="220133"/>
                  <a:pt x="1534587" y="243625"/>
                  <a:pt x="1549112" y="254000"/>
                </a:cubicBezTo>
                <a:cubicBezTo>
                  <a:pt x="1578161" y="274749"/>
                  <a:pt x="1616845" y="276577"/>
                  <a:pt x="1650712" y="287866"/>
                </a:cubicBezTo>
                <a:cubicBezTo>
                  <a:pt x="1667645" y="293510"/>
                  <a:pt x="1684009" y="301300"/>
                  <a:pt x="1701512" y="304800"/>
                </a:cubicBezTo>
                <a:cubicBezTo>
                  <a:pt x="1746954" y="313888"/>
                  <a:pt x="1850946" y="331045"/>
                  <a:pt x="1887779" y="355600"/>
                </a:cubicBezTo>
                <a:cubicBezTo>
                  <a:pt x="1904712" y="366889"/>
                  <a:pt x="1919982" y="381201"/>
                  <a:pt x="1938579" y="389466"/>
                </a:cubicBezTo>
                <a:cubicBezTo>
                  <a:pt x="1971201" y="403965"/>
                  <a:pt x="2006312" y="412044"/>
                  <a:pt x="2040179" y="423333"/>
                </a:cubicBezTo>
                <a:lnTo>
                  <a:pt x="2141779" y="457200"/>
                </a:lnTo>
                <a:lnTo>
                  <a:pt x="2243379" y="491066"/>
                </a:lnTo>
                <a:cubicBezTo>
                  <a:pt x="2260312" y="496711"/>
                  <a:pt x="2279327" y="498099"/>
                  <a:pt x="2294179" y="508000"/>
                </a:cubicBezTo>
                <a:cubicBezTo>
                  <a:pt x="2311112" y="519289"/>
                  <a:pt x="2326382" y="533601"/>
                  <a:pt x="2344979" y="541866"/>
                </a:cubicBezTo>
                <a:cubicBezTo>
                  <a:pt x="2377601" y="556365"/>
                  <a:pt x="2446579" y="575733"/>
                  <a:pt x="2446579" y="575733"/>
                </a:cubicBezTo>
                <a:cubicBezTo>
                  <a:pt x="2452223" y="558800"/>
                  <a:pt x="2450891" y="537554"/>
                  <a:pt x="2463512" y="524933"/>
                </a:cubicBezTo>
                <a:cubicBezTo>
                  <a:pt x="2476133" y="512312"/>
                  <a:pt x="2496463" y="508000"/>
                  <a:pt x="2514312" y="508000"/>
                </a:cubicBezTo>
                <a:cubicBezTo>
                  <a:pt x="2634278" y="508000"/>
                  <a:pt x="2737496" y="525369"/>
                  <a:pt x="2852979" y="541866"/>
                </a:cubicBezTo>
                <a:cubicBezTo>
                  <a:pt x="2869912" y="547511"/>
                  <a:pt x="2892629" y="544862"/>
                  <a:pt x="2903779" y="558800"/>
                </a:cubicBezTo>
                <a:cubicBezTo>
                  <a:pt x="2938799" y="602575"/>
                  <a:pt x="2917519" y="636111"/>
                  <a:pt x="2903779" y="677333"/>
                </a:cubicBezTo>
                <a:cubicBezTo>
                  <a:pt x="2909423" y="711200"/>
                  <a:pt x="2913264" y="745417"/>
                  <a:pt x="2920712" y="778933"/>
                </a:cubicBezTo>
                <a:cubicBezTo>
                  <a:pt x="2924584" y="796357"/>
                  <a:pt x="2939616" y="811993"/>
                  <a:pt x="2937645" y="829733"/>
                </a:cubicBezTo>
                <a:cubicBezTo>
                  <a:pt x="2933703" y="865213"/>
                  <a:pt x="2937646" y="920044"/>
                  <a:pt x="2903779" y="931333"/>
                </a:cubicBezTo>
                <a:lnTo>
                  <a:pt x="2852979" y="948266"/>
                </a:lnTo>
                <a:lnTo>
                  <a:pt x="2751379" y="1016000"/>
                </a:lnTo>
                <a:cubicBezTo>
                  <a:pt x="2734446" y="1027289"/>
                  <a:pt x="2719886" y="1043430"/>
                  <a:pt x="2700579" y="1049866"/>
                </a:cubicBezTo>
                <a:lnTo>
                  <a:pt x="2548179" y="1100666"/>
                </a:lnTo>
                <a:cubicBezTo>
                  <a:pt x="2499754" y="1116808"/>
                  <a:pt x="2482812" y="1123900"/>
                  <a:pt x="2429645" y="1134533"/>
                </a:cubicBezTo>
                <a:cubicBezTo>
                  <a:pt x="2334638" y="1153534"/>
                  <a:pt x="2277298" y="1157105"/>
                  <a:pt x="2175645" y="1168400"/>
                </a:cubicBezTo>
                <a:cubicBezTo>
                  <a:pt x="2158712" y="1174044"/>
                  <a:pt x="2142008" y="1180430"/>
                  <a:pt x="2124845" y="1185333"/>
                </a:cubicBezTo>
                <a:cubicBezTo>
                  <a:pt x="2082228" y="1197509"/>
                  <a:pt x="2014340" y="1212218"/>
                  <a:pt x="1972445" y="1219200"/>
                </a:cubicBezTo>
                <a:cubicBezTo>
                  <a:pt x="1933076" y="1225762"/>
                  <a:pt x="1893423" y="1230489"/>
                  <a:pt x="1853912" y="1236133"/>
                </a:cubicBezTo>
                <a:cubicBezTo>
                  <a:pt x="1678916" y="1228179"/>
                  <a:pt x="1515766" y="1230575"/>
                  <a:pt x="1345912" y="1202266"/>
                </a:cubicBezTo>
                <a:cubicBezTo>
                  <a:pt x="1282391" y="1191679"/>
                  <a:pt x="1283746" y="1184505"/>
                  <a:pt x="1227379" y="1168400"/>
                </a:cubicBezTo>
                <a:cubicBezTo>
                  <a:pt x="1205002" y="1162006"/>
                  <a:pt x="1181936" y="1158153"/>
                  <a:pt x="1159645" y="1151466"/>
                </a:cubicBezTo>
                <a:cubicBezTo>
                  <a:pt x="1125452" y="1141208"/>
                  <a:pt x="1091912" y="1128889"/>
                  <a:pt x="1058045" y="1117600"/>
                </a:cubicBezTo>
                <a:cubicBezTo>
                  <a:pt x="1041112" y="1111956"/>
                  <a:pt x="1024915" y="1103190"/>
                  <a:pt x="1007245" y="1100666"/>
                </a:cubicBezTo>
                <a:cubicBezTo>
                  <a:pt x="967734" y="1095022"/>
                  <a:pt x="927980" y="1090873"/>
                  <a:pt x="888712" y="1083733"/>
                </a:cubicBezTo>
                <a:cubicBezTo>
                  <a:pt x="790153" y="1065814"/>
                  <a:pt x="837217" y="1062392"/>
                  <a:pt x="719379" y="1032933"/>
                </a:cubicBezTo>
                <a:cubicBezTo>
                  <a:pt x="696801" y="1027289"/>
                  <a:pt x="673936" y="1022687"/>
                  <a:pt x="651645" y="1016000"/>
                </a:cubicBezTo>
                <a:cubicBezTo>
                  <a:pt x="617452" y="1005742"/>
                  <a:pt x="583912" y="993422"/>
                  <a:pt x="550045" y="982133"/>
                </a:cubicBezTo>
                <a:lnTo>
                  <a:pt x="448445" y="948266"/>
                </a:lnTo>
                <a:lnTo>
                  <a:pt x="296045" y="897466"/>
                </a:lnTo>
                <a:lnTo>
                  <a:pt x="245245" y="880533"/>
                </a:lnTo>
                <a:cubicBezTo>
                  <a:pt x="228312" y="874889"/>
                  <a:pt x="210410" y="871583"/>
                  <a:pt x="194445" y="863600"/>
                </a:cubicBezTo>
                <a:cubicBezTo>
                  <a:pt x="110747" y="821750"/>
                  <a:pt x="150659" y="837715"/>
                  <a:pt x="75912" y="812800"/>
                </a:cubicBezTo>
                <a:cubicBezTo>
                  <a:pt x="46231" y="793012"/>
                  <a:pt x="0" y="777208"/>
                  <a:pt x="8179" y="728133"/>
                </a:cubicBezTo>
                <a:cubicBezTo>
                  <a:pt x="21855" y="646075"/>
                  <a:pt x="37310" y="672598"/>
                  <a:pt x="58979" y="694266"/>
                </a:cubicBezTo>
              </a:path>
            </a:pathLst>
          </a:custGeom>
          <a:noFill/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8" charset="0"/>
            </a:endParaRPr>
          </a:p>
        </p:txBody>
      </p:sp>
      <p:sp>
        <p:nvSpPr>
          <p:cNvPr id="18" name="Freeform 17"/>
          <p:cNvSpPr/>
          <p:nvPr/>
        </p:nvSpPr>
        <p:spPr bwMode="auto">
          <a:xfrm>
            <a:off x="1066800" y="4648200"/>
            <a:ext cx="7046403" cy="2016496"/>
          </a:xfrm>
          <a:custGeom>
            <a:avLst/>
            <a:gdLst>
              <a:gd name="connsiteX0" fmla="*/ 372533 w 7046403"/>
              <a:gd name="connsiteY0" fmla="*/ 14726 h 2016496"/>
              <a:gd name="connsiteX1" fmla="*/ 491067 w 7046403"/>
              <a:gd name="connsiteY1" fmla="*/ 48593 h 2016496"/>
              <a:gd name="connsiteX2" fmla="*/ 558800 w 7046403"/>
              <a:gd name="connsiteY2" fmla="*/ 65526 h 2016496"/>
              <a:gd name="connsiteX3" fmla="*/ 660400 w 7046403"/>
              <a:gd name="connsiteY3" fmla="*/ 99393 h 2016496"/>
              <a:gd name="connsiteX4" fmla="*/ 897467 w 7046403"/>
              <a:gd name="connsiteY4" fmla="*/ 150193 h 2016496"/>
              <a:gd name="connsiteX5" fmla="*/ 965200 w 7046403"/>
              <a:gd name="connsiteY5" fmla="*/ 167126 h 2016496"/>
              <a:gd name="connsiteX6" fmla="*/ 1016000 w 7046403"/>
              <a:gd name="connsiteY6" fmla="*/ 184060 h 2016496"/>
              <a:gd name="connsiteX7" fmla="*/ 1185333 w 7046403"/>
              <a:gd name="connsiteY7" fmla="*/ 217926 h 2016496"/>
              <a:gd name="connsiteX8" fmla="*/ 1270000 w 7046403"/>
              <a:gd name="connsiteY8" fmla="*/ 234860 h 2016496"/>
              <a:gd name="connsiteX9" fmla="*/ 1320800 w 7046403"/>
              <a:gd name="connsiteY9" fmla="*/ 251793 h 2016496"/>
              <a:gd name="connsiteX10" fmla="*/ 1422400 w 7046403"/>
              <a:gd name="connsiteY10" fmla="*/ 268726 h 2016496"/>
              <a:gd name="connsiteX11" fmla="*/ 1524000 w 7046403"/>
              <a:gd name="connsiteY11" fmla="*/ 302593 h 2016496"/>
              <a:gd name="connsiteX12" fmla="*/ 1574800 w 7046403"/>
              <a:gd name="connsiteY12" fmla="*/ 319526 h 2016496"/>
              <a:gd name="connsiteX13" fmla="*/ 1642533 w 7046403"/>
              <a:gd name="connsiteY13" fmla="*/ 336460 h 2016496"/>
              <a:gd name="connsiteX14" fmla="*/ 1744133 w 7046403"/>
              <a:gd name="connsiteY14" fmla="*/ 370326 h 2016496"/>
              <a:gd name="connsiteX15" fmla="*/ 1896533 w 7046403"/>
              <a:gd name="connsiteY15" fmla="*/ 421126 h 2016496"/>
              <a:gd name="connsiteX16" fmla="*/ 2048933 w 7046403"/>
              <a:gd name="connsiteY16" fmla="*/ 471926 h 2016496"/>
              <a:gd name="connsiteX17" fmla="*/ 2099733 w 7046403"/>
              <a:gd name="connsiteY17" fmla="*/ 488860 h 2016496"/>
              <a:gd name="connsiteX18" fmla="*/ 2150533 w 7046403"/>
              <a:gd name="connsiteY18" fmla="*/ 505793 h 2016496"/>
              <a:gd name="connsiteX19" fmla="*/ 2201333 w 7046403"/>
              <a:gd name="connsiteY19" fmla="*/ 539660 h 2016496"/>
              <a:gd name="connsiteX20" fmla="*/ 2269067 w 7046403"/>
              <a:gd name="connsiteY20" fmla="*/ 556593 h 2016496"/>
              <a:gd name="connsiteX21" fmla="*/ 2370667 w 7046403"/>
              <a:gd name="connsiteY21" fmla="*/ 590460 h 2016496"/>
              <a:gd name="connsiteX22" fmla="*/ 2556933 w 7046403"/>
              <a:gd name="connsiteY22" fmla="*/ 641260 h 2016496"/>
              <a:gd name="connsiteX23" fmla="*/ 2675467 w 7046403"/>
              <a:gd name="connsiteY23" fmla="*/ 658193 h 2016496"/>
              <a:gd name="connsiteX24" fmla="*/ 2743200 w 7046403"/>
              <a:gd name="connsiteY24" fmla="*/ 675126 h 2016496"/>
              <a:gd name="connsiteX25" fmla="*/ 2895600 w 7046403"/>
              <a:gd name="connsiteY25" fmla="*/ 692060 h 2016496"/>
              <a:gd name="connsiteX26" fmla="*/ 2997200 w 7046403"/>
              <a:gd name="connsiteY26" fmla="*/ 725926 h 2016496"/>
              <a:gd name="connsiteX27" fmla="*/ 3048000 w 7046403"/>
              <a:gd name="connsiteY27" fmla="*/ 742860 h 2016496"/>
              <a:gd name="connsiteX28" fmla="*/ 3285067 w 7046403"/>
              <a:gd name="connsiteY28" fmla="*/ 776726 h 2016496"/>
              <a:gd name="connsiteX29" fmla="*/ 3437467 w 7046403"/>
              <a:gd name="connsiteY29" fmla="*/ 810593 h 2016496"/>
              <a:gd name="connsiteX30" fmla="*/ 3589867 w 7046403"/>
              <a:gd name="connsiteY30" fmla="*/ 827526 h 2016496"/>
              <a:gd name="connsiteX31" fmla="*/ 3674533 w 7046403"/>
              <a:gd name="connsiteY31" fmla="*/ 844460 h 2016496"/>
              <a:gd name="connsiteX32" fmla="*/ 3826933 w 7046403"/>
              <a:gd name="connsiteY32" fmla="*/ 861393 h 2016496"/>
              <a:gd name="connsiteX33" fmla="*/ 4250267 w 7046403"/>
              <a:gd name="connsiteY33" fmla="*/ 895260 h 2016496"/>
              <a:gd name="connsiteX34" fmla="*/ 4775200 w 7046403"/>
              <a:gd name="connsiteY34" fmla="*/ 878326 h 2016496"/>
              <a:gd name="connsiteX35" fmla="*/ 4910667 w 7046403"/>
              <a:gd name="connsiteY35" fmla="*/ 844460 h 2016496"/>
              <a:gd name="connsiteX36" fmla="*/ 5300133 w 7046403"/>
              <a:gd name="connsiteY36" fmla="*/ 793660 h 2016496"/>
              <a:gd name="connsiteX37" fmla="*/ 5418667 w 7046403"/>
              <a:gd name="connsiteY37" fmla="*/ 776726 h 2016496"/>
              <a:gd name="connsiteX38" fmla="*/ 5503333 w 7046403"/>
              <a:gd name="connsiteY38" fmla="*/ 759793 h 2016496"/>
              <a:gd name="connsiteX39" fmla="*/ 5791200 w 7046403"/>
              <a:gd name="connsiteY39" fmla="*/ 708993 h 2016496"/>
              <a:gd name="connsiteX40" fmla="*/ 5842000 w 7046403"/>
              <a:gd name="connsiteY40" fmla="*/ 692060 h 2016496"/>
              <a:gd name="connsiteX41" fmla="*/ 5943600 w 7046403"/>
              <a:gd name="connsiteY41" fmla="*/ 675126 h 2016496"/>
              <a:gd name="connsiteX42" fmla="*/ 6112933 w 7046403"/>
              <a:gd name="connsiteY42" fmla="*/ 641260 h 2016496"/>
              <a:gd name="connsiteX43" fmla="*/ 6265333 w 7046403"/>
              <a:gd name="connsiteY43" fmla="*/ 607393 h 2016496"/>
              <a:gd name="connsiteX44" fmla="*/ 6383867 w 7046403"/>
              <a:gd name="connsiteY44" fmla="*/ 556593 h 2016496"/>
              <a:gd name="connsiteX45" fmla="*/ 6485467 w 7046403"/>
              <a:gd name="connsiteY45" fmla="*/ 488860 h 2016496"/>
              <a:gd name="connsiteX46" fmla="*/ 6587067 w 7046403"/>
              <a:gd name="connsiteY46" fmla="*/ 454993 h 2016496"/>
              <a:gd name="connsiteX47" fmla="*/ 6637867 w 7046403"/>
              <a:gd name="connsiteY47" fmla="*/ 421126 h 2016496"/>
              <a:gd name="connsiteX48" fmla="*/ 6807200 w 7046403"/>
              <a:gd name="connsiteY48" fmla="*/ 421126 h 2016496"/>
              <a:gd name="connsiteX49" fmla="*/ 6908800 w 7046403"/>
              <a:gd name="connsiteY49" fmla="*/ 454993 h 2016496"/>
              <a:gd name="connsiteX50" fmla="*/ 6976533 w 7046403"/>
              <a:gd name="connsiteY50" fmla="*/ 539660 h 2016496"/>
              <a:gd name="connsiteX51" fmla="*/ 6993467 w 7046403"/>
              <a:gd name="connsiteY51" fmla="*/ 692060 h 2016496"/>
              <a:gd name="connsiteX52" fmla="*/ 7010400 w 7046403"/>
              <a:gd name="connsiteY52" fmla="*/ 793660 h 2016496"/>
              <a:gd name="connsiteX53" fmla="*/ 6993467 w 7046403"/>
              <a:gd name="connsiteY53" fmla="*/ 844460 h 2016496"/>
              <a:gd name="connsiteX54" fmla="*/ 7010400 w 7046403"/>
              <a:gd name="connsiteY54" fmla="*/ 929126 h 2016496"/>
              <a:gd name="connsiteX55" fmla="*/ 6993467 w 7046403"/>
              <a:gd name="connsiteY55" fmla="*/ 979926 h 2016496"/>
              <a:gd name="connsiteX56" fmla="*/ 6993467 w 7046403"/>
              <a:gd name="connsiteY56" fmla="*/ 1132326 h 2016496"/>
              <a:gd name="connsiteX57" fmla="*/ 6993467 w 7046403"/>
              <a:gd name="connsiteY57" fmla="*/ 1250860 h 2016496"/>
              <a:gd name="connsiteX58" fmla="*/ 7010400 w 7046403"/>
              <a:gd name="connsiteY58" fmla="*/ 1352460 h 2016496"/>
              <a:gd name="connsiteX59" fmla="*/ 6976533 w 7046403"/>
              <a:gd name="connsiteY59" fmla="*/ 1454060 h 2016496"/>
              <a:gd name="connsiteX60" fmla="*/ 6942667 w 7046403"/>
              <a:gd name="connsiteY60" fmla="*/ 1504860 h 2016496"/>
              <a:gd name="connsiteX61" fmla="*/ 6925733 w 7046403"/>
              <a:gd name="connsiteY61" fmla="*/ 1555660 h 2016496"/>
              <a:gd name="connsiteX62" fmla="*/ 6874933 w 7046403"/>
              <a:gd name="connsiteY62" fmla="*/ 1589526 h 2016496"/>
              <a:gd name="connsiteX63" fmla="*/ 6841067 w 7046403"/>
              <a:gd name="connsiteY63" fmla="*/ 1640326 h 2016496"/>
              <a:gd name="connsiteX64" fmla="*/ 6739467 w 7046403"/>
              <a:gd name="connsiteY64" fmla="*/ 1724993 h 2016496"/>
              <a:gd name="connsiteX65" fmla="*/ 6705600 w 7046403"/>
              <a:gd name="connsiteY65" fmla="*/ 1775793 h 2016496"/>
              <a:gd name="connsiteX66" fmla="*/ 6553200 w 7046403"/>
              <a:gd name="connsiteY66" fmla="*/ 1843526 h 2016496"/>
              <a:gd name="connsiteX67" fmla="*/ 6350000 w 7046403"/>
              <a:gd name="connsiteY67" fmla="*/ 1911260 h 2016496"/>
              <a:gd name="connsiteX68" fmla="*/ 6231467 w 7046403"/>
              <a:gd name="connsiteY68" fmla="*/ 1945126 h 2016496"/>
              <a:gd name="connsiteX69" fmla="*/ 6096000 w 7046403"/>
              <a:gd name="connsiteY69" fmla="*/ 1962060 h 2016496"/>
              <a:gd name="connsiteX70" fmla="*/ 5689600 w 7046403"/>
              <a:gd name="connsiteY70" fmla="*/ 1995926 h 2016496"/>
              <a:gd name="connsiteX71" fmla="*/ 4504267 w 7046403"/>
              <a:gd name="connsiteY71" fmla="*/ 1962060 h 2016496"/>
              <a:gd name="connsiteX72" fmla="*/ 4368800 w 7046403"/>
              <a:gd name="connsiteY72" fmla="*/ 1945126 h 2016496"/>
              <a:gd name="connsiteX73" fmla="*/ 3810000 w 7046403"/>
              <a:gd name="connsiteY73" fmla="*/ 1877393 h 2016496"/>
              <a:gd name="connsiteX74" fmla="*/ 3606800 w 7046403"/>
              <a:gd name="connsiteY74" fmla="*/ 1860460 h 2016496"/>
              <a:gd name="connsiteX75" fmla="*/ 3335867 w 7046403"/>
              <a:gd name="connsiteY75" fmla="*/ 1826593 h 2016496"/>
              <a:gd name="connsiteX76" fmla="*/ 3234267 w 7046403"/>
              <a:gd name="connsiteY76" fmla="*/ 1809660 h 2016496"/>
              <a:gd name="connsiteX77" fmla="*/ 2963333 w 7046403"/>
              <a:gd name="connsiteY77" fmla="*/ 1775793 h 2016496"/>
              <a:gd name="connsiteX78" fmla="*/ 2794000 w 7046403"/>
              <a:gd name="connsiteY78" fmla="*/ 1741926 h 2016496"/>
              <a:gd name="connsiteX79" fmla="*/ 2624667 w 7046403"/>
              <a:gd name="connsiteY79" fmla="*/ 1708060 h 2016496"/>
              <a:gd name="connsiteX80" fmla="*/ 2336800 w 7046403"/>
              <a:gd name="connsiteY80" fmla="*/ 1674193 h 2016496"/>
              <a:gd name="connsiteX81" fmla="*/ 2184400 w 7046403"/>
              <a:gd name="connsiteY81" fmla="*/ 1640326 h 2016496"/>
              <a:gd name="connsiteX82" fmla="*/ 2099733 w 7046403"/>
              <a:gd name="connsiteY82" fmla="*/ 1623393 h 2016496"/>
              <a:gd name="connsiteX83" fmla="*/ 1998133 w 7046403"/>
              <a:gd name="connsiteY83" fmla="*/ 1606460 h 2016496"/>
              <a:gd name="connsiteX84" fmla="*/ 1828800 w 7046403"/>
              <a:gd name="connsiteY84" fmla="*/ 1572593 h 2016496"/>
              <a:gd name="connsiteX85" fmla="*/ 1778000 w 7046403"/>
              <a:gd name="connsiteY85" fmla="*/ 1555660 h 2016496"/>
              <a:gd name="connsiteX86" fmla="*/ 1676400 w 7046403"/>
              <a:gd name="connsiteY86" fmla="*/ 1538726 h 2016496"/>
              <a:gd name="connsiteX87" fmla="*/ 1557867 w 7046403"/>
              <a:gd name="connsiteY87" fmla="*/ 1504860 h 2016496"/>
              <a:gd name="connsiteX88" fmla="*/ 1422400 w 7046403"/>
              <a:gd name="connsiteY88" fmla="*/ 1470993 h 2016496"/>
              <a:gd name="connsiteX89" fmla="*/ 1337733 w 7046403"/>
              <a:gd name="connsiteY89" fmla="*/ 1454060 h 2016496"/>
              <a:gd name="connsiteX90" fmla="*/ 1286933 w 7046403"/>
              <a:gd name="connsiteY90" fmla="*/ 1437126 h 2016496"/>
              <a:gd name="connsiteX91" fmla="*/ 1219200 w 7046403"/>
              <a:gd name="connsiteY91" fmla="*/ 1420193 h 2016496"/>
              <a:gd name="connsiteX92" fmla="*/ 1168400 w 7046403"/>
              <a:gd name="connsiteY92" fmla="*/ 1403260 h 2016496"/>
              <a:gd name="connsiteX93" fmla="*/ 1083733 w 7046403"/>
              <a:gd name="connsiteY93" fmla="*/ 1386326 h 2016496"/>
              <a:gd name="connsiteX94" fmla="*/ 931333 w 7046403"/>
              <a:gd name="connsiteY94" fmla="*/ 1335526 h 2016496"/>
              <a:gd name="connsiteX95" fmla="*/ 880533 w 7046403"/>
              <a:gd name="connsiteY95" fmla="*/ 1318593 h 2016496"/>
              <a:gd name="connsiteX96" fmla="*/ 812800 w 7046403"/>
              <a:gd name="connsiteY96" fmla="*/ 1301660 h 2016496"/>
              <a:gd name="connsiteX97" fmla="*/ 745067 w 7046403"/>
              <a:gd name="connsiteY97" fmla="*/ 1267793 h 2016496"/>
              <a:gd name="connsiteX98" fmla="*/ 643467 w 7046403"/>
              <a:gd name="connsiteY98" fmla="*/ 1200060 h 2016496"/>
              <a:gd name="connsiteX99" fmla="*/ 592667 w 7046403"/>
              <a:gd name="connsiteY99" fmla="*/ 1166193 h 2016496"/>
              <a:gd name="connsiteX100" fmla="*/ 541867 w 7046403"/>
              <a:gd name="connsiteY100" fmla="*/ 1149260 h 2016496"/>
              <a:gd name="connsiteX101" fmla="*/ 491067 w 7046403"/>
              <a:gd name="connsiteY101" fmla="*/ 1115393 h 2016496"/>
              <a:gd name="connsiteX102" fmla="*/ 389467 w 7046403"/>
              <a:gd name="connsiteY102" fmla="*/ 1064593 h 2016496"/>
              <a:gd name="connsiteX103" fmla="*/ 355600 w 7046403"/>
              <a:gd name="connsiteY103" fmla="*/ 1013793 h 2016496"/>
              <a:gd name="connsiteX104" fmla="*/ 254000 w 7046403"/>
              <a:gd name="connsiteY104" fmla="*/ 946060 h 2016496"/>
              <a:gd name="connsiteX105" fmla="*/ 152400 w 7046403"/>
              <a:gd name="connsiteY105" fmla="*/ 895260 h 2016496"/>
              <a:gd name="connsiteX106" fmla="*/ 33867 w 7046403"/>
              <a:gd name="connsiteY106" fmla="*/ 742860 h 2016496"/>
              <a:gd name="connsiteX107" fmla="*/ 0 w 7046403"/>
              <a:gd name="connsiteY107" fmla="*/ 692060 h 201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7046403" h="2016496">
                <a:moveTo>
                  <a:pt x="372533" y="14726"/>
                </a:moveTo>
                <a:cubicBezTo>
                  <a:pt x="584320" y="67674"/>
                  <a:pt x="320987" y="0"/>
                  <a:pt x="491067" y="48593"/>
                </a:cubicBezTo>
                <a:cubicBezTo>
                  <a:pt x="513444" y="54986"/>
                  <a:pt x="536509" y="58839"/>
                  <a:pt x="558800" y="65526"/>
                </a:cubicBezTo>
                <a:cubicBezTo>
                  <a:pt x="592993" y="75784"/>
                  <a:pt x="625187" y="93524"/>
                  <a:pt x="660400" y="99393"/>
                </a:cubicBezTo>
                <a:cubicBezTo>
                  <a:pt x="807915" y="123978"/>
                  <a:pt x="728688" y="107998"/>
                  <a:pt x="897467" y="150193"/>
                </a:cubicBezTo>
                <a:cubicBezTo>
                  <a:pt x="920045" y="155837"/>
                  <a:pt x="943122" y="159766"/>
                  <a:pt x="965200" y="167126"/>
                </a:cubicBezTo>
                <a:cubicBezTo>
                  <a:pt x="982133" y="172771"/>
                  <a:pt x="998837" y="179156"/>
                  <a:pt x="1016000" y="184060"/>
                </a:cubicBezTo>
                <a:cubicBezTo>
                  <a:pt x="1094618" y="206523"/>
                  <a:pt x="1093858" y="201294"/>
                  <a:pt x="1185333" y="217926"/>
                </a:cubicBezTo>
                <a:cubicBezTo>
                  <a:pt x="1213650" y="223075"/>
                  <a:pt x="1242078" y="227879"/>
                  <a:pt x="1270000" y="234860"/>
                </a:cubicBezTo>
                <a:cubicBezTo>
                  <a:pt x="1287316" y="239189"/>
                  <a:pt x="1303376" y="247921"/>
                  <a:pt x="1320800" y="251793"/>
                </a:cubicBezTo>
                <a:cubicBezTo>
                  <a:pt x="1354316" y="259241"/>
                  <a:pt x="1388533" y="263082"/>
                  <a:pt x="1422400" y="268726"/>
                </a:cubicBezTo>
                <a:lnTo>
                  <a:pt x="1524000" y="302593"/>
                </a:lnTo>
                <a:cubicBezTo>
                  <a:pt x="1540933" y="308237"/>
                  <a:pt x="1557484" y="315197"/>
                  <a:pt x="1574800" y="319526"/>
                </a:cubicBezTo>
                <a:cubicBezTo>
                  <a:pt x="1597378" y="325171"/>
                  <a:pt x="1620242" y="329773"/>
                  <a:pt x="1642533" y="336460"/>
                </a:cubicBezTo>
                <a:cubicBezTo>
                  <a:pt x="1676726" y="346718"/>
                  <a:pt x="1710266" y="359037"/>
                  <a:pt x="1744133" y="370326"/>
                </a:cubicBezTo>
                <a:lnTo>
                  <a:pt x="1896533" y="421126"/>
                </a:lnTo>
                <a:lnTo>
                  <a:pt x="2048933" y="471926"/>
                </a:lnTo>
                <a:lnTo>
                  <a:pt x="2099733" y="488860"/>
                </a:lnTo>
                <a:lnTo>
                  <a:pt x="2150533" y="505793"/>
                </a:lnTo>
                <a:cubicBezTo>
                  <a:pt x="2167466" y="517082"/>
                  <a:pt x="2182627" y="531643"/>
                  <a:pt x="2201333" y="539660"/>
                </a:cubicBezTo>
                <a:cubicBezTo>
                  <a:pt x="2222724" y="548828"/>
                  <a:pt x="2246776" y="549906"/>
                  <a:pt x="2269067" y="556593"/>
                </a:cubicBezTo>
                <a:cubicBezTo>
                  <a:pt x="2303260" y="566851"/>
                  <a:pt x="2336800" y="579171"/>
                  <a:pt x="2370667" y="590460"/>
                </a:cubicBezTo>
                <a:cubicBezTo>
                  <a:pt x="2432662" y="611125"/>
                  <a:pt x="2490103" y="631713"/>
                  <a:pt x="2556933" y="641260"/>
                </a:cubicBezTo>
                <a:cubicBezTo>
                  <a:pt x="2596444" y="646904"/>
                  <a:pt x="2636198" y="651053"/>
                  <a:pt x="2675467" y="658193"/>
                </a:cubicBezTo>
                <a:cubicBezTo>
                  <a:pt x="2698364" y="662356"/>
                  <a:pt x="2720198" y="671587"/>
                  <a:pt x="2743200" y="675126"/>
                </a:cubicBezTo>
                <a:cubicBezTo>
                  <a:pt x="2793718" y="682898"/>
                  <a:pt x="2844800" y="686415"/>
                  <a:pt x="2895600" y="692060"/>
                </a:cubicBezTo>
                <a:lnTo>
                  <a:pt x="2997200" y="725926"/>
                </a:lnTo>
                <a:cubicBezTo>
                  <a:pt x="3014133" y="731570"/>
                  <a:pt x="3030288" y="740646"/>
                  <a:pt x="3048000" y="742860"/>
                </a:cubicBezTo>
                <a:cubicBezTo>
                  <a:pt x="3131234" y="753264"/>
                  <a:pt x="3203691" y="760451"/>
                  <a:pt x="3285067" y="776726"/>
                </a:cubicBezTo>
                <a:cubicBezTo>
                  <a:pt x="3377522" y="795217"/>
                  <a:pt x="3333936" y="795803"/>
                  <a:pt x="3437467" y="810593"/>
                </a:cubicBezTo>
                <a:cubicBezTo>
                  <a:pt x="3488066" y="817821"/>
                  <a:pt x="3539268" y="820297"/>
                  <a:pt x="3589867" y="827526"/>
                </a:cubicBezTo>
                <a:cubicBezTo>
                  <a:pt x="3618359" y="831596"/>
                  <a:pt x="3646041" y="840390"/>
                  <a:pt x="3674533" y="844460"/>
                </a:cubicBezTo>
                <a:cubicBezTo>
                  <a:pt x="3725132" y="851689"/>
                  <a:pt x="3776101" y="856042"/>
                  <a:pt x="3826933" y="861393"/>
                </a:cubicBezTo>
                <a:cubicBezTo>
                  <a:pt x="4046091" y="884462"/>
                  <a:pt x="3991438" y="878004"/>
                  <a:pt x="4250267" y="895260"/>
                </a:cubicBezTo>
                <a:cubicBezTo>
                  <a:pt x="4425245" y="889615"/>
                  <a:pt x="4600647" y="891753"/>
                  <a:pt x="4775200" y="878326"/>
                </a:cubicBezTo>
                <a:cubicBezTo>
                  <a:pt x="4821608" y="874756"/>
                  <a:pt x="4864406" y="849600"/>
                  <a:pt x="4910667" y="844460"/>
                </a:cubicBezTo>
                <a:cubicBezTo>
                  <a:pt x="5142389" y="818712"/>
                  <a:pt x="5012490" y="834752"/>
                  <a:pt x="5300133" y="793660"/>
                </a:cubicBezTo>
                <a:cubicBezTo>
                  <a:pt x="5339644" y="788016"/>
                  <a:pt x="5379530" y="784553"/>
                  <a:pt x="5418667" y="776726"/>
                </a:cubicBezTo>
                <a:cubicBezTo>
                  <a:pt x="5446889" y="771082"/>
                  <a:pt x="5474990" y="764795"/>
                  <a:pt x="5503333" y="759793"/>
                </a:cubicBezTo>
                <a:cubicBezTo>
                  <a:pt x="5519181" y="756996"/>
                  <a:pt x="5729624" y="724387"/>
                  <a:pt x="5791200" y="708993"/>
                </a:cubicBezTo>
                <a:cubicBezTo>
                  <a:pt x="5808516" y="704664"/>
                  <a:pt x="5824576" y="695932"/>
                  <a:pt x="5842000" y="692060"/>
                </a:cubicBezTo>
                <a:cubicBezTo>
                  <a:pt x="5875516" y="684612"/>
                  <a:pt x="5909854" y="681453"/>
                  <a:pt x="5943600" y="675126"/>
                </a:cubicBezTo>
                <a:cubicBezTo>
                  <a:pt x="6000176" y="664518"/>
                  <a:pt x="6056154" y="650724"/>
                  <a:pt x="6112933" y="641260"/>
                </a:cubicBezTo>
                <a:cubicBezTo>
                  <a:pt x="6232139" y="621391"/>
                  <a:pt x="6181961" y="635183"/>
                  <a:pt x="6265333" y="607393"/>
                </a:cubicBezTo>
                <a:cubicBezTo>
                  <a:pt x="6450234" y="484124"/>
                  <a:pt x="6165182" y="665934"/>
                  <a:pt x="6383867" y="556593"/>
                </a:cubicBezTo>
                <a:cubicBezTo>
                  <a:pt x="6420273" y="538390"/>
                  <a:pt x="6446853" y="501731"/>
                  <a:pt x="6485467" y="488860"/>
                </a:cubicBezTo>
                <a:lnTo>
                  <a:pt x="6587067" y="454993"/>
                </a:lnTo>
                <a:cubicBezTo>
                  <a:pt x="6604000" y="443704"/>
                  <a:pt x="6619664" y="430227"/>
                  <a:pt x="6637867" y="421126"/>
                </a:cubicBezTo>
                <a:cubicBezTo>
                  <a:pt x="6703543" y="388288"/>
                  <a:pt x="6722400" y="409012"/>
                  <a:pt x="6807200" y="421126"/>
                </a:cubicBezTo>
                <a:cubicBezTo>
                  <a:pt x="6841067" y="432415"/>
                  <a:pt x="6897511" y="421126"/>
                  <a:pt x="6908800" y="454993"/>
                </a:cubicBezTo>
                <a:cubicBezTo>
                  <a:pt x="6932169" y="525100"/>
                  <a:pt x="6910882" y="495892"/>
                  <a:pt x="6976533" y="539660"/>
                </a:cubicBezTo>
                <a:cubicBezTo>
                  <a:pt x="7016044" y="658193"/>
                  <a:pt x="7021689" y="607393"/>
                  <a:pt x="6993467" y="692060"/>
                </a:cubicBezTo>
                <a:cubicBezTo>
                  <a:pt x="6999111" y="725927"/>
                  <a:pt x="7010400" y="759326"/>
                  <a:pt x="7010400" y="793660"/>
                </a:cubicBezTo>
                <a:cubicBezTo>
                  <a:pt x="7010400" y="811509"/>
                  <a:pt x="6993467" y="826611"/>
                  <a:pt x="6993467" y="844460"/>
                </a:cubicBezTo>
                <a:cubicBezTo>
                  <a:pt x="6993467" y="873241"/>
                  <a:pt x="7004756" y="900904"/>
                  <a:pt x="7010400" y="929126"/>
                </a:cubicBezTo>
                <a:cubicBezTo>
                  <a:pt x="7004756" y="946059"/>
                  <a:pt x="6993467" y="962077"/>
                  <a:pt x="6993467" y="979926"/>
                </a:cubicBezTo>
                <a:lnTo>
                  <a:pt x="6993467" y="1132326"/>
                </a:lnTo>
                <a:cubicBezTo>
                  <a:pt x="7046403" y="1344075"/>
                  <a:pt x="6993467" y="1080809"/>
                  <a:pt x="6993467" y="1250860"/>
                </a:cubicBezTo>
                <a:cubicBezTo>
                  <a:pt x="6993467" y="1285194"/>
                  <a:pt x="7004756" y="1318593"/>
                  <a:pt x="7010400" y="1352460"/>
                </a:cubicBezTo>
                <a:cubicBezTo>
                  <a:pt x="6999111" y="1386327"/>
                  <a:pt x="6996335" y="1424357"/>
                  <a:pt x="6976533" y="1454060"/>
                </a:cubicBezTo>
                <a:cubicBezTo>
                  <a:pt x="6965244" y="1470993"/>
                  <a:pt x="6951768" y="1486657"/>
                  <a:pt x="6942667" y="1504860"/>
                </a:cubicBezTo>
                <a:cubicBezTo>
                  <a:pt x="6934685" y="1520825"/>
                  <a:pt x="6936884" y="1541722"/>
                  <a:pt x="6925733" y="1555660"/>
                </a:cubicBezTo>
                <a:cubicBezTo>
                  <a:pt x="6913020" y="1571552"/>
                  <a:pt x="6891866" y="1578237"/>
                  <a:pt x="6874933" y="1589526"/>
                </a:cubicBezTo>
                <a:cubicBezTo>
                  <a:pt x="6863644" y="1606459"/>
                  <a:pt x="6854095" y="1624692"/>
                  <a:pt x="6841067" y="1640326"/>
                </a:cubicBezTo>
                <a:cubicBezTo>
                  <a:pt x="6800324" y="1689218"/>
                  <a:pt x="6789416" y="1691693"/>
                  <a:pt x="6739467" y="1724993"/>
                </a:cubicBezTo>
                <a:cubicBezTo>
                  <a:pt x="6728178" y="1741926"/>
                  <a:pt x="6719991" y="1761402"/>
                  <a:pt x="6705600" y="1775793"/>
                </a:cubicBezTo>
                <a:cubicBezTo>
                  <a:pt x="6665347" y="1816046"/>
                  <a:pt x="6603504" y="1826758"/>
                  <a:pt x="6553200" y="1843526"/>
                </a:cubicBezTo>
                <a:lnTo>
                  <a:pt x="6350000" y="1911260"/>
                </a:lnTo>
                <a:cubicBezTo>
                  <a:pt x="6309739" y="1924681"/>
                  <a:pt x="6273989" y="1938039"/>
                  <a:pt x="6231467" y="1945126"/>
                </a:cubicBezTo>
                <a:cubicBezTo>
                  <a:pt x="6186579" y="1952607"/>
                  <a:pt x="6141308" y="1957812"/>
                  <a:pt x="6096000" y="1962060"/>
                </a:cubicBezTo>
                <a:cubicBezTo>
                  <a:pt x="5960657" y="1974748"/>
                  <a:pt x="5689600" y="1995926"/>
                  <a:pt x="5689600" y="1995926"/>
                </a:cubicBezTo>
                <a:cubicBezTo>
                  <a:pt x="4820783" y="1981683"/>
                  <a:pt x="4966973" y="2016496"/>
                  <a:pt x="4504267" y="1962060"/>
                </a:cubicBezTo>
                <a:cubicBezTo>
                  <a:pt x="4459072" y="1956743"/>
                  <a:pt x="4413688" y="1952607"/>
                  <a:pt x="4368800" y="1945126"/>
                </a:cubicBezTo>
                <a:cubicBezTo>
                  <a:pt x="3952388" y="1875724"/>
                  <a:pt x="4526885" y="1938840"/>
                  <a:pt x="3810000" y="1877393"/>
                </a:cubicBezTo>
                <a:lnTo>
                  <a:pt x="3606800" y="1860460"/>
                </a:lnTo>
                <a:cubicBezTo>
                  <a:pt x="3375362" y="1821886"/>
                  <a:pt x="3661433" y="1867288"/>
                  <a:pt x="3335867" y="1826593"/>
                </a:cubicBezTo>
                <a:cubicBezTo>
                  <a:pt x="3301798" y="1822334"/>
                  <a:pt x="3268286" y="1814299"/>
                  <a:pt x="3234267" y="1809660"/>
                </a:cubicBezTo>
                <a:cubicBezTo>
                  <a:pt x="3144087" y="1797363"/>
                  <a:pt x="2963333" y="1775793"/>
                  <a:pt x="2963333" y="1775793"/>
                </a:cubicBezTo>
                <a:cubicBezTo>
                  <a:pt x="2834155" y="1743499"/>
                  <a:pt x="2960064" y="1773063"/>
                  <a:pt x="2794000" y="1741926"/>
                </a:cubicBezTo>
                <a:cubicBezTo>
                  <a:pt x="2737424" y="1731318"/>
                  <a:pt x="2681785" y="1715200"/>
                  <a:pt x="2624667" y="1708060"/>
                </a:cubicBezTo>
                <a:cubicBezTo>
                  <a:pt x="2438482" y="1684786"/>
                  <a:pt x="2534429" y="1696151"/>
                  <a:pt x="2336800" y="1674193"/>
                </a:cubicBezTo>
                <a:cubicBezTo>
                  <a:pt x="2247233" y="1644338"/>
                  <a:pt x="2315524" y="1664167"/>
                  <a:pt x="2184400" y="1640326"/>
                </a:cubicBezTo>
                <a:cubicBezTo>
                  <a:pt x="2156083" y="1635177"/>
                  <a:pt x="2128050" y="1628541"/>
                  <a:pt x="2099733" y="1623393"/>
                </a:cubicBezTo>
                <a:cubicBezTo>
                  <a:pt x="2065953" y="1617251"/>
                  <a:pt x="2031879" y="1612787"/>
                  <a:pt x="1998133" y="1606460"/>
                </a:cubicBezTo>
                <a:cubicBezTo>
                  <a:pt x="1941557" y="1595852"/>
                  <a:pt x="1883408" y="1590795"/>
                  <a:pt x="1828800" y="1572593"/>
                </a:cubicBezTo>
                <a:cubicBezTo>
                  <a:pt x="1811867" y="1566949"/>
                  <a:pt x="1795424" y="1559532"/>
                  <a:pt x="1778000" y="1555660"/>
                </a:cubicBezTo>
                <a:cubicBezTo>
                  <a:pt x="1744484" y="1548212"/>
                  <a:pt x="1710067" y="1545459"/>
                  <a:pt x="1676400" y="1538726"/>
                </a:cubicBezTo>
                <a:cubicBezTo>
                  <a:pt x="1570638" y="1517573"/>
                  <a:pt x="1646631" y="1529068"/>
                  <a:pt x="1557867" y="1504860"/>
                </a:cubicBezTo>
                <a:cubicBezTo>
                  <a:pt x="1512962" y="1492613"/>
                  <a:pt x="1468042" y="1480121"/>
                  <a:pt x="1422400" y="1470993"/>
                </a:cubicBezTo>
                <a:cubicBezTo>
                  <a:pt x="1394178" y="1465349"/>
                  <a:pt x="1365655" y="1461041"/>
                  <a:pt x="1337733" y="1454060"/>
                </a:cubicBezTo>
                <a:cubicBezTo>
                  <a:pt x="1320417" y="1449731"/>
                  <a:pt x="1304096" y="1442030"/>
                  <a:pt x="1286933" y="1437126"/>
                </a:cubicBezTo>
                <a:cubicBezTo>
                  <a:pt x="1264556" y="1430732"/>
                  <a:pt x="1241577" y="1426586"/>
                  <a:pt x="1219200" y="1420193"/>
                </a:cubicBezTo>
                <a:cubicBezTo>
                  <a:pt x="1202037" y="1415290"/>
                  <a:pt x="1185716" y="1407589"/>
                  <a:pt x="1168400" y="1403260"/>
                </a:cubicBezTo>
                <a:cubicBezTo>
                  <a:pt x="1140478" y="1396279"/>
                  <a:pt x="1111500" y="1393899"/>
                  <a:pt x="1083733" y="1386326"/>
                </a:cubicBezTo>
                <a:cubicBezTo>
                  <a:pt x="1083686" y="1386313"/>
                  <a:pt x="956756" y="1344000"/>
                  <a:pt x="931333" y="1335526"/>
                </a:cubicBezTo>
                <a:cubicBezTo>
                  <a:pt x="914400" y="1329882"/>
                  <a:pt x="897849" y="1322922"/>
                  <a:pt x="880533" y="1318593"/>
                </a:cubicBezTo>
                <a:lnTo>
                  <a:pt x="812800" y="1301660"/>
                </a:lnTo>
                <a:cubicBezTo>
                  <a:pt x="790222" y="1290371"/>
                  <a:pt x="766712" y="1280780"/>
                  <a:pt x="745067" y="1267793"/>
                </a:cubicBezTo>
                <a:cubicBezTo>
                  <a:pt x="710165" y="1246852"/>
                  <a:pt x="677334" y="1222638"/>
                  <a:pt x="643467" y="1200060"/>
                </a:cubicBezTo>
                <a:cubicBezTo>
                  <a:pt x="626534" y="1188771"/>
                  <a:pt x="611974" y="1172629"/>
                  <a:pt x="592667" y="1166193"/>
                </a:cubicBezTo>
                <a:lnTo>
                  <a:pt x="541867" y="1149260"/>
                </a:lnTo>
                <a:cubicBezTo>
                  <a:pt x="524934" y="1137971"/>
                  <a:pt x="509270" y="1124494"/>
                  <a:pt x="491067" y="1115393"/>
                </a:cubicBezTo>
                <a:cubicBezTo>
                  <a:pt x="350853" y="1045286"/>
                  <a:pt x="535053" y="1161651"/>
                  <a:pt x="389467" y="1064593"/>
                </a:cubicBezTo>
                <a:cubicBezTo>
                  <a:pt x="378178" y="1047660"/>
                  <a:pt x="370916" y="1027194"/>
                  <a:pt x="355600" y="1013793"/>
                </a:cubicBezTo>
                <a:cubicBezTo>
                  <a:pt x="324968" y="986990"/>
                  <a:pt x="287867" y="968638"/>
                  <a:pt x="254000" y="946060"/>
                </a:cubicBezTo>
                <a:cubicBezTo>
                  <a:pt x="188347" y="902292"/>
                  <a:pt x="222508" y="918629"/>
                  <a:pt x="152400" y="895260"/>
                </a:cubicBezTo>
                <a:cubicBezTo>
                  <a:pt x="71383" y="773735"/>
                  <a:pt x="113448" y="822441"/>
                  <a:pt x="33867" y="742860"/>
                </a:cubicBezTo>
                <a:cubicBezTo>
                  <a:pt x="56155" y="675996"/>
                  <a:pt x="68649" y="692060"/>
                  <a:pt x="0" y="692060"/>
                </a:cubicBezTo>
              </a:path>
            </a:pathLst>
          </a:custGeom>
          <a:noFill/>
          <a:ln w="5715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8" charset="0"/>
            </a:endParaRPr>
          </a:p>
        </p:txBody>
      </p:sp>
      <p:sp>
        <p:nvSpPr>
          <p:cNvPr id="19" name="Down Arrow 18"/>
          <p:cNvSpPr/>
          <p:nvPr/>
        </p:nvSpPr>
        <p:spPr bwMode="auto">
          <a:xfrm>
            <a:off x="5791200" y="4953000"/>
            <a:ext cx="304800" cy="3810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8" charset="0"/>
            </a:endParaRPr>
          </a:p>
        </p:txBody>
      </p:sp>
    </p:spTree>
  </p:cSld>
  <p:clrMapOvr>
    <a:masterClrMapping/>
  </p:clrMapOvr>
  <p:transition advTm="333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w power 0.7.jpg"/>
          <p:cNvPicPr>
            <a:picLocks noChangeAspect="1"/>
          </p:cNvPicPr>
          <p:nvPr/>
        </p:nvPicPr>
        <p:blipFill>
          <a:blip r:embed="rId3">
            <a:lum contrast="55000"/>
          </a:blip>
          <a:stretch>
            <a:fillRect/>
          </a:stretch>
        </p:blipFill>
        <p:spPr>
          <a:xfrm>
            <a:off x="228600" y="0"/>
            <a:ext cx="9144000" cy="6858000"/>
          </a:xfrm>
          <a:prstGeom prst="rect">
            <a:avLst/>
          </a:prstGeom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3810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Colon cancer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Freeform 7"/>
          <p:cNvSpPr/>
          <p:nvPr/>
        </p:nvSpPr>
        <p:spPr bwMode="auto">
          <a:xfrm rot="21205302">
            <a:off x="1418617" y="-318565"/>
            <a:ext cx="6877389" cy="5887394"/>
          </a:xfrm>
          <a:custGeom>
            <a:avLst/>
            <a:gdLst>
              <a:gd name="connsiteX0" fmla="*/ 1153583 w 6936316"/>
              <a:gd name="connsiteY0" fmla="*/ 584200 h 6208183"/>
              <a:gd name="connsiteX1" fmla="*/ 721783 w 6936316"/>
              <a:gd name="connsiteY1" fmla="*/ 1028700 h 6208183"/>
              <a:gd name="connsiteX2" fmla="*/ 759883 w 6936316"/>
              <a:gd name="connsiteY2" fmla="*/ 1562100 h 6208183"/>
              <a:gd name="connsiteX3" fmla="*/ 505883 w 6936316"/>
              <a:gd name="connsiteY3" fmla="*/ 1612900 h 6208183"/>
              <a:gd name="connsiteX4" fmla="*/ 277283 w 6936316"/>
              <a:gd name="connsiteY4" fmla="*/ 1714500 h 6208183"/>
              <a:gd name="connsiteX5" fmla="*/ 10583 w 6936316"/>
              <a:gd name="connsiteY5" fmla="*/ 2463800 h 6208183"/>
              <a:gd name="connsiteX6" fmla="*/ 213783 w 6936316"/>
              <a:gd name="connsiteY6" fmla="*/ 2984500 h 6208183"/>
              <a:gd name="connsiteX7" fmla="*/ 924983 w 6936316"/>
              <a:gd name="connsiteY7" fmla="*/ 3721100 h 6208183"/>
              <a:gd name="connsiteX8" fmla="*/ 1585383 w 6936316"/>
              <a:gd name="connsiteY8" fmla="*/ 4267200 h 6208183"/>
              <a:gd name="connsiteX9" fmla="*/ 2004483 w 6936316"/>
              <a:gd name="connsiteY9" fmla="*/ 4470400 h 6208183"/>
              <a:gd name="connsiteX10" fmla="*/ 2321983 w 6936316"/>
              <a:gd name="connsiteY10" fmla="*/ 4254500 h 6208183"/>
              <a:gd name="connsiteX11" fmla="*/ 2652183 w 6936316"/>
              <a:gd name="connsiteY11" fmla="*/ 4305300 h 6208183"/>
              <a:gd name="connsiteX12" fmla="*/ 2804583 w 6936316"/>
              <a:gd name="connsiteY12" fmla="*/ 4533900 h 6208183"/>
              <a:gd name="connsiteX13" fmla="*/ 2741083 w 6936316"/>
              <a:gd name="connsiteY13" fmla="*/ 4826000 h 6208183"/>
              <a:gd name="connsiteX14" fmla="*/ 2741083 w 6936316"/>
              <a:gd name="connsiteY14" fmla="*/ 5054600 h 6208183"/>
              <a:gd name="connsiteX15" fmla="*/ 2753783 w 6936316"/>
              <a:gd name="connsiteY15" fmla="*/ 5194300 h 6208183"/>
              <a:gd name="connsiteX16" fmla="*/ 2702983 w 6936316"/>
              <a:gd name="connsiteY16" fmla="*/ 5334000 h 6208183"/>
              <a:gd name="connsiteX17" fmla="*/ 2372783 w 6936316"/>
              <a:gd name="connsiteY17" fmla="*/ 5346700 h 6208183"/>
              <a:gd name="connsiteX18" fmla="*/ 1877483 w 6936316"/>
              <a:gd name="connsiteY18" fmla="*/ 5372100 h 6208183"/>
              <a:gd name="connsiteX19" fmla="*/ 1547283 w 6936316"/>
              <a:gd name="connsiteY19" fmla="*/ 5359400 h 6208183"/>
              <a:gd name="connsiteX20" fmla="*/ 1394883 w 6936316"/>
              <a:gd name="connsiteY20" fmla="*/ 5359400 h 6208183"/>
              <a:gd name="connsiteX21" fmla="*/ 1775883 w 6936316"/>
              <a:gd name="connsiteY21" fmla="*/ 5626100 h 6208183"/>
              <a:gd name="connsiteX22" fmla="*/ 2588683 w 6936316"/>
              <a:gd name="connsiteY22" fmla="*/ 5956300 h 6208183"/>
              <a:gd name="connsiteX23" fmla="*/ 3312583 w 6936316"/>
              <a:gd name="connsiteY23" fmla="*/ 6172200 h 6208183"/>
              <a:gd name="connsiteX24" fmla="*/ 5039783 w 6936316"/>
              <a:gd name="connsiteY24" fmla="*/ 6172200 h 6208183"/>
              <a:gd name="connsiteX25" fmla="*/ 5522383 w 6936316"/>
              <a:gd name="connsiteY25" fmla="*/ 6032500 h 6208183"/>
              <a:gd name="connsiteX26" fmla="*/ 6093883 w 6936316"/>
              <a:gd name="connsiteY26" fmla="*/ 5715000 h 6208183"/>
              <a:gd name="connsiteX27" fmla="*/ 6144683 w 6936316"/>
              <a:gd name="connsiteY27" fmla="*/ 5143500 h 6208183"/>
              <a:gd name="connsiteX28" fmla="*/ 6119283 w 6936316"/>
              <a:gd name="connsiteY28" fmla="*/ 4140200 h 6208183"/>
              <a:gd name="connsiteX29" fmla="*/ 6106583 w 6936316"/>
              <a:gd name="connsiteY29" fmla="*/ 596900 h 6208183"/>
              <a:gd name="connsiteX30" fmla="*/ 1153583 w 6936316"/>
              <a:gd name="connsiteY30" fmla="*/ 584200 h 620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936316" h="6208183">
                <a:moveTo>
                  <a:pt x="1153583" y="584200"/>
                </a:moveTo>
                <a:cubicBezTo>
                  <a:pt x="256116" y="656167"/>
                  <a:pt x="787400" y="865717"/>
                  <a:pt x="721783" y="1028700"/>
                </a:cubicBezTo>
                <a:cubicBezTo>
                  <a:pt x="656166" y="1191683"/>
                  <a:pt x="795866" y="1464733"/>
                  <a:pt x="759883" y="1562100"/>
                </a:cubicBezTo>
                <a:cubicBezTo>
                  <a:pt x="723900" y="1659467"/>
                  <a:pt x="586316" y="1587500"/>
                  <a:pt x="505883" y="1612900"/>
                </a:cubicBezTo>
                <a:cubicBezTo>
                  <a:pt x="425450" y="1638300"/>
                  <a:pt x="359833" y="1572683"/>
                  <a:pt x="277283" y="1714500"/>
                </a:cubicBezTo>
                <a:cubicBezTo>
                  <a:pt x="194733" y="1856317"/>
                  <a:pt x="21166" y="2252133"/>
                  <a:pt x="10583" y="2463800"/>
                </a:cubicBezTo>
                <a:cubicBezTo>
                  <a:pt x="0" y="2675467"/>
                  <a:pt x="61383" y="2774950"/>
                  <a:pt x="213783" y="2984500"/>
                </a:cubicBezTo>
                <a:cubicBezTo>
                  <a:pt x="366183" y="3194050"/>
                  <a:pt x="696383" y="3507317"/>
                  <a:pt x="924983" y="3721100"/>
                </a:cubicBezTo>
                <a:cubicBezTo>
                  <a:pt x="1153583" y="3934883"/>
                  <a:pt x="1405467" y="4142317"/>
                  <a:pt x="1585383" y="4267200"/>
                </a:cubicBezTo>
                <a:cubicBezTo>
                  <a:pt x="1765299" y="4392083"/>
                  <a:pt x="1881716" y="4472517"/>
                  <a:pt x="2004483" y="4470400"/>
                </a:cubicBezTo>
                <a:cubicBezTo>
                  <a:pt x="2127250" y="4468283"/>
                  <a:pt x="2214033" y="4282017"/>
                  <a:pt x="2321983" y="4254500"/>
                </a:cubicBezTo>
                <a:cubicBezTo>
                  <a:pt x="2429933" y="4226983"/>
                  <a:pt x="2571750" y="4258733"/>
                  <a:pt x="2652183" y="4305300"/>
                </a:cubicBezTo>
                <a:cubicBezTo>
                  <a:pt x="2732616" y="4351867"/>
                  <a:pt x="2789766" y="4447117"/>
                  <a:pt x="2804583" y="4533900"/>
                </a:cubicBezTo>
                <a:cubicBezTo>
                  <a:pt x="2819400" y="4620683"/>
                  <a:pt x="2751666" y="4739217"/>
                  <a:pt x="2741083" y="4826000"/>
                </a:cubicBezTo>
                <a:cubicBezTo>
                  <a:pt x="2730500" y="4912783"/>
                  <a:pt x="2738966" y="4993217"/>
                  <a:pt x="2741083" y="5054600"/>
                </a:cubicBezTo>
                <a:cubicBezTo>
                  <a:pt x="2743200" y="5115983"/>
                  <a:pt x="2760133" y="5147733"/>
                  <a:pt x="2753783" y="5194300"/>
                </a:cubicBezTo>
                <a:cubicBezTo>
                  <a:pt x="2747433" y="5240867"/>
                  <a:pt x="2766483" y="5308600"/>
                  <a:pt x="2702983" y="5334000"/>
                </a:cubicBezTo>
                <a:cubicBezTo>
                  <a:pt x="2639483" y="5359400"/>
                  <a:pt x="2372783" y="5346700"/>
                  <a:pt x="2372783" y="5346700"/>
                </a:cubicBezTo>
                <a:cubicBezTo>
                  <a:pt x="2235200" y="5353050"/>
                  <a:pt x="2015066" y="5369983"/>
                  <a:pt x="1877483" y="5372100"/>
                </a:cubicBezTo>
                <a:cubicBezTo>
                  <a:pt x="1739900" y="5374217"/>
                  <a:pt x="1627716" y="5361517"/>
                  <a:pt x="1547283" y="5359400"/>
                </a:cubicBezTo>
                <a:cubicBezTo>
                  <a:pt x="1466850" y="5357283"/>
                  <a:pt x="1356783" y="5314950"/>
                  <a:pt x="1394883" y="5359400"/>
                </a:cubicBezTo>
                <a:cubicBezTo>
                  <a:pt x="1432983" y="5403850"/>
                  <a:pt x="1576916" y="5526617"/>
                  <a:pt x="1775883" y="5626100"/>
                </a:cubicBezTo>
                <a:cubicBezTo>
                  <a:pt x="1974850" y="5725583"/>
                  <a:pt x="2332566" y="5865283"/>
                  <a:pt x="2588683" y="5956300"/>
                </a:cubicBezTo>
                <a:cubicBezTo>
                  <a:pt x="2844800" y="6047317"/>
                  <a:pt x="2904066" y="6136217"/>
                  <a:pt x="3312583" y="6172200"/>
                </a:cubicBezTo>
                <a:cubicBezTo>
                  <a:pt x="3721100" y="6208183"/>
                  <a:pt x="4671483" y="6195483"/>
                  <a:pt x="5039783" y="6172200"/>
                </a:cubicBezTo>
                <a:cubicBezTo>
                  <a:pt x="5408083" y="6148917"/>
                  <a:pt x="5346700" y="6108700"/>
                  <a:pt x="5522383" y="6032500"/>
                </a:cubicBezTo>
                <a:cubicBezTo>
                  <a:pt x="5698066" y="5956300"/>
                  <a:pt x="5990166" y="5863167"/>
                  <a:pt x="6093883" y="5715000"/>
                </a:cubicBezTo>
                <a:cubicBezTo>
                  <a:pt x="6197600" y="5566833"/>
                  <a:pt x="6140450" y="5405967"/>
                  <a:pt x="6144683" y="5143500"/>
                </a:cubicBezTo>
                <a:cubicBezTo>
                  <a:pt x="6148916" y="4881033"/>
                  <a:pt x="6125633" y="4897967"/>
                  <a:pt x="6119283" y="4140200"/>
                </a:cubicBezTo>
                <a:cubicBezTo>
                  <a:pt x="6112933" y="3382433"/>
                  <a:pt x="6936316" y="1193800"/>
                  <a:pt x="6106583" y="596900"/>
                </a:cubicBezTo>
                <a:cubicBezTo>
                  <a:pt x="5276850" y="0"/>
                  <a:pt x="2051050" y="512233"/>
                  <a:pt x="1153583" y="584200"/>
                </a:cubicBezTo>
                <a:close/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small" normalizeH="0" baseline="0" dirty="0"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chemeClr val="tx1"/>
              </a:solidFill>
              <a:effectLst/>
              <a:latin typeface="Times" pitchFamily="-108" charset="0"/>
            </a:endParaRPr>
          </a:p>
        </p:txBody>
      </p:sp>
      <p:sp>
        <p:nvSpPr>
          <p:cNvPr id="9" name="Down Arrow 8"/>
          <p:cNvSpPr/>
          <p:nvPr/>
        </p:nvSpPr>
        <p:spPr bwMode="auto">
          <a:xfrm>
            <a:off x="5410200" y="4953000"/>
            <a:ext cx="304800" cy="3810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8" charset="0"/>
            </a:endParaRPr>
          </a:p>
        </p:txBody>
      </p:sp>
      <p:sp>
        <p:nvSpPr>
          <p:cNvPr id="10" name="Left Arrow 9"/>
          <p:cNvSpPr/>
          <p:nvPr/>
        </p:nvSpPr>
        <p:spPr bwMode="auto">
          <a:xfrm rot="20703803">
            <a:off x="4495800" y="4874012"/>
            <a:ext cx="609600" cy="3048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05400" y="4343400"/>
            <a:ext cx="1641295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Invasion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6096000" y="7467600"/>
            <a:ext cx="1054100" cy="400050"/>
          </a:xfrm>
          <a:custGeom>
            <a:avLst/>
            <a:gdLst>
              <a:gd name="connsiteX0" fmla="*/ 0 w 1054100"/>
              <a:gd name="connsiteY0" fmla="*/ 19050 h 400050"/>
              <a:gd name="connsiteX1" fmla="*/ 101600 w 1054100"/>
              <a:gd name="connsiteY1" fmla="*/ 387350 h 400050"/>
              <a:gd name="connsiteX2" fmla="*/ 127000 w 1054100"/>
              <a:gd name="connsiteY2" fmla="*/ 6350 h 400050"/>
              <a:gd name="connsiteX3" fmla="*/ 228600 w 1054100"/>
              <a:gd name="connsiteY3" fmla="*/ 387350 h 400050"/>
              <a:gd name="connsiteX4" fmla="*/ 304800 w 1054100"/>
              <a:gd name="connsiteY4" fmla="*/ 31750 h 400050"/>
              <a:gd name="connsiteX5" fmla="*/ 393700 w 1054100"/>
              <a:gd name="connsiteY5" fmla="*/ 387350 h 400050"/>
              <a:gd name="connsiteX6" fmla="*/ 520700 w 1054100"/>
              <a:gd name="connsiteY6" fmla="*/ 31750 h 400050"/>
              <a:gd name="connsiteX7" fmla="*/ 635000 w 1054100"/>
              <a:gd name="connsiteY7" fmla="*/ 374650 h 400050"/>
              <a:gd name="connsiteX8" fmla="*/ 723900 w 1054100"/>
              <a:gd name="connsiteY8" fmla="*/ 19050 h 400050"/>
              <a:gd name="connsiteX9" fmla="*/ 812800 w 1054100"/>
              <a:gd name="connsiteY9" fmla="*/ 361950 h 400050"/>
              <a:gd name="connsiteX10" fmla="*/ 889000 w 1054100"/>
              <a:gd name="connsiteY10" fmla="*/ 6350 h 400050"/>
              <a:gd name="connsiteX11" fmla="*/ 1003300 w 1054100"/>
              <a:gd name="connsiteY11" fmla="*/ 400050 h 400050"/>
              <a:gd name="connsiteX12" fmla="*/ 1054100 w 1054100"/>
              <a:gd name="connsiteY12" fmla="*/ 6350 h 400050"/>
              <a:gd name="connsiteX13" fmla="*/ 1054100 w 1054100"/>
              <a:gd name="connsiteY13" fmla="*/ 6350 h 400050"/>
              <a:gd name="connsiteX14" fmla="*/ 1054100 w 1054100"/>
              <a:gd name="connsiteY14" fmla="*/ 6350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54100" h="400050">
                <a:moveTo>
                  <a:pt x="0" y="19050"/>
                </a:moveTo>
                <a:cubicBezTo>
                  <a:pt x="40216" y="204258"/>
                  <a:pt x="80433" y="389467"/>
                  <a:pt x="101600" y="387350"/>
                </a:cubicBezTo>
                <a:cubicBezTo>
                  <a:pt x="122767" y="385233"/>
                  <a:pt x="105833" y="6350"/>
                  <a:pt x="127000" y="6350"/>
                </a:cubicBezTo>
                <a:cubicBezTo>
                  <a:pt x="148167" y="6350"/>
                  <a:pt x="198967" y="383117"/>
                  <a:pt x="228600" y="387350"/>
                </a:cubicBezTo>
                <a:cubicBezTo>
                  <a:pt x="258233" y="391583"/>
                  <a:pt x="277283" y="31750"/>
                  <a:pt x="304800" y="31750"/>
                </a:cubicBezTo>
                <a:cubicBezTo>
                  <a:pt x="332317" y="31750"/>
                  <a:pt x="357717" y="387350"/>
                  <a:pt x="393700" y="387350"/>
                </a:cubicBezTo>
                <a:cubicBezTo>
                  <a:pt x="429683" y="387350"/>
                  <a:pt x="480483" y="33867"/>
                  <a:pt x="520700" y="31750"/>
                </a:cubicBezTo>
                <a:cubicBezTo>
                  <a:pt x="560917" y="29633"/>
                  <a:pt x="601133" y="376767"/>
                  <a:pt x="635000" y="374650"/>
                </a:cubicBezTo>
                <a:cubicBezTo>
                  <a:pt x="668867" y="372533"/>
                  <a:pt x="694267" y="21167"/>
                  <a:pt x="723900" y="19050"/>
                </a:cubicBezTo>
                <a:cubicBezTo>
                  <a:pt x="753533" y="16933"/>
                  <a:pt x="785283" y="364067"/>
                  <a:pt x="812800" y="361950"/>
                </a:cubicBezTo>
                <a:cubicBezTo>
                  <a:pt x="840317" y="359833"/>
                  <a:pt x="857250" y="0"/>
                  <a:pt x="889000" y="6350"/>
                </a:cubicBezTo>
                <a:cubicBezTo>
                  <a:pt x="920750" y="12700"/>
                  <a:pt x="975783" y="400050"/>
                  <a:pt x="1003300" y="400050"/>
                </a:cubicBezTo>
                <a:cubicBezTo>
                  <a:pt x="1030817" y="400050"/>
                  <a:pt x="1054100" y="6350"/>
                  <a:pt x="1054100" y="6350"/>
                </a:cubicBezTo>
                <a:lnTo>
                  <a:pt x="1054100" y="6350"/>
                </a:lnTo>
                <a:lnTo>
                  <a:pt x="1054100" y="6350"/>
                </a:lnTo>
              </a:path>
            </a:pathLst>
          </a:cu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41052" y="1219200"/>
            <a:ext cx="1402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Cancer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418467">
            <a:off x="3550149" y="5660435"/>
            <a:ext cx="2009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FF"/>
                </a:solidFill>
              </a:rPr>
              <a:t>Normal Muscle</a:t>
            </a:r>
            <a:endParaRPr lang="en-US" sz="2000" b="1" dirty="0">
              <a:solidFill>
                <a:srgbClr val="FF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690098">
            <a:off x="208523" y="3936843"/>
            <a:ext cx="2198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Normal epithelium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6" name="Freeform 15"/>
          <p:cNvSpPr/>
          <p:nvPr/>
        </p:nvSpPr>
        <p:spPr bwMode="auto">
          <a:xfrm>
            <a:off x="1295688" y="3742267"/>
            <a:ext cx="2939616" cy="1236133"/>
          </a:xfrm>
          <a:custGeom>
            <a:avLst/>
            <a:gdLst>
              <a:gd name="connsiteX0" fmla="*/ 160579 w 2939616"/>
              <a:gd name="connsiteY0" fmla="*/ 50800 h 1236133"/>
              <a:gd name="connsiteX1" fmla="*/ 617779 w 2939616"/>
              <a:gd name="connsiteY1" fmla="*/ 186266 h 1236133"/>
              <a:gd name="connsiteX2" fmla="*/ 634712 w 2939616"/>
              <a:gd name="connsiteY2" fmla="*/ 237066 h 1236133"/>
              <a:gd name="connsiteX3" fmla="*/ 854845 w 2939616"/>
              <a:gd name="connsiteY3" fmla="*/ 220133 h 1236133"/>
              <a:gd name="connsiteX4" fmla="*/ 990312 w 2939616"/>
              <a:gd name="connsiteY4" fmla="*/ 135466 h 1236133"/>
              <a:gd name="connsiteX5" fmla="*/ 1041112 w 2939616"/>
              <a:gd name="connsiteY5" fmla="*/ 33866 h 1236133"/>
              <a:gd name="connsiteX6" fmla="*/ 1091912 w 2939616"/>
              <a:gd name="connsiteY6" fmla="*/ 0 h 1236133"/>
              <a:gd name="connsiteX7" fmla="*/ 1261245 w 2939616"/>
              <a:gd name="connsiteY7" fmla="*/ 16933 h 1236133"/>
              <a:gd name="connsiteX8" fmla="*/ 1362845 w 2939616"/>
              <a:gd name="connsiteY8" fmla="*/ 50800 h 1236133"/>
              <a:gd name="connsiteX9" fmla="*/ 1413645 w 2939616"/>
              <a:gd name="connsiteY9" fmla="*/ 67733 h 1236133"/>
              <a:gd name="connsiteX10" fmla="*/ 1532179 w 2939616"/>
              <a:gd name="connsiteY10" fmla="*/ 203200 h 1236133"/>
              <a:gd name="connsiteX11" fmla="*/ 1549112 w 2939616"/>
              <a:gd name="connsiteY11" fmla="*/ 254000 h 1236133"/>
              <a:gd name="connsiteX12" fmla="*/ 1650712 w 2939616"/>
              <a:gd name="connsiteY12" fmla="*/ 287866 h 1236133"/>
              <a:gd name="connsiteX13" fmla="*/ 1701512 w 2939616"/>
              <a:gd name="connsiteY13" fmla="*/ 304800 h 1236133"/>
              <a:gd name="connsiteX14" fmla="*/ 1887779 w 2939616"/>
              <a:gd name="connsiteY14" fmla="*/ 355600 h 1236133"/>
              <a:gd name="connsiteX15" fmla="*/ 1938579 w 2939616"/>
              <a:gd name="connsiteY15" fmla="*/ 389466 h 1236133"/>
              <a:gd name="connsiteX16" fmla="*/ 2040179 w 2939616"/>
              <a:gd name="connsiteY16" fmla="*/ 423333 h 1236133"/>
              <a:gd name="connsiteX17" fmla="*/ 2141779 w 2939616"/>
              <a:gd name="connsiteY17" fmla="*/ 457200 h 1236133"/>
              <a:gd name="connsiteX18" fmla="*/ 2243379 w 2939616"/>
              <a:gd name="connsiteY18" fmla="*/ 491066 h 1236133"/>
              <a:gd name="connsiteX19" fmla="*/ 2294179 w 2939616"/>
              <a:gd name="connsiteY19" fmla="*/ 508000 h 1236133"/>
              <a:gd name="connsiteX20" fmla="*/ 2344979 w 2939616"/>
              <a:gd name="connsiteY20" fmla="*/ 541866 h 1236133"/>
              <a:gd name="connsiteX21" fmla="*/ 2446579 w 2939616"/>
              <a:gd name="connsiteY21" fmla="*/ 575733 h 1236133"/>
              <a:gd name="connsiteX22" fmla="*/ 2463512 w 2939616"/>
              <a:gd name="connsiteY22" fmla="*/ 524933 h 1236133"/>
              <a:gd name="connsiteX23" fmla="*/ 2514312 w 2939616"/>
              <a:gd name="connsiteY23" fmla="*/ 508000 h 1236133"/>
              <a:gd name="connsiteX24" fmla="*/ 2852979 w 2939616"/>
              <a:gd name="connsiteY24" fmla="*/ 541866 h 1236133"/>
              <a:gd name="connsiteX25" fmla="*/ 2903779 w 2939616"/>
              <a:gd name="connsiteY25" fmla="*/ 558800 h 1236133"/>
              <a:gd name="connsiteX26" fmla="*/ 2903779 w 2939616"/>
              <a:gd name="connsiteY26" fmla="*/ 677333 h 1236133"/>
              <a:gd name="connsiteX27" fmla="*/ 2920712 w 2939616"/>
              <a:gd name="connsiteY27" fmla="*/ 778933 h 1236133"/>
              <a:gd name="connsiteX28" fmla="*/ 2937645 w 2939616"/>
              <a:gd name="connsiteY28" fmla="*/ 829733 h 1236133"/>
              <a:gd name="connsiteX29" fmla="*/ 2903779 w 2939616"/>
              <a:gd name="connsiteY29" fmla="*/ 931333 h 1236133"/>
              <a:gd name="connsiteX30" fmla="*/ 2852979 w 2939616"/>
              <a:gd name="connsiteY30" fmla="*/ 948266 h 1236133"/>
              <a:gd name="connsiteX31" fmla="*/ 2751379 w 2939616"/>
              <a:gd name="connsiteY31" fmla="*/ 1016000 h 1236133"/>
              <a:gd name="connsiteX32" fmla="*/ 2700579 w 2939616"/>
              <a:gd name="connsiteY32" fmla="*/ 1049866 h 1236133"/>
              <a:gd name="connsiteX33" fmla="*/ 2548179 w 2939616"/>
              <a:gd name="connsiteY33" fmla="*/ 1100666 h 1236133"/>
              <a:gd name="connsiteX34" fmla="*/ 2429645 w 2939616"/>
              <a:gd name="connsiteY34" fmla="*/ 1134533 h 1236133"/>
              <a:gd name="connsiteX35" fmla="*/ 2175645 w 2939616"/>
              <a:gd name="connsiteY35" fmla="*/ 1168400 h 1236133"/>
              <a:gd name="connsiteX36" fmla="*/ 2124845 w 2939616"/>
              <a:gd name="connsiteY36" fmla="*/ 1185333 h 1236133"/>
              <a:gd name="connsiteX37" fmla="*/ 1972445 w 2939616"/>
              <a:gd name="connsiteY37" fmla="*/ 1219200 h 1236133"/>
              <a:gd name="connsiteX38" fmla="*/ 1853912 w 2939616"/>
              <a:gd name="connsiteY38" fmla="*/ 1236133 h 1236133"/>
              <a:gd name="connsiteX39" fmla="*/ 1345912 w 2939616"/>
              <a:gd name="connsiteY39" fmla="*/ 1202266 h 1236133"/>
              <a:gd name="connsiteX40" fmla="*/ 1227379 w 2939616"/>
              <a:gd name="connsiteY40" fmla="*/ 1168400 h 1236133"/>
              <a:gd name="connsiteX41" fmla="*/ 1159645 w 2939616"/>
              <a:gd name="connsiteY41" fmla="*/ 1151466 h 1236133"/>
              <a:gd name="connsiteX42" fmla="*/ 1058045 w 2939616"/>
              <a:gd name="connsiteY42" fmla="*/ 1117600 h 1236133"/>
              <a:gd name="connsiteX43" fmla="*/ 1007245 w 2939616"/>
              <a:gd name="connsiteY43" fmla="*/ 1100666 h 1236133"/>
              <a:gd name="connsiteX44" fmla="*/ 888712 w 2939616"/>
              <a:gd name="connsiteY44" fmla="*/ 1083733 h 1236133"/>
              <a:gd name="connsiteX45" fmla="*/ 719379 w 2939616"/>
              <a:gd name="connsiteY45" fmla="*/ 1032933 h 1236133"/>
              <a:gd name="connsiteX46" fmla="*/ 651645 w 2939616"/>
              <a:gd name="connsiteY46" fmla="*/ 1016000 h 1236133"/>
              <a:gd name="connsiteX47" fmla="*/ 550045 w 2939616"/>
              <a:gd name="connsiteY47" fmla="*/ 982133 h 1236133"/>
              <a:gd name="connsiteX48" fmla="*/ 448445 w 2939616"/>
              <a:gd name="connsiteY48" fmla="*/ 948266 h 1236133"/>
              <a:gd name="connsiteX49" fmla="*/ 296045 w 2939616"/>
              <a:gd name="connsiteY49" fmla="*/ 897466 h 1236133"/>
              <a:gd name="connsiteX50" fmla="*/ 245245 w 2939616"/>
              <a:gd name="connsiteY50" fmla="*/ 880533 h 1236133"/>
              <a:gd name="connsiteX51" fmla="*/ 194445 w 2939616"/>
              <a:gd name="connsiteY51" fmla="*/ 863600 h 1236133"/>
              <a:gd name="connsiteX52" fmla="*/ 75912 w 2939616"/>
              <a:gd name="connsiteY52" fmla="*/ 812800 h 1236133"/>
              <a:gd name="connsiteX53" fmla="*/ 8179 w 2939616"/>
              <a:gd name="connsiteY53" fmla="*/ 728133 h 1236133"/>
              <a:gd name="connsiteX54" fmla="*/ 58979 w 2939616"/>
              <a:gd name="connsiteY54" fmla="*/ 694266 h 1236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2939616" h="1236133">
                <a:moveTo>
                  <a:pt x="160579" y="50800"/>
                </a:moveTo>
                <a:cubicBezTo>
                  <a:pt x="312979" y="95955"/>
                  <a:pt x="469837" y="128146"/>
                  <a:pt x="617779" y="186266"/>
                </a:cubicBezTo>
                <a:cubicBezTo>
                  <a:pt x="634392" y="192793"/>
                  <a:pt x="617042" y="234542"/>
                  <a:pt x="634712" y="237066"/>
                </a:cubicBezTo>
                <a:cubicBezTo>
                  <a:pt x="707567" y="247474"/>
                  <a:pt x="781467" y="225777"/>
                  <a:pt x="854845" y="220133"/>
                </a:cubicBezTo>
                <a:cubicBezTo>
                  <a:pt x="975752" y="179830"/>
                  <a:pt x="936643" y="215969"/>
                  <a:pt x="990312" y="135466"/>
                </a:cubicBezTo>
                <a:cubicBezTo>
                  <a:pt x="1004084" y="94149"/>
                  <a:pt x="1008286" y="66692"/>
                  <a:pt x="1041112" y="33866"/>
                </a:cubicBezTo>
                <a:cubicBezTo>
                  <a:pt x="1055503" y="19476"/>
                  <a:pt x="1074979" y="11289"/>
                  <a:pt x="1091912" y="0"/>
                </a:cubicBezTo>
                <a:cubicBezTo>
                  <a:pt x="1148356" y="5644"/>
                  <a:pt x="1205491" y="6479"/>
                  <a:pt x="1261245" y="16933"/>
                </a:cubicBezTo>
                <a:cubicBezTo>
                  <a:pt x="1296332" y="23512"/>
                  <a:pt x="1328978" y="39511"/>
                  <a:pt x="1362845" y="50800"/>
                </a:cubicBezTo>
                <a:lnTo>
                  <a:pt x="1413645" y="67733"/>
                </a:lnTo>
                <a:cubicBezTo>
                  <a:pt x="1492668" y="186266"/>
                  <a:pt x="1447512" y="146755"/>
                  <a:pt x="1532179" y="203200"/>
                </a:cubicBezTo>
                <a:cubicBezTo>
                  <a:pt x="1537823" y="220133"/>
                  <a:pt x="1534587" y="243625"/>
                  <a:pt x="1549112" y="254000"/>
                </a:cubicBezTo>
                <a:cubicBezTo>
                  <a:pt x="1578161" y="274749"/>
                  <a:pt x="1616845" y="276577"/>
                  <a:pt x="1650712" y="287866"/>
                </a:cubicBezTo>
                <a:cubicBezTo>
                  <a:pt x="1667645" y="293510"/>
                  <a:pt x="1684009" y="301300"/>
                  <a:pt x="1701512" y="304800"/>
                </a:cubicBezTo>
                <a:cubicBezTo>
                  <a:pt x="1746954" y="313888"/>
                  <a:pt x="1850946" y="331045"/>
                  <a:pt x="1887779" y="355600"/>
                </a:cubicBezTo>
                <a:cubicBezTo>
                  <a:pt x="1904712" y="366889"/>
                  <a:pt x="1919982" y="381201"/>
                  <a:pt x="1938579" y="389466"/>
                </a:cubicBezTo>
                <a:cubicBezTo>
                  <a:pt x="1971201" y="403965"/>
                  <a:pt x="2006312" y="412044"/>
                  <a:pt x="2040179" y="423333"/>
                </a:cubicBezTo>
                <a:lnTo>
                  <a:pt x="2141779" y="457200"/>
                </a:lnTo>
                <a:lnTo>
                  <a:pt x="2243379" y="491066"/>
                </a:lnTo>
                <a:cubicBezTo>
                  <a:pt x="2260312" y="496711"/>
                  <a:pt x="2279327" y="498099"/>
                  <a:pt x="2294179" y="508000"/>
                </a:cubicBezTo>
                <a:cubicBezTo>
                  <a:pt x="2311112" y="519289"/>
                  <a:pt x="2326382" y="533601"/>
                  <a:pt x="2344979" y="541866"/>
                </a:cubicBezTo>
                <a:cubicBezTo>
                  <a:pt x="2377601" y="556365"/>
                  <a:pt x="2446579" y="575733"/>
                  <a:pt x="2446579" y="575733"/>
                </a:cubicBezTo>
                <a:cubicBezTo>
                  <a:pt x="2452223" y="558800"/>
                  <a:pt x="2450891" y="537554"/>
                  <a:pt x="2463512" y="524933"/>
                </a:cubicBezTo>
                <a:cubicBezTo>
                  <a:pt x="2476133" y="512312"/>
                  <a:pt x="2496463" y="508000"/>
                  <a:pt x="2514312" y="508000"/>
                </a:cubicBezTo>
                <a:cubicBezTo>
                  <a:pt x="2634278" y="508000"/>
                  <a:pt x="2737496" y="525369"/>
                  <a:pt x="2852979" y="541866"/>
                </a:cubicBezTo>
                <a:cubicBezTo>
                  <a:pt x="2869912" y="547511"/>
                  <a:pt x="2892629" y="544862"/>
                  <a:pt x="2903779" y="558800"/>
                </a:cubicBezTo>
                <a:cubicBezTo>
                  <a:pt x="2938799" y="602575"/>
                  <a:pt x="2917519" y="636111"/>
                  <a:pt x="2903779" y="677333"/>
                </a:cubicBezTo>
                <a:cubicBezTo>
                  <a:pt x="2909423" y="711200"/>
                  <a:pt x="2913264" y="745417"/>
                  <a:pt x="2920712" y="778933"/>
                </a:cubicBezTo>
                <a:cubicBezTo>
                  <a:pt x="2924584" y="796357"/>
                  <a:pt x="2939616" y="811993"/>
                  <a:pt x="2937645" y="829733"/>
                </a:cubicBezTo>
                <a:cubicBezTo>
                  <a:pt x="2933703" y="865213"/>
                  <a:pt x="2937646" y="920044"/>
                  <a:pt x="2903779" y="931333"/>
                </a:cubicBezTo>
                <a:lnTo>
                  <a:pt x="2852979" y="948266"/>
                </a:lnTo>
                <a:lnTo>
                  <a:pt x="2751379" y="1016000"/>
                </a:lnTo>
                <a:cubicBezTo>
                  <a:pt x="2734446" y="1027289"/>
                  <a:pt x="2719886" y="1043430"/>
                  <a:pt x="2700579" y="1049866"/>
                </a:cubicBezTo>
                <a:lnTo>
                  <a:pt x="2548179" y="1100666"/>
                </a:lnTo>
                <a:cubicBezTo>
                  <a:pt x="2499754" y="1116808"/>
                  <a:pt x="2482812" y="1123900"/>
                  <a:pt x="2429645" y="1134533"/>
                </a:cubicBezTo>
                <a:cubicBezTo>
                  <a:pt x="2334638" y="1153534"/>
                  <a:pt x="2277298" y="1157105"/>
                  <a:pt x="2175645" y="1168400"/>
                </a:cubicBezTo>
                <a:cubicBezTo>
                  <a:pt x="2158712" y="1174044"/>
                  <a:pt x="2142008" y="1180430"/>
                  <a:pt x="2124845" y="1185333"/>
                </a:cubicBezTo>
                <a:cubicBezTo>
                  <a:pt x="2082228" y="1197509"/>
                  <a:pt x="2014340" y="1212218"/>
                  <a:pt x="1972445" y="1219200"/>
                </a:cubicBezTo>
                <a:cubicBezTo>
                  <a:pt x="1933076" y="1225762"/>
                  <a:pt x="1893423" y="1230489"/>
                  <a:pt x="1853912" y="1236133"/>
                </a:cubicBezTo>
                <a:cubicBezTo>
                  <a:pt x="1678916" y="1228179"/>
                  <a:pt x="1515766" y="1230575"/>
                  <a:pt x="1345912" y="1202266"/>
                </a:cubicBezTo>
                <a:cubicBezTo>
                  <a:pt x="1282391" y="1191679"/>
                  <a:pt x="1283746" y="1184505"/>
                  <a:pt x="1227379" y="1168400"/>
                </a:cubicBezTo>
                <a:cubicBezTo>
                  <a:pt x="1205002" y="1162006"/>
                  <a:pt x="1181936" y="1158153"/>
                  <a:pt x="1159645" y="1151466"/>
                </a:cubicBezTo>
                <a:cubicBezTo>
                  <a:pt x="1125452" y="1141208"/>
                  <a:pt x="1091912" y="1128889"/>
                  <a:pt x="1058045" y="1117600"/>
                </a:cubicBezTo>
                <a:cubicBezTo>
                  <a:pt x="1041112" y="1111956"/>
                  <a:pt x="1024915" y="1103190"/>
                  <a:pt x="1007245" y="1100666"/>
                </a:cubicBezTo>
                <a:cubicBezTo>
                  <a:pt x="967734" y="1095022"/>
                  <a:pt x="927980" y="1090873"/>
                  <a:pt x="888712" y="1083733"/>
                </a:cubicBezTo>
                <a:cubicBezTo>
                  <a:pt x="790153" y="1065814"/>
                  <a:pt x="837217" y="1062392"/>
                  <a:pt x="719379" y="1032933"/>
                </a:cubicBezTo>
                <a:cubicBezTo>
                  <a:pt x="696801" y="1027289"/>
                  <a:pt x="673936" y="1022687"/>
                  <a:pt x="651645" y="1016000"/>
                </a:cubicBezTo>
                <a:cubicBezTo>
                  <a:pt x="617452" y="1005742"/>
                  <a:pt x="583912" y="993422"/>
                  <a:pt x="550045" y="982133"/>
                </a:cubicBezTo>
                <a:lnTo>
                  <a:pt x="448445" y="948266"/>
                </a:lnTo>
                <a:lnTo>
                  <a:pt x="296045" y="897466"/>
                </a:lnTo>
                <a:lnTo>
                  <a:pt x="245245" y="880533"/>
                </a:lnTo>
                <a:cubicBezTo>
                  <a:pt x="228312" y="874889"/>
                  <a:pt x="210410" y="871583"/>
                  <a:pt x="194445" y="863600"/>
                </a:cubicBezTo>
                <a:cubicBezTo>
                  <a:pt x="110747" y="821750"/>
                  <a:pt x="150659" y="837715"/>
                  <a:pt x="75912" y="812800"/>
                </a:cubicBezTo>
                <a:cubicBezTo>
                  <a:pt x="46231" y="793012"/>
                  <a:pt x="0" y="777208"/>
                  <a:pt x="8179" y="728133"/>
                </a:cubicBezTo>
                <a:cubicBezTo>
                  <a:pt x="21855" y="646075"/>
                  <a:pt x="37310" y="672598"/>
                  <a:pt x="58979" y="694266"/>
                </a:cubicBezTo>
              </a:path>
            </a:pathLst>
          </a:custGeom>
          <a:noFill/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8" charset="0"/>
            </a:endParaRPr>
          </a:p>
        </p:txBody>
      </p:sp>
      <p:sp>
        <p:nvSpPr>
          <p:cNvPr id="18" name="Freeform 17"/>
          <p:cNvSpPr/>
          <p:nvPr/>
        </p:nvSpPr>
        <p:spPr bwMode="auto">
          <a:xfrm>
            <a:off x="1066800" y="4648200"/>
            <a:ext cx="7046403" cy="2016496"/>
          </a:xfrm>
          <a:custGeom>
            <a:avLst/>
            <a:gdLst>
              <a:gd name="connsiteX0" fmla="*/ 372533 w 7046403"/>
              <a:gd name="connsiteY0" fmla="*/ 14726 h 2016496"/>
              <a:gd name="connsiteX1" fmla="*/ 491067 w 7046403"/>
              <a:gd name="connsiteY1" fmla="*/ 48593 h 2016496"/>
              <a:gd name="connsiteX2" fmla="*/ 558800 w 7046403"/>
              <a:gd name="connsiteY2" fmla="*/ 65526 h 2016496"/>
              <a:gd name="connsiteX3" fmla="*/ 660400 w 7046403"/>
              <a:gd name="connsiteY3" fmla="*/ 99393 h 2016496"/>
              <a:gd name="connsiteX4" fmla="*/ 897467 w 7046403"/>
              <a:gd name="connsiteY4" fmla="*/ 150193 h 2016496"/>
              <a:gd name="connsiteX5" fmla="*/ 965200 w 7046403"/>
              <a:gd name="connsiteY5" fmla="*/ 167126 h 2016496"/>
              <a:gd name="connsiteX6" fmla="*/ 1016000 w 7046403"/>
              <a:gd name="connsiteY6" fmla="*/ 184060 h 2016496"/>
              <a:gd name="connsiteX7" fmla="*/ 1185333 w 7046403"/>
              <a:gd name="connsiteY7" fmla="*/ 217926 h 2016496"/>
              <a:gd name="connsiteX8" fmla="*/ 1270000 w 7046403"/>
              <a:gd name="connsiteY8" fmla="*/ 234860 h 2016496"/>
              <a:gd name="connsiteX9" fmla="*/ 1320800 w 7046403"/>
              <a:gd name="connsiteY9" fmla="*/ 251793 h 2016496"/>
              <a:gd name="connsiteX10" fmla="*/ 1422400 w 7046403"/>
              <a:gd name="connsiteY10" fmla="*/ 268726 h 2016496"/>
              <a:gd name="connsiteX11" fmla="*/ 1524000 w 7046403"/>
              <a:gd name="connsiteY11" fmla="*/ 302593 h 2016496"/>
              <a:gd name="connsiteX12" fmla="*/ 1574800 w 7046403"/>
              <a:gd name="connsiteY12" fmla="*/ 319526 h 2016496"/>
              <a:gd name="connsiteX13" fmla="*/ 1642533 w 7046403"/>
              <a:gd name="connsiteY13" fmla="*/ 336460 h 2016496"/>
              <a:gd name="connsiteX14" fmla="*/ 1744133 w 7046403"/>
              <a:gd name="connsiteY14" fmla="*/ 370326 h 2016496"/>
              <a:gd name="connsiteX15" fmla="*/ 1896533 w 7046403"/>
              <a:gd name="connsiteY15" fmla="*/ 421126 h 2016496"/>
              <a:gd name="connsiteX16" fmla="*/ 2048933 w 7046403"/>
              <a:gd name="connsiteY16" fmla="*/ 471926 h 2016496"/>
              <a:gd name="connsiteX17" fmla="*/ 2099733 w 7046403"/>
              <a:gd name="connsiteY17" fmla="*/ 488860 h 2016496"/>
              <a:gd name="connsiteX18" fmla="*/ 2150533 w 7046403"/>
              <a:gd name="connsiteY18" fmla="*/ 505793 h 2016496"/>
              <a:gd name="connsiteX19" fmla="*/ 2201333 w 7046403"/>
              <a:gd name="connsiteY19" fmla="*/ 539660 h 2016496"/>
              <a:gd name="connsiteX20" fmla="*/ 2269067 w 7046403"/>
              <a:gd name="connsiteY20" fmla="*/ 556593 h 2016496"/>
              <a:gd name="connsiteX21" fmla="*/ 2370667 w 7046403"/>
              <a:gd name="connsiteY21" fmla="*/ 590460 h 2016496"/>
              <a:gd name="connsiteX22" fmla="*/ 2556933 w 7046403"/>
              <a:gd name="connsiteY22" fmla="*/ 641260 h 2016496"/>
              <a:gd name="connsiteX23" fmla="*/ 2675467 w 7046403"/>
              <a:gd name="connsiteY23" fmla="*/ 658193 h 2016496"/>
              <a:gd name="connsiteX24" fmla="*/ 2743200 w 7046403"/>
              <a:gd name="connsiteY24" fmla="*/ 675126 h 2016496"/>
              <a:gd name="connsiteX25" fmla="*/ 2895600 w 7046403"/>
              <a:gd name="connsiteY25" fmla="*/ 692060 h 2016496"/>
              <a:gd name="connsiteX26" fmla="*/ 2997200 w 7046403"/>
              <a:gd name="connsiteY26" fmla="*/ 725926 h 2016496"/>
              <a:gd name="connsiteX27" fmla="*/ 3048000 w 7046403"/>
              <a:gd name="connsiteY27" fmla="*/ 742860 h 2016496"/>
              <a:gd name="connsiteX28" fmla="*/ 3285067 w 7046403"/>
              <a:gd name="connsiteY28" fmla="*/ 776726 h 2016496"/>
              <a:gd name="connsiteX29" fmla="*/ 3437467 w 7046403"/>
              <a:gd name="connsiteY29" fmla="*/ 810593 h 2016496"/>
              <a:gd name="connsiteX30" fmla="*/ 3589867 w 7046403"/>
              <a:gd name="connsiteY30" fmla="*/ 827526 h 2016496"/>
              <a:gd name="connsiteX31" fmla="*/ 3674533 w 7046403"/>
              <a:gd name="connsiteY31" fmla="*/ 844460 h 2016496"/>
              <a:gd name="connsiteX32" fmla="*/ 3826933 w 7046403"/>
              <a:gd name="connsiteY32" fmla="*/ 861393 h 2016496"/>
              <a:gd name="connsiteX33" fmla="*/ 4250267 w 7046403"/>
              <a:gd name="connsiteY33" fmla="*/ 895260 h 2016496"/>
              <a:gd name="connsiteX34" fmla="*/ 4775200 w 7046403"/>
              <a:gd name="connsiteY34" fmla="*/ 878326 h 2016496"/>
              <a:gd name="connsiteX35" fmla="*/ 4910667 w 7046403"/>
              <a:gd name="connsiteY35" fmla="*/ 844460 h 2016496"/>
              <a:gd name="connsiteX36" fmla="*/ 5300133 w 7046403"/>
              <a:gd name="connsiteY36" fmla="*/ 793660 h 2016496"/>
              <a:gd name="connsiteX37" fmla="*/ 5418667 w 7046403"/>
              <a:gd name="connsiteY37" fmla="*/ 776726 h 2016496"/>
              <a:gd name="connsiteX38" fmla="*/ 5503333 w 7046403"/>
              <a:gd name="connsiteY38" fmla="*/ 759793 h 2016496"/>
              <a:gd name="connsiteX39" fmla="*/ 5791200 w 7046403"/>
              <a:gd name="connsiteY39" fmla="*/ 708993 h 2016496"/>
              <a:gd name="connsiteX40" fmla="*/ 5842000 w 7046403"/>
              <a:gd name="connsiteY40" fmla="*/ 692060 h 2016496"/>
              <a:gd name="connsiteX41" fmla="*/ 5943600 w 7046403"/>
              <a:gd name="connsiteY41" fmla="*/ 675126 h 2016496"/>
              <a:gd name="connsiteX42" fmla="*/ 6112933 w 7046403"/>
              <a:gd name="connsiteY42" fmla="*/ 641260 h 2016496"/>
              <a:gd name="connsiteX43" fmla="*/ 6265333 w 7046403"/>
              <a:gd name="connsiteY43" fmla="*/ 607393 h 2016496"/>
              <a:gd name="connsiteX44" fmla="*/ 6383867 w 7046403"/>
              <a:gd name="connsiteY44" fmla="*/ 556593 h 2016496"/>
              <a:gd name="connsiteX45" fmla="*/ 6485467 w 7046403"/>
              <a:gd name="connsiteY45" fmla="*/ 488860 h 2016496"/>
              <a:gd name="connsiteX46" fmla="*/ 6587067 w 7046403"/>
              <a:gd name="connsiteY46" fmla="*/ 454993 h 2016496"/>
              <a:gd name="connsiteX47" fmla="*/ 6637867 w 7046403"/>
              <a:gd name="connsiteY47" fmla="*/ 421126 h 2016496"/>
              <a:gd name="connsiteX48" fmla="*/ 6807200 w 7046403"/>
              <a:gd name="connsiteY48" fmla="*/ 421126 h 2016496"/>
              <a:gd name="connsiteX49" fmla="*/ 6908800 w 7046403"/>
              <a:gd name="connsiteY49" fmla="*/ 454993 h 2016496"/>
              <a:gd name="connsiteX50" fmla="*/ 6976533 w 7046403"/>
              <a:gd name="connsiteY50" fmla="*/ 539660 h 2016496"/>
              <a:gd name="connsiteX51" fmla="*/ 6993467 w 7046403"/>
              <a:gd name="connsiteY51" fmla="*/ 692060 h 2016496"/>
              <a:gd name="connsiteX52" fmla="*/ 7010400 w 7046403"/>
              <a:gd name="connsiteY52" fmla="*/ 793660 h 2016496"/>
              <a:gd name="connsiteX53" fmla="*/ 6993467 w 7046403"/>
              <a:gd name="connsiteY53" fmla="*/ 844460 h 2016496"/>
              <a:gd name="connsiteX54" fmla="*/ 7010400 w 7046403"/>
              <a:gd name="connsiteY54" fmla="*/ 929126 h 2016496"/>
              <a:gd name="connsiteX55" fmla="*/ 6993467 w 7046403"/>
              <a:gd name="connsiteY55" fmla="*/ 979926 h 2016496"/>
              <a:gd name="connsiteX56" fmla="*/ 6993467 w 7046403"/>
              <a:gd name="connsiteY56" fmla="*/ 1132326 h 2016496"/>
              <a:gd name="connsiteX57" fmla="*/ 6993467 w 7046403"/>
              <a:gd name="connsiteY57" fmla="*/ 1250860 h 2016496"/>
              <a:gd name="connsiteX58" fmla="*/ 7010400 w 7046403"/>
              <a:gd name="connsiteY58" fmla="*/ 1352460 h 2016496"/>
              <a:gd name="connsiteX59" fmla="*/ 6976533 w 7046403"/>
              <a:gd name="connsiteY59" fmla="*/ 1454060 h 2016496"/>
              <a:gd name="connsiteX60" fmla="*/ 6942667 w 7046403"/>
              <a:gd name="connsiteY60" fmla="*/ 1504860 h 2016496"/>
              <a:gd name="connsiteX61" fmla="*/ 6925733 w 7046403"/>
              <a:gd name="connsiteY61" fmla="*/ 1555660 h 2016496"/>
              <a:gd name="connsiteX62" fmla="*/ 6874933 w 7046403"/>
              <a:gd name="connsiteY62" fmla="*/ 1589526 h 2016496"/>
              <a:gd name="connsiteX63" fmla="*/ 6841067 w 7046403"/>
              <a:gd name="connsiteY63" fmla="*/ 1640326 h 2016496"/>
              <a:gd name="connsiteX64" fmla="*/ 6739467 w 7046403"/>
              <a:gd name="connsiteY64" fmla="*/ 1724993 h 2016496"/>
              <a:gd name="connsiteX65" fmla="*/ 6705600 w 7046403"/>
              <a:gd name="connsiteY65" fmla="*/ 1775793 h 2016496"/>
              <a:gd name="connsiteX66" fmla="*/ 6553200 w 7046403"/>
              <a:gd name="connsiteY66" fmla="*/ 1843526 h 2016496"/>
              <a:gd name="connsiteX67" fmla="*/ 6350000 w 7046403"/>
              <a:gd name="connsiteY67" fmla="*/ 1911260 h 2016496"/>
              <a:gd name="connsiteX68" fmla="*/ 6231467 w 7046403"/>
              <a:gd name="connsiteY68" fmla="*/ 1945126 h 2016496"/>
              <a:gd name="connsiteX69" fmla="*/ 6096000 w 7046403"/>
              <a:gd name="connsiteY69" fmla="*/ 1962060 h 2016496"/>
              <a:gd name="connsiteX70" fmla="*/ 5689600 w 7046403"/>
              <a:gd name="connsiteY70" fmla="*/ 1995926 h 2016496"/>
              <a:gd name="connsiteX71" fmla="*/ 4504267 w 7046403"/>
              <a:gd name="connsiteY71" fmla="*/ 1962060 h 2016496"/>
              <a:gd name="connsiteX72" fmla="*/ 4368800 w 7046403"/>
              <a:gd name="connsiteY72" fmla="*/ 1945126 h 2016496"/>
              <a:gd name="connsiteX73" fmla="*/ 3810000 w 7046403"/>
              <a:gd name="connsiteY73" fmla="*/ 1877393 h 2016496"/>
              <a:gd name="connsiteX74" fmla="*/ 3606800 w 7046403"/>
              <a:gd name="connsiteY74" fmla="*/ 1860460 h 2016496"/>
              <a:gd name="connsiteX75" fmla="*/ 3335867 w 7046403"/>
              <a:gd name="connsiteY75" fmla="*/ 1826593 h 2016496"/>
              <a:gd name="connsiteX76" fmla="*/ 3234267 w 7046403"/>
              <a:gd name="connsiteY76" fmla="*/ 1809660 h 2016496"/>
              <a:gd name="connsiteX77" fmla="*/ 2963333 w 7046403"/>
              <a:gd name="connsiteY77" fmla="*/ 1775793 h 2016496"/>
              <a:gd name="connsiteX78" fmla="*/ 2794000 w 7046403"/>
              <a:gd name="connsiteY78" fmla="*/ 1741926 h 2016496"/>
              <a:gd name="connsiteX79" fmla="*/ 2624667 w 7046403"/>
              <a:gd name="connsiteY79" fmla="*/ 1708060 h 2016496"/>
              <a:gd name="connsiteX80" fmla="*/ 2336800 w 7046403"/>
              <a:gd name="connsiteY80" fmla="*/ 1674193 h 2016496"/>
              <a:gd name="connsiteX81" fmla="*/ 2184400 w 7046403"/>
              <a:gd name="connsiteY81" fmla="*/ 1640326 h 2016496"/>
              <a:gd name="connsiteX82" fmla="*/ 2099733 w 7046403"/>
              <a:gd name="connsiteY82" fmla="*/ 1623393 h 2016496"/>
              <a:gd name="connsiteX83" fmla="*/ 1998133 w 7046403"/>
              <a:gd name="connsiteY83" fmla="*/ 1606460 h 2016496"/>
              <a:gd name="connsiteX84" fmla="*/ 1828800 w 7046403"/>
              <a:gd name="connsiteY84" fmla="*/ 1572593 h 2016496"/>
              <a:gd name="connsiteX85" fmla="*/ 1778000 w 7046403"/>
              <a:gd name="connsiteY85" fmla="*/ 1555660 h 2016496"/>
              <a:gd name="connsiteX86" fmla="*/ 1676400 w 7046403"/>
              <a:gd name="connsiteY86" fmla="*/ 1538726 h 2016496"/>
              <a:gd name="connsiteX87" fmla="*/ 1557867 w 7046403"/>
              <a:gd name="connsiteY87" fmla="*/ 1504860 h 2016496"/>
              <a:gd name="connsiteX88" fmla="*/ 1422400 w 7046403"/>
              <a:gd name="connsiteY88" fmla="*/ 1470993 h 2016496"/>
              <a:gd name="connsiteX89" fmla="*/ 1337733 w 7046403"/>
              <a:gd name="connsiteY89" fmla="*/ 1454060 h 2016496"/>
              <a:gd name="connsiteX90" fmla="*/ 1286933 w 7046403"/>
              <a:gd name="connsiteY90" fmla="*/ 1437126 h 2016496"/>
              <a:gd name="connsiteX91" fmla="*/ 1219200 w 7046403"/>
              <a:gd name="connsiteY91" fmla="*/ 1420193 h 2016496"/>
              <a:gd name="connsiteX92" fmla="*/ 1168400 w 7046403"/>
              <a:gd name="connsiteY92" fmla="*/ 1403260 h 2016496"/>
              <a:gd name="connsiteX93" fmla="*/ 1083733 w 7046403"/>
              <a:gd name="connsiteY93" fmla="*/ 1386326 h 2016496"/>
              <a:gd name="connsiteX94" fmla="*/ 931333 w 7046403"/>
              <a:gd name="connsiteY94" fmla="*/ 1335526 h 2016496"/>
              <a:gd name="connsiteX95" fmla="*/ 880533 w 7046403"/>
              <a:gd name="connsiteY95" fmla="*/ 1318593 h 2016496"/>
              <a:gd name="connsiteX96" fmla="*/ 812800 w 7046403"/>
              <a:gd name="connsiteY96" fmla="*/ 1301660 h 2016496"/>
              <a:gd name="connsiteX97" fmla="*/ 745067 w 7046403"/>
              <a:gd name="connsiteY97" fmla="*/ 1267793 h 2016496"/>
              <a:gd name="connsiteX98" fmla="*/ 643467 w 7046403"/>
              <a:gd name="connsiteY98" fmla="*/ 1200060 h 2016496"/>
              <a:gd name="connsiteX99" fmla="*/ 592667 w 7046403"/>
              <a:gd name="connsiteY99" fmla="*/ 1166193 h 2016496"/>
              <a:gd name="connsiteX100" fmla="*/ 541867 w 7046403"/>
              <a:gd name="connsiteY100" fmla="*/ 1149260 h 2016496"/>
              <a:gd name="connsiteX101" fmla="*/ 491067 w 7046403"/>
              <a:gd name="connsiteY101" fmla="*/ 1115393 h 2016496"/>
              <a:gd name="connsiteX102" fmla="*/ 389467 w 7046403"/>
              <a:gd name="connsiteY102" fmla="*/ 1064593 h 2016496"/>
              <a:gd name="connsiteX103" fmla="*/ 355600 w 7046403"/>
              <a:gd name="connsiteY103" fmla="*/ 1013793 h 2016496"/>
              <a:gd name="connsiteX104" fmla="*/ 254000 w 7046403"/>
              <a:gd name="connsiteY104" fmla="*/ 946060 h 2016496"/>
              <a:gd name="connsiteX105" fmla="*/ 152400 w 7046403"/>
              <a:gd name="connsiteY105" fmla="*/ 895260 h 2016496"/>
              <a:gd name="connsiteX106" fmla="*/ 33867 w 7046403"/>
              <a:gd name="connsiteY106" fmla="*/ 742860 h 2016496"/>
              <a:gd name="connsiteX107" fmla="*/ 0 w 7046403"/>
              <a:gd name="connsiteY107" fmla="*/ 692060 h 201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7046403" h="2016496">
                <a:moveTo>
                  <a:pt x="372533" y="14726"/>
                </a:moveTo>
                <a:cubicBezTo>
                  <a:pt x="584320" y="67674"/>
                  <a:pt x="320987" y="0"/>
                  <a:pt x="491067" y="48593"/>
                </a:cubicBezTo>
                <a:cubicBezTo>
                  <a:pt x="513444" y="54986"/>
                  <a:pt x="536509" y="58839"/>
                  <a:pt x="558800" y="65526"/>
                </a:cubicBezTo>
                <a:cubicBezTo>
                  <a:pt x="592993" y="75784"/>
                  <a:pt x="625187" y="93524"/>
                  <a:pt x="660400" y="99393"/>
                </a:cubicBezTo>
                <a:cubicBezTo>
                  <a:pt x="807915" y="123978"/>
                  <a:pt x="728688" y="107998"/>
                  <a:pt x="897467" y="150193"/>
                </a:cubicBezTo>
                <a:cubicBezTo>
                  <a:pt x="920045" y="155837"/>
                  <a:pt x="943122" y="159766"/>
                  <a:pt x="965200" y="167126"/>
                </a:cubicBezTo>
                <a:cubicBezTo>
                  <a:pt x="982133" y="172771"/>
                  <a:pt x="998837" y="179156"/>
                  <a:pt x="1016000" y="184060"/>
                </a:cubicBezTo>
                <a:cubicBezTo>
                  <a:pt x="1094618" y="206523"/>
                  <a:pt x="1093858" y="201294"/>
                  <a:pt x="1185333" y="217926"/>
                </a:cubicBezTo>
                <a:cubicBezTo>
                  <a:pt x="1213650" y="223075"/>
                  <a:pt x="1242078" y="227879"/>
                  <a:pt x="1270000" y="234860"/>
                </a:cubicBezTo>
                <a:cubicBezTo>
                  <a:pt x="1287316" y="239189"/>
                  <a:pt x="1303376" y="247921"/>
                  <a:pt x="1320800" y="251793"/>
                </a:cubicBezTo>
                <a:cubicBezTo>
                  <a:pt x="1354316" y="259241"/>
                  <a:pt x="1388533" y="263082"/>
                  <a:pt x="1422400" y="268726"/>
                </a:cubicBezTo>
                <a:lnTo>
                  <a:pt x="1524000" y="302593"/>
                </a:lnTo>
                <a:cubicBezTo>
                  <a:pt x="1540933" y="308237"/>
                  <a:pt x="1557484" y="315197"/>
                  <a:pt x="1574800" y="319526"/>
                </a:cubicBezTo>
                <a:cubicBezTo>
                  <a:pt x="1597378" y="325171"/>
                  <a:pt x="1620242" y="329773"/>
                  <a:pt x="1642533" y="336460"/>
                </a:cubicBezTo>
                <a:cubicBezTo>
                  <a:pt x="1676726" y="346718"/>
                  <a:pt x="1710266" y="359037"/>
                  <a:pt x="1744133" y="370326"/>
                </a:cubicBezTo>
                <a:lnTo>
                  <a:pt x="1896533" y="421126"/>
                </a:lnTo>
                <a:lnTo>
                  <a:pt x="2048933" y="471926"/>
                </a:lnTo>
                <a:lnTo>
                  <a:pt x="2099733" y="488860"/>
                </a:lnTo>
                <a:lnTo>
                  <a:pt x="2150533" y="505793"/>
                </a:lnTo>
                <a:cubicBezTo>
                  <a:pt x="2167466" y="517082"/>
                  <a:pt x="2182627" y="531643"/>
                  <a:pt x="2201333" y="539660"/>
                </a:cubicBezTo>
                <a:cubicBezTo>
                  <a:pt x="2222724" y="548828"/>
                  <a:pt x="2246776" y="549906"/>
                  <a:pt x="2269067" y="556593"/>
                </a:cubicBezTo>
                <a:cubicBezTo>
                  <a:pt x="2303260" y="566851"/>
                  <a:pt x="2336800" y="579171"/>
                  <a:pt x="2370667" y="590460"/>
                </a:cubicBezTo>
                <a:cubicBezTo>
                  <a:pt x="2432662" y="611125"/>
                  <a:pt x="2490103" y="631713"/>
                  <a:pt x="2556933" y="641260"/>
                </a:cubicBezTo>
                <a:cubicBezTo>
                  <a:pt x="2596444" y="646904"/>
                  <a:pt x="2636198" y="651053"/>
                  <a:pt x="2675467" y="658193"/>
                </a:cubicBezTo>
                <a:cubicBezTo>
                  <a:pt x="2698364" y="662356"/>
                  <a:pt x="2720198" y="671587"/>
                  <a:pt x="2743200" y="675126"/>
                </a:cubicBezTo>
                <a:cubicBezTo>
                  <a:pt x="2793718" y="682898"/>
                  <a:pt x="2844800" y="686415"/>
                  <a:pt x="2895600" y="692060"/>
                </a:cubicBezTo>
                <a:lnTo>
                  <a:pt x="2997200" y="725926"/>
                </a:lnTo>
                <a:cubicBezTo>
                  <a:pt x="3014133" y="731570"/>
                  <a:pt x="3030288" y="740646"/>
                  <a:pt x="3048000" y="742860"/>
                </a:cubicBezTo>
                <a:cubicBezTo>
                  <a:pt x="3131234" y="753264"/>
                  <a:pt x="3203691" y="760451"/>
                  <a:pt x="3285067" y="776726"/>
                </a:cubicBezTo>
                <a:cubicBezTo>
                  <a:pt x="3377522" y="795217"/>
                  <a:pt x="3333936" y="795803"/>
                  <a:pt x="3437467" y="810593"/>
                </a:cubicBezTo>
                <a:cubicBezTo>
                  <a:pt x="3488066" y="817821"/>
                  <a:pt x="3539268" y="820297"/>
                  <a:pt x="3589867" y="827526"/>
                </a:cubicBezTo>
                <a:cubicBezTo>
                  <a:pt x="3618359" y="831596"/>
                  <a:pt x="3646041" y="840390"/>
                  <a:pt x="3674533" y="844460"/>
                </a:cubicBezTo>
                <a:cubicBezTo>
                  <a:pt x="3725132" y="851689"/>
                  <a:pt x="3776101" y="856042"/>
                  <a:pt x="3826933" y="861393"/>
                </a:cubicBezTo>
                <a:cubicBezTo>
                  <a:pt x="4046091" y="884462"/>
                  <a:pt x="3991438" y="878004"/>
                  <a:pt x="4250267" y="895260"/>
                </a:cubicBezTo>
                <a:cubicBezTo>
                  <a:pt x="4425245" y="889615"/>
                  <a:pt x="4600647" y="891753"/>
                  <a:pt x="4775200" y="878326"/>
                </a:cubicBezTo>
                <a:cubicBezTo>
                  <a:pt x="4821608" y="874756"/>
                  <a:pt x="4864406" y="849600"/>
                  <a:pt x="4910667" y="844460"/>
                </a:cubicBezTo>
                <a:cubicBezTo>
                  <a:pt x="5142389" y="818712"/>
                  <a:pt x="5012490" y="834752"/>
                  <a:pt x="5300133" y="793660"/>
                </a:cubicBezTo>
                <a:cubicBezTo>
                  <a:pt x="5339644" y="788016"/>
                  <a:pt x="5379530" y="784553"/>
                  <a:pt x="5418667" y="776726"/>
                </a:cubicBezTo>
                <a:cubicBezTo>
                  <a:pt x="5446889" y="771082"/>
                  <a:pt x="5474990" y="764795"/>
                  <a:pt x="5503333" y="759793"/>
                </a:cubicBezTo>
                <a:cubicBezTo>
                  <a:pt x="5519181" y="756996"/>
                  <a:pt x="5729624" y="724387"/>
                  <a:pt x="5791200" y="708993"/>
                </a:cubicBezTo>
                <a:cubicBezTo>
                  <a:pt x="5808516" y="704664"/>
                  <a:pt x="5824576" y="695932"/>
                  <a:pt x="5842000" y="692060"/>
                </a:cubicBezTo>
                <a:cubicBezTo>
                  <a:pt x="5875516" y="684612"/>
                  <a:pt x="5909854" y="681453"/>
                  <a:pt x="5943600" y="675126"/>
                </a:cubicBezTo>
                <a:cubicBezTo>
                  <a:pt x="6000176" y="664518"/>
                  <a:pt x="6056154" y="650724"/>
                  <a:pt x="6112933" y="641260"/>
                </a:cubicBezTo>
                <a:cubicBezTo>
                  <a:pt x="6232139" y="621391"/>
                  <a:pt x="6181961" y="635183"/>
                  <a:pt x="6265333" y="607393"/>
                </a:cubicBezTo>
                <a:cubicBezTo>
                  <a:pt x="6450234" y="484124"/>
                  <a:pt x="6165182" y="665934"/>
                  <a:pt x="6383867" y="556593"/>
                </a:cubicBezTo>
                <a:cubicBezTo>
                  <a:pt x="6420273" y="538390"/>
                  <a:pt x="6446853" y="501731"/>
                  <a:pt x="6485467" y="488860"/>
                </a:cubicBezTo>
                <a:lnTo>
                  <a:pt x="6587067" y="454993"/>
                </a:lnTo>
                <a:cubicBezTo>
                  <a:pt x="6604000" y="443704"/>
                  <a:pt x="6619664" y="430227"/>
                  <a:pt x="6637867" y="421126"/>
                </a:cubicBezTo>
                <a:cubicBezTo>
                  <a:pt x="6703543" y="388288"/>
                  <a:pt x="6722400" y="409012"/>
                  <a:pt x="6807200" y="421126"/>
                </a:cubicBezTo>
                <a:cubicBezTo>
                  <a:pt x="6841067" y="432415"/>
                  <a:pt x="6897511" y="421126"/>
                  <a:pt x="6908800" y="454993"/>
                </a:cubicBezTo>
                <a:cubicBezTo>
                  <a:pt x="6932169" y="525100"/>
                  <a:pt x="6910882" y="495892"/>
                  <a:pt x="6976533" y="539660"/>
                </a:cubicBezTo>
                <a:cubicBezTo>
                  <a:pt x="7016044" y="658193"/>
                  <a:pt x="7021689" y="607393"/>
                  <a:pt x="6993467" y="692060"/>
                </a:cubicBezTo>
                <a:cubicBezTo>
                  <a:pt x="6999111" y="725927"/>
                  <a:pt x="7010400" y="759326"/>
                  <a:pt x="7010400" y="793660"/>
                </a:cubicBezTo>
                <a:cubicBezTo>
                  <a:pt x="7010400" y="811509"/>
                  <a:pt x="6993467" y="826611"/>
                  <a:pt x="6993467" y="844460"/>
                </a:cubicBezTo>
                <a:cubicBezTo>
                  <a:pt x="6993467" y="873241"/>
                  <a:pt x="7004756" y="900904"/>
                  <a:pt x="7010400" y="929126"/>
                </a:cubicBezTo>
                <a:cubicBezTo>
                  <a:pt x="7004756" y="946059"/>
                  <a:pt x="6993467" y="962077"/>
                  <a:pt x="6993467" y="979926"/>
                </a:cubicBezTo>
                <a:lnTo>
                  <a:pt x="6993467" y="1132326"/>
                </a:lnTo>
                <a:cubicBezTo>
                  <a:pt x="7046403" y="1344075"/>
                  <a:pt x="6993467" y="1080809"/>
                  <a:pt x="6993467" y="1250860"/>
                </a:cubicBezTo>
                <a:cubicBezTo>
                  <a:pt x="6993467" y="1285194"/>
                  <a:pt x="7004756" y="1318593"/>
                  <a:pt x="7010400" y="1352460"/>
                </a:cubicBezTo>
                <a:cubicBezTo>
                  <a:pt x="6999111" y="1386327"/>
                  <a:pt x="6996335" y="1424357"/>
                  <a:pt x="6976533" y="1454060"/>
                </a:cubicBezTo>
                <a:cubicBezTo>
                  <a:pt x="6965244" y="1470993"/>
                  <a:pt x="6951768" y="1486657"/>
                  <a:pt x="6942667" y="1504860"/>
                </a:cubicBezTo>
                <a:cubicBezTo>
                  <a:pt x="6934685" y="1520825"/>
                  <a:pt x="6936884" y="1541722"/>
                  <a:pt x="6925733" y="1555660"/>
                </a:cubicBezTo>
                <a:cubicBezTo>
                  <a:pt x="6913020" y="1571552"/>
                  <a:pt x="6891866" y="1578237"/>
                  <a:pt x="6874933" y="1589526"/>
                </a:cubicBezTo>
                <a:cubicBezTo>
                  <a:pt x="6863644" y="1606459"/>
                  <a:pt x="6854095" y="1624692"/>
                  <a:pt x="6841067" y="1640326"/>
                </a:cubicBezTo>
                <a:cubicBezTo>
                  <a:pt x="6800324" y="1689218"/>
                  <a:pt x="6789416" y="1691693"/>
                  <a:pt x="6739467" y="1724993"/>
                </a:cubicBezTo>
                <a:cubicBezTo>
                  <a:pt x="6728178" y="1741926"/>
                  <a:pt x="6719991" y="1761402"/>
                  <a:pt x="6705600" y="1775793"/>
                </a:cubicBezTo>
                <a:cubicBezTo>
                  <a:pt x="6665347" y="1816046"/>
                  <a:pt x="6603504" y="1826758"/>
                  <a:pt x="6553200" y="1843526"/>
                </a:cubicBezTo>
                <a:lnTo>
                  <a:pt x="6350000" y="1911260"/>
                </a:lnTo>
                <a:cubicBezTo>
                  <a:pt x="6309739" y="1924681"/>
                  <a:pt x="6273989" y="1938039"/>
                  <a:pt x="6231467" y="1945126"/>
                </a:cubicBezTo>
                <a:cubicBezTo>
                  <a:pt x="6186579" y="1952607"/>
                  <a:pt x="6141308" y="1957812"/>
                  <a:pt x="6096000" y="1962060"/>
                </a:cubicBezTo>
                <a:cubicBezTo>
                  <a:pt x="5960657" y="1974748"/>
                  <a:pt x="5689600" y="1995926"/>
                  <a:pt x="5689600" y="1995926"/>
                </a:cubicBezTo>
                <a:cubicBezTo>
                  <a:pt x="4820783" y="1981683"/>
                  <a:pt x="4966973" y="2016496"/>
                  <a:pt x="4504267" y="1962060"/>
                </a:cubicBezTo>
                <a:cubicBezTo>
                  <a:pt x="4459072" y="1956743"/>
                  <a:pt x="4413688" y="1952607"/>
                  <a:pt x="4368800" y="1945126"/>
                </a:cubicBezTo>
                <a:cubicBezTo>
                  <a:pt x="3952388" y="1875724"/>
                  <a:pt x="4526885" y="1938840"/>
                  <a:pt x="3810000" y="1877393"/>
                </a:cubicBezTo>
                <a:lnTo>
                  <a:pt x="3606800" y="1860460"/>
                </a:lnTo>
                <a:cubicBezTo>
                  <a:pt x="3375362" y="1821886"/>
                  <a:pt x="3661433" y="1867288"/>
                  <a:pt x="3335867" y="1826593"/>
                </a:cubicBezTo>
                <a:cubicBezTo>
                  <a:pt x="3301798" y="1822334"/>
                  <a:pt x="3268286" y="1814299"/>
                  <a:pt x="3234267" y="1809660"/>
                </a:cubicBezTo>
                <a:cubicBezTo>
                  <a:pt x="3144087" y="1797363"/>
                  <a:pt x="2963333" y="1775793"/>
                  <a:pt x="2963333" y="1775793"/>
                </a:cubicBezTo>
                <a:cubicBezTo>
                  <a:pt x="2834155" y="1743499"/>
                  <a:pt x="2960064" y="1773063"/>
                  <a:pt x="2794000" y="1741926"/>
                </a:cubicBezTo>
                <a:cubicBezTo>
                  <a:pt x="2737424" y="1731318"/>
                  <a:pt x="2681785" y="1715200"/>
                  <a:pt x="2624667" y="1708060"/>
                </a:cubicBezTo>
                <a:cubicBezTo>
                  <a:pt x="2438482" y="1684786"/>
                  <a:pt x="2534429" y="1696151"/>
                  <a:pt x="2336800" y="1674193"/>
                </a:cubicBezTo>
                <a:cubicBezTo>
                  <a:pt x="2247233" y="1644338"/>
                  <a:pt x="2315524" y="1664167"/>
                  <a:pt x="2184400" y="1640326"/>
                </a:cubicBezTo>
                <a:cubicBezTo>
                  <a:pt x="2156083" y="1635177"/>
                  <a:pt x="2128050" y="1628541"/>
                  <a:pt x="2099733" y="1623393"/>
                </a:cubicBezTo>
                <a:cubicBezTo>
                  <a:pt x="2065953" y="1617251"/>
                  <a:pt x="2031879" y="1612787"/>
                  <a:pt x="1998133" y="1606460"/>
                </a:cubicBezTo>
                <a:cubicBezTo>
                  <a:pt x="1941557" y="1595852"/>
                  <a:pt x="1883408" y="1590795"/>
                  <a:pt x="1828800" y="1572593"/>
                </a:cubicBezTo>
                <a:cubicBezTo>
                  <a:pt x="1811867" y="1566949"/>
                  <a:pt x="1795424" y="1559532"/>
                  <a:pt x="1778000" y="1555660"/>
                </a:cubicBezTo>
                <a:cubicBezTo>
                  <a:pt x="1744484" y="1548212"/>
                  <a:pt x="1710067" y="1545459"/>
                  <a:pt x="1676400" y="1538726"/>
                </a:cubicBezTo>
                <a:cubicBezTo>
                  <a:pt x="1570638" y="1517573"/>
                  <a:pt x="1646631" y="1529068"/>
                  <a:pt x="1557867" y="1504860"/>
                </a:cubicBezTo>
                <a:cubicBezTo>
                  <a:pt x="1512962" y="1492613"/>
                  <a:pt x="1468042" y="1480121"/>
                  <a:pt x="1422400" y="1470993"/>
                </a:cubicBezTo>
                <a:cubicBezTo>
                  <a:pt x="1394178" y="1465349"/>
                  <a:pt x="1365655" y="1461041"/>
                  <a:pt x="1337733" y="1454060"/>
                </a:cubicBezTo>
                <a:cubicBezTo>
                  <a:pt x="1320417" y="1449731"/>
                  <a:pt x="1304096" y="1442030"/>
                  <a:pt x="1286933" y="1437126"/>
                </a:cubicBezTo>
                <a:cubicBezTo>
                  <a:pt x="1264556" y="1430732"/>
                  <a:pt x="1241577" y="1426586"/>
                  <a:pt x="1219200" y="1420193"/>
                </a:cubicBezTo>
                <a:cubicBezTo>
                  <a:pt x="1202037" y="1415290"/>
                  <a:pt x="1185716" y="1407589"/>
                  <a:pt x="1168400" y="1403260"/>
                </a:cubicBezTo>
                <a:cubicBezTo>
                  <a:pt x="1140478" y="1396279"/>
                  <a:pt x="1111500" y="1393899"/>
                  <a:pt x="1083733" y="1386326"/>
                </a:cubicBezTo>
                <a:cubicBezTo>
                  <a:pt x="1083686" y="1386313"/>
                  <a:pt x="956756" y="1344000"/>
                  <a:pt x="931333" y="1335526"/>
                </a:cubicBezTo>
                <a:cubicBezTo>
                  <a:pt x="914400" y="1329882"/>
                  <a:pt x="897849" y="1322922"/>
                  <a:pt x="880533" y="1318593"/>
                </a:cubicBezTo>
                <a:lnTo>
                  <a:pt x="812800" y="1301660"/>
                </a:lnTo>
                <a:cubicBezTo>
                  <a:pt x="790222" y="1290371"/>
                  <a:pt x="766712" y="1280780"/>
                  <a:pt x="745067" y="1267793"/>
                </a:cubicBezTo>
                <a:cubicBezTo>
                  <a:pt x="710165" y="1246852"/>
                  <a:pt x="677334" y="1222638"/>
                  <a:pt x="643467" y="1200060"/>
                </a:cubicBezTo>
                <a:cubicBezTo>
                  <a:pt x="626534" y="1188771"/>
                  <a:pt x="611974" y="1172629"/>
                  <a:pt x="592667" y="1166193"/>
                </a:cubicBezTo>
                <a:lnTo>
                  <a:pt x="541867" y="1149260"/>
                </a:lnTo>
                <a:cubicBezTo>
                  <a:pt x="524934" y="1137971"/>
                  <a:pt x="509270" y="1124494"/>
                  <a:pt x="491067" y="1115393"/>
                </a:cubicBezTo>
                <a:cubicBezTo>
                  <a:pt x="350853" y="1045286"/>
                  <a:pt x="535053" y="1161651"/>
                  <a:pt x="389467" y="1064593"/>
                </a:cubicBezTo>
                <a:cubicBezTo>
                  <a:pt x="378178" y="1047660"/>
                  <a:pt x="370916" y="1027194"/>
                  <a:pt x="355600" y="1013793"/>
                </a:cubicBezTo>
                <a:cubicBezTo>
                  <a:pt x="324968" y="986990"/>
                  <a:pt x="287867" y="968638"/>
                  <a:pt x="254000" y="946060"/>
                </a:cubicBezTo>
                <a:cubicBezTo>
                  <a:pt x="188347" y="902292"/>
                  <a:pt x="222508" y="918629"/>
                  <a:pt x="152400" y="895260"/>
                </a:cubicBezTo>
                <a:cubicBezTo>
                  <a:pt x="71383" y="773735"/>
                  <a:pt x="113448" y="822441"/>
                  <a:pt x="33867" y="742860"/>
                </a:cubicBezTo>
                <a:cubicBezTo>
                  <a:pt x="56155" y="675996"/>
                  <a:pt x="68649" y="692060"/>
                  <a:pt x="0" y="692060"/>
                </a:cubicBezTo>
              </a:path>
            </a:pathLst>
          </a:custGeom>
          <a:noFill/>
          <a:ln w="5715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8" charset="0"/>
            </a:endParaRPr>
          </a:p>
        </p:txBody>
      </p:sp>
      <p:sp>
        <p:nvSpPr>
          <p:cNvPr id="19" name="Down Arrow 18"/>
          <p:cNvSpPr/>
          <p:nvPr/>
        </p:nvSpPr>
        <p:spPr bwMode="auto">
          <a:xfrm>
            <a:off x="5791200" y="4953000"/>
            <a:ext cx="304800" cy="3810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8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2133600" y="4114800"/>
            <a:ext cx="3733800" cy="2057400"/>
          </a:xfrm>
          <a:prstGeom prst="ellipse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8" charset="0"/>
            </a:endParaRPr>
          </a:p>
        </p:txBody>
      </p:sp>
    </p:spTree>
  </p:cSld>
  <p:clrMapOvr>
    <a:masterClrMapping/>
  </p:clrMapOvr>
  <p:transition advTm="1583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5 tongue of invasion below normal.jpg"/>
          <p:cNvPicPr>
            <a:picLocks noChangeAspect="1"/>
          </p:cNvPicPr>
          <p:nvPr/>
        </p:nvPicPr>
        <p:blipFill>
          <a:blip r:embed="rId3">
            <a:lum contrast="5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3810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Colon cancer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ransition advTm="1633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-609600" y="152400"/>
            <a:ext cx="6781800" cy="1143000"/>
          </a:xfrm>
        </p:spPr>
        <p:txBody>
          <a:bodyPr/>
          <a:lstStyle/>
          <a:p>
            <a:pPr eaLnBrk="1" hangingPunct="1"/>
            <a:r>
              <a:rPr lang="en-US" sz="2800" dirty="0">
                <a:solidFill>
                  <a:srgbClr val="800000"/>
                </a:solidFill>
                <a:latin typeface="Comic Sans MS" pitchFamily="-102" charset="0"/>
                <a:ea typeface="ＭＳ Ｐゴシック" pitchFamily="-102" charset="-128"/>
                <a:cs typeface="ＭＳ Ｐゴシック" pitchFamily="-102" charset="-128"/>
              </a:rPr>
              <a:t>1. Malignancy and Metastasis </a:t>
            </a:r>
            <a:br>
              <a:rPr lang="en-US" sz="2800" dirty="0">
                <a:solidFill>
                  <a:srgbClr val="800000"/>
                </a:solidFill>
                <a:latin typeface="Comic Sans MS" pitchFamily="-102" charset="0"/>
                <a:ea typeface="ＭＳ Ｐゴシック" pitchFamily="-102" charset="-128"/>
                <a:cs typeface="ＭＳ Ｐゴシック" pitchFamily="-102" charset="-128"/>
              </a:rPr>
            </a:br>
            <a:endParaRPr lang="en-US" sz="2800" dirty="0">
              <a:solidFill>
                <a:srgbClr val="800000"/>
              </a:solidFill>
              <a:latin typeface="Comic Sans MS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2334" y="1219200"/>
            <a:ext cx="59383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Comic Sans MS" pitchFamily="-102" charset="0"/>
                <a:ea typeface="ＭＳ Ｐゴシック" pitchFamily="-102" charset="-128"/>
                <a:cs typeface="ＭＳ Ｐゴシック" pitchFamily="-102" charset="-128"/>
              </a:rPr>
              <a:t>the central problem of cancer research,</a:t>
            </a:r>
          </a:p>
          <a:p>
            <a:r>
              <a:rPr lang="en-US" dirty="0" smtClean="0">
                <a:solidFill>
                  <a:srgbClr val="800000"/>
                </a:solidFill>
                <a:latin typeface="Comic Sans MS" pitchFamily="-102" charset="0"/>
                <a:ea typeface="ＭＳ Ｐゴシック" pitchFamily="-102" charset="-128"/>
                <a:cs typeface="ＭＳ Ｐゴシック" pitchFamily="-102" charset="-128"/>
              </a:rPr>
              <a:t> both clinically and intellectually</a:t>
            </a:r>
            <a:endParaRPr lang="en-US" dirty="0"/>
          </a:p>
        </p:txBody>
      </p:sp>
    </p:spTree>
  </p:cSld>
  <p:clrMapOvr>
    <a:masterClrMapping/>
  </p:clrMapOvr>
  <p:transition advTm="3775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5 tongue of invasion below normal.jpg"/>
          <p:cNvPicPr>
            <a:picLocks noChangeAspect="1"/>
          </p:cNvPicPr>
          <p:nvPr/>
        </p:nvPicPr>
        <p:blipFill>
          <a:blip r:embed="rId3">
            <a:lum contrast="5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3810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Colon cancer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ransition advTm="35533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w power 0.7.jpg"/>
          <p:cNvPicPr>
            <a:picLocks noChangeAspect="1"/>
          </p:cNvPicPr>
          <p:nvPr/>
        </p:nvPicPr>
        <p:blipFill>
          <a:blip r:embed="rId3">
            <a:lum contrast="55000"/>
          </a:blip>
          <a:stretch>
            <a:fillRect/>
          </a:stretch>
        </p:blipFill>
        <p:spPr>
          <a:xfrm>
            <a:off x="228600" y="0"/>
            <a:ext cx="9144000" cy="6858000"/>
          </a:xfrm>
          <a:prstGeom prst="rect">
            <a:avLst/>
          </a:prstGeom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3810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Colon cancer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Freeform 7"/>
          <p:cNvSpPr/>
          <p:nvPr/>
        </p:nvSpPr>
        <p:spPr bwMode="auto">
          <a:xfrm rot="21205302">
            <a:off x="1418617" y="-318565"/>
            <a:ext cx="6877389" cy="5887394"/>
          </a:xfrm>
          <a:custGeom>
            <a:avLst/>
            <a:gdLst>
              <a:gd name="connsiteX0" fmla="*/ 1153583 w 6936316"/>
              <a:gd name="connsiteY0" fmla="*/ 584200 h 6208183"/>
              <a:gd name="connsiteX1" fmla="*/ 721783 w 6936316"/>
              <a:gd name="connsiteY1" fmla="*/ 1028700 h 6208183"/>
              <a:gd name="connsiteX2" fmla="*/ 759883 w 6936316"/>
              <a:gd name="connsiteY2" fmla="*/ 1562100 h 6208183"/>
              <a:gd name="connsiteX3" fmla="*/ 505883 w 6936316"/>
              <a:gd name="connsiteY3" fmla="*/ 1612900 h 6208183"/>
              <a:gd name="connsiteX4" fmla="*/ 277283 w 6936316"/>
              <a:gd name="connsiteY4" fmla="*/ 1714500 h 6208183"/>
              <a:gd name="connsiteX5" fmla="*/ 10583 w 6936316"/>
              <a:gd name="connsiteY5" fmla="*/ 2463800 h 6208183"/>
              <a:gd name="connsiteX6" fmla="*/ 213783 w 6936316"/>
              <a:gd name="connsiteY6" fmla="*/ 2984500 h 6208183"/>
              <a:gd name="connsiteX7" fmla="*/ 924983 w 6936316"/>
              <a:gd name="connsiteY7" fmla="*/ 3721100 h 6208183"/>
              <a:gd name="connsiteX8" fmla="*/ 1585383 w 6936316"/>
              <a:gd name="connsiteY8" fmla="*/ 4267200 h 6208183"/>
              <a:gd name="connsiteX9" fmla="*/ 2004483 w 6936316"/>
              <a:gd name="connsiteY9" fmla="*/ 4470400 h 6208183"/>
              <a:gd name="connsiteX10" fmla="*/ 2321983 w 6936316"/>
              <a:gd name="connsiteY10" fmla="*/ 4254500 h 6208183"/>
              <a:gd name="connsiteX11" fmla="*/ 2652183 w 6936316"/>
              <a:gd name="connsiteY11" fmla="*/ 4305300 h 6208183"/>
              <a:gd name="connsiteX12" fmla="*/ 2804583 w 6936316"/>
              <a:gd name="connsiteY12" fmla="*/ 4533900 h 6208183"/>
              <a:gd name="connsiteX13" fmla="*/ 2741083 w 6936316"/>
              <a:gd name="connsiteY13" fmla="*/ 4826000 h 6208183"/>
              <a:gd name="connsiteX14" fmla="*/ 2741083 w 6936316"/>
              <a:gd name="connsiteY14" fmla="*/ 5054600 h 6208183"/>
              <a:gd name="connsiteX15" fmla="*/ 2753783 w 6936316"/>
              <a:gd name="connsiteY15" fmla="*/ 5194300 h 6208183"/>
              <a:gd name="connsiteX16" fmla="*/ 2702983 w 6936316"/>
              <a:gd name="connsiteY16" fmla="*/ 5334000 h 6208183"/>
              <a:gd name="connsiteX17" fmla="*/ 2372783 w 6936316"/>
              <a:gd name="connsiteY17" fmla="*/ 5346700 h 6208183"/>
              <a:gd name="connsiteX18" fmla="*/ 1877483 w 6936316"/>
              <a:gd name="connsiteY18" fmla="*/ 5372100 h 6208183"/>
              <a:gd name="connsiteX19" fmla="*/ 1547283 w 6936316"/>
              <a:gd name="connsiteY19" fmla="*/ 5359400 h 6208183"/>
              <a:gd name="connsiteX20" fmla="*/ 1394883 w 6936316"/>
              <a:gd name="connsiteY20" fmla="*/ 5359400 h 6208183"/>
              <a:gd name="connsiteX21" fmla="*/ 1775883 w 6936316"/>
              <a:gd name="connsiteY21" fmla="*/ 5626100 h 6208183"/>
              <a:gd name="connsiteX22" fmla="*/ 2588683 w 6936316"/>
              <a:gd name="connsiteY22" fmla="*/ 5956300 h 6208183"/>
              <a:gd name="connsiteX23" fmla="*/ 3312583 w 6936316"/>
              <a:gd name="connsiteY23" fmla="*/ 6172200 h 6208183"/>
              <a:gd name="connsiteX24" fmla="*/ 5039783 w 6936316"/>
              <a:gd name="connsiteY24" fmla="*/ 6172200 h 6208183"/>
              <a:gd name="connsiteX25" fmla="*/ 5522383 w 6936316"/>
              <a:gd name="connsiteY25" fmla="*/ 6032500 h 6208183"/>
              <a:gd name="connsiteX26" fmla="*/ 6093883 w 6936316"/>
              <a:gd name="connsiteY26" fmla="*/ 5715000 h 6208183"/>
              <a:gd name="connsiteX27" fmla="*/ 6144683 w 6936316"/>
              <a:gd name="connsiteY27" fmla="*/ 5143500 h 6208183"/>
              <a:gd name="connsiteX28" fmla="*/ 6119283 w 6936316"/>
              <a:gd name="connsiteY28" fmla="*/ 4140200 h 6208183"/>
              <a:gd name="connsiteX29" fmla="*/ 6106583 w 6936316"/>
              <a:gd name="connsiteY29" fmla="*/ 596900 h 6208183"/>
              <a:gd name="connsiteX30" fmla="*/ 1153583 w 6936316"/>
              <a:gd name="connsiteY30" fmla="*/ 584200 h 620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936316" h="6208183">
                <a:moveTo>
                  <a:pt x="1153583" y="584200"/>
                </a:moveTo>
                <a:cubicBezTo>
                  <a:pt x="256116" y="656167"/>
                  <a:pt x="787400" y="865717"/>
                  <a:pt x="721783" y="1028700"/>
                </a:cubicBezTo>
                <a:cubicBezTo>
                  <a:pt x="656166" y="1191683"/>
                  <a:pt x="795866" y="1464733"/>
                  <a:pt x="759883" y="1562100"/>
                </a:cubicBezTo>
                <a:cubicBezTo>
                  <a:pt x="723900" y="1659467"/>
                  <a:pt x="586316" y="1587500"/>
                  <a:pt x="505883" y="1612900"/>
                </a:cubicBezTo>
                <a:cubicBezTo>
                  <a:pt x="425450" y="1638300"/>
                  <a:pt x="359833" y="1572683"/>
                  <a:pt x="277283" y="1714500"/>
                </a:cubicBezTo>
                <a:cubicBezTo>
                  <a:pt x="194733" y="1856317"/>
                  <a:pt x="21166" y="2252133"/>
                  <a:pt x="10583" y="2463800"/>
                </a:cubicBezTo>
                <a:cubicBezTo>
                  <a:pt x="0" y="2675467"/>
                  <a:pt x="61383" y="2774950"/>
                  <a:pt x="213783" y="2984500"/>
                </a:cubicBezTo>
                <a:cubicBezTo>
                  <a:pt x="366183" y="3194050"/>
                  <a:pt x="696383" y="3507317"/>
                  <a:pt x="924983" y="3721100"/>
                </a:cubicBezTo>
                <a:cubicBezTo>
                  <a:pt x="1153583" y="3934883"/>
                  <a:pt x="1405467" y="4142317"/>
                  <a:pt x="1585383" y="4267200"/>
                </a:cubicBezTo>
                <a:cubicBezTo>
                  <a:pt x="1765299" y="4392083"/>
                  <a:pt x="1881716" y="4472517"/>
                  <a:pt x="2004483" y="4470400"/>
                </a:cubicBezTo>
                <a:cubicBezTo>
                  <a:pt x="2127250" y="4468283"/>
                  <a:pt x="2214033" y="4282017"/>
                  <a:pt x="2321983" y="4254500"/>
                </a:cubicBezTo>
                <a:cubicBezTo>
                  <a:pt x="2429933" y="4226983"/>
                  <a:pt x="2571750" y="4258733"/>
                  <a:pt x="2652183" y="4305300"/>
                </a:cubicBezTo>
                <a:cubicBezTo>
                  <a:pt x="2732616" y="4351867"/>
                  <a:pt x="2789766" y="4447117"/>
                  <a:pt x="2804583" y="4533900"/>
                </a:cubicBezTo>
                <a:cubicBezTo>
                  <a:pt x="2819400" y="4620683"/>
                  <a:pt x="2751666" y="4739217"/>
                  <a:pt x="2741083" y="4826000"/>
                </a:cubicBezTo>
                <a:cubicBezTo>
                  <a:pt x="2730500" y="4912783"/>
                  <a:pt x="2738966" y="4993217"/>
                  <a:pt x="2741083" y="5054600"/>
                </a:cubicBezTo>
                <a:cubicBezTo>
                  <a:pt x="2743200" y="5115983"/>
                  <a:pt x="2760133" y="5147733"/>
                  <a:pt x="2753783" y="5194300"/>
                </a:cubicBezTo>
                <a:cubicBezTo>
                  <a:pt x="2747433" y="5240867"/>
                  <a:pt x="2766483" y="5308600"/>
                  <a:pt x="2702983" y="5334000"/>
                </a:cubicBezTo>
                <a:cubicBezTo>
                  <a:pt x="2639483" y="5359400"/>
                  <a:pt x="2372783" y="5346700"/>
                  <a:pt x="2372783" y="5346700"/>
                </a:cubicBezTo>
                <a:cubicBezTo>
                  <a:pt x="2235200" y="5353050"/>
                  <a:pt x="2015066" y="5369983"/>
                  <a:pt x="1877483" y="5372100"/>
                </a:cubicBezTo>
                <a:cubicBezTo>
                  <a:pt x="1739900" y="5374217"/>
                  <a:pt x="1627716" y="5361517"/>
                  <a:pt x="1547283" y="5359400"/>
                </a:cubicBezTo>
                <a:cubicBezTo>
                  <a:pt x="1466850" y="5357283"/>
                  <a:pt x="1356783" y="5314950"/>
                  <a:pt x="1394883" y="5359400"/>
                </a:cubicBezTo>
                <a:cubicBezTo>
                  <a:pt x="1432983" y="5403850"/>
                  <a:pt x="1576916" y="5526617"/>
                  <a:pt x="1775883" y="5626100"/>
                </a:cubicBezTo>
                <a:cubicBezTo>
                  <a:pt x="1974850" y="5725583"/>
                  <a:pt x="2332566" y="5865283"/>
                  <a:pt x="2588683" y="5956300"/>
                </a:cubicBezTo>
                <a:cubicBezTo>
                  <a:pt x="2844800" y="6047317"/>
                  <a:pt x="2904066" y="6136217"/>
                  <a:pt x="3312583" y="6172200"/>
                </a:cubicBezTo>
                <a:cubicBezTo>
                  <a:pt x="3721100" y="6208183"/>
                  <a:pt x="4671483" y="6195483"/>
                  <a:pt x="5039783" y="6172200"/>
                </a:cubicBezTo>
                <a:cubicBezTo>
                  <a:pt x="5408083" y="6148917"/>
                  <a:pt x="5346700" y="6108700"/>
                  <a:pt x="5522383" y="6032500"/>
                </a:cubicBezTo>
                <a:cubicBezTo>
                  <a:pt x="5698066" y="5956300"/>
                  <a:pt x="5990166" y="5863167"/>
                  <a:pt x="6093883" y="5715000"/>
                </a:cubicBezTo>
                <a:cubicBezTo>
                  <a:pt x="6197600" y="5566833"/>
                  <a:pt x="6140450" y="5405967"/>
                  <a:pt x="6144683" y="5143500"/>
                </a:cubicBezTo>
                <a:cubicBezTo>
                  <a:pt x="6148916" y="4881033"/>
                  <a:pt x="6125633" y="4897967"/>
                  <a:pt x="6119283" y="4140200"/>
                </a:cubicBezTo>
                <a:cubicBezTo>
                  <a:pt x="6112933" y="3382433"/>
                  <a:pt x="6936316" y="1193800"/>
                  <a:pt x="6106583" y="596900"/>
                </a:cubicBezTo>
                <a:cubicBezTo>
                  <a:pt x="5276850" y="0"/>
                  <a:pt x="2051050" y="512233"/>
                  <a:pt x="1153583" y="584200"/>
                </a:cubicBezTo>
                <a:close/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small" normalizeH="0" baseline="0" dirty="0"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chemeClr val="tx1"/>
              </a:solidFill>
              <a:effectLst/>
              <a:latin typeface="Times" pitchFamily="-108" charset="0"/>
            </a:endParaRPr>
          </a:p>
        </p:txBody>
      </p:sp>
      <p:sp>
        <p:nvSpPr>
          <p:cNvPr id="9" name="Down Arrow 8"/>
          <p:cNvSpPr/>
          <p:nvPr/>
        </p:nvSpPr>
        <p:spPr bwMode="auto">
          <a:xfrm>
            <a:off x="5410200" y="4953000"/>
            <a:ext cx="304800" cy="3810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8" charset="0"/>
            </a:endParaRPr>
          </a:p>
        </p:txBody>
      </p:sp>
      <p:sp>
        <p:nvSpPr>
          <p:cNvPr id="10" name="Left Arrow 9"/>
          <p:cNvSpPr/>
          <p:nvPr/>
        </p:nvSpPr>
        <p:spPr bwMode="auto">
          <a:xfrm rot="20703803">
            <a:off x="4495800" y="4874012"/>
            <a:ext cx="609600" cy="3048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05400" y="4343400"/>
            <a:ext cx="1641295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Invasion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6096000" y="7467600"/>
            <a:ext cx="1054100" cy="400050"/>
          </a:xfrm>
          <a:custGeom>
            <a:avLst/>
            <a:gdLst>
              <a:gd name="connsiteX0" fmla="*/ 0 w 1054100"/>
              <a:gd name="connsiteY0" fmla="*/ 19050 h 400050"/>
              <a:gd name="connsiteX1" fmla="*/ 101600 w 1054100"/>
              <a:gd name="connsiteY1" fmla="*/ 387350 h 400050"/>
              <a:gd name="connsiteX2" fmla="*/ 127000 w 1054100"/>
              <a:gd name="connsiteY2" fmla="*/ 6350 h 400050"/>
              <a:gd name="connsiteX3" fmla="*/ 228600 w 1054100"/>
              <a:gd name="connsiteY3" fmla="*/ 387350 h 400050"/>
              <a:gd name="connsiteX4" fmla="*/ 304800 w 1054100"/>
              <a:gd name="connsiteY4" fmla="*/ 31750 h 400050"/>
              <a:gd name="connsiteX5" fmla="*/ 393700 w 1054100"/>
              <a:gd name="connsiteY5" fmla="*/ 387350 h 400050"/>
              <a:gd name="connsiteX6" fmla="*/ 520700 w 1054100"/>
              <a:gd name="connsiteY6" fmla="*/ 31750 h 400050"/>
              <a:gd name="connsiteX7" fmla="*/ 635000 w 1054100"/>
              <a:gd name="connsiteY7" fmla="*/ 374650 h 400050"/>
              <a:gd name="connsiteX8" fmla="*/ 723900 w 1054100"/>
              <a:gd name="connsiteY8" fmla="*/ 19050 h 400050"/>
              <a:gd name="connsiteX9" fmla="*/ 812800 w 1054100"/>
              <a:gd name="connsiteY9" fmla="*/ 361950 h 400050"/>
              <a:gd name="connsiteX10" fmla="*/ 889000 w 1054100"/>
              <a:gd name="connsiteY10" fmla="*/ 6350 h 400050"/>
              <a:gd name="connsiteX11" fmla="*/ 1003300 w 1054100"/>
              <a:gd name="connsiteY11" fmla="*/ 400050 h 400050"/>
              <a:gd name="connsiteX12" fmla="*/ 1054100 w 1054100"/>
              <a:gd name="connsiteY12" fmla="*/ 6350 h 400050"/>
              <a:gd name="connsiteX13" fmla="*/ 1054100 w 1054100"/>
              <a:gd name="connsiteY13" fmla="*/ 6350 h 400050"/>
              <a:gd name="connsiteX14" fmla="*/ 1054100 w 1054100"/>
              <a:gd name="connsiteY14" fmla="*/ 6350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54100" h="400050">
                <a:moveTo>
                  <a:pt x="0" y="19050"/>
                </a:moveTo>
                <a:cubicBezTo>
                  <a:pt x="40216" y="204258"/>
                  <a:pt x="80433" y="389467"/>
                  <a:pt x="101600" y="387350"/>
                </a:cubicBezTo>
                <a:cubicBezTo>
                  <a:pt x="122767" y="385233"/>
                  <a:pt x="105833" y="6350"/>
                  <a:pt x="127000" y="6350"/>
                </a:cubicBezTo>
                <a:cubicBezTo>
                  <a:pt x="148167" y="6350"/>
                  <a:pt x="198967" y="383117"/>
                  <a:pt x="228600" y="387350"/>
                </a:cubicBezTo>
                <a:cubicBezTo>
                  <a:pt x="258233" y="391583"/>
                  <a:pt x="277283" y="31750"/>
                  <a:pt x="304800" y="31750"/>
                </a:cubicBezTo>
                <a:cubicBezTo>
                  <a:pt x="332317" y="31750"/>
                  <a:pt x="357717" y="387350"/>
                  <a:pt x="393700" y="387350"/>
                </a:cubicBezTo>
                <a:cubicBezTo>
                  <a:pt x="429683" y="387350"/>
                  <a:pt x="480483" y="33867"/>
                  <a:pt x="520700" y="31750"/>
                </a:cubicBezTo>
                <a:cubicBezTo>
                  <a:pt x="560917" y="29633"/>
                  <a:pt x="601133" y="376767"/>
                  <a:pt x="635000" y="374650"/>
                </a:cubicBezTo>
                <a:cubicBezTo>
                  <a:pt x="668867" y="372533"/>
                  <a:pt x="694267" y="21167"/>
                  <a:pt x="723900" y="19050"/>
                </a:cubicBezTo>
                <a:cubicBezTo>
                  <a:pt x="753533" y="16933"/>
                  <a:pt x="785283" y="364067"/>
                  <a:pt x="812800" y="361950"/>
                </a:cubicBezTo>
                <a:cubicBezTo>
                  <a:pt x="840317" y="359833"/>
                  <a:pt x="857250" y="0"/>
                  <a:pt x="889000" y="6350"/>
                </a:cubicBezTo>
                <a:cubicBezTo>
                  <a:pt x="920750" y="12700"/>
                  <a:pt x="975783" y="400050"/>
                  <a:pt x="1003300" y="400050"/>
                </a:cubicBezTo>
                <a:cubicBezTo>
                  <a:pt x="1030817" y="400050"/>
                  <a:pt x="1054100" y="6350"/>
                  <a:pt x="1054100" y="6350"/>
                </a:cubicBezTo>
                <a:lnTo>
                  <a:pt x="1054100" y="6350"/>
                </a:lnTo>
                <a:lnTo>
                  <a:pt x="1054100" y="6350"/>
                </a:lnTo>
              </a:path>
            </a:pathLst>
          </a:cu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41052" y="1219200"/>
            <a:ext cx="1402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Cancer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418467">
            <a:off x="3550149" y="5660435"/>
            <a:ext cx="2009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FF"/>
                </a:solidFill>
              </a:rPr>
              <a:t>Normal Muscle</a:t>
            </a:r>
            <a:endParaRPr lang="en-US" sz="2000" b="1" dirty="0">
              <a:solidFill>
                <a:srgbClr val="FF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690098">
            <a:off x="208523" y="3936843"/>
            <a:ext cx="2198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Normal epithelium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6" name="Freeform 15"/>
          <p:cNvSpPr/>
          <p:nvPr/>
        </p:nvSpPr>
        <p:spPr bwMode="auto">
          <a:xfrm>
            <a:off x="1295688" y="3742267"/>
            <a:ext cx="2939616" cy="1236133"/>
          </a:xfrm>
          <a:custGeom>
            <a:avLst/>
            <a:gdLst>
              <a:gd name="connsiteX0" fmla="*/ 160579 w 2939616"/>
              <a:gd name="connsiteY0" fmla="*/ 50800 h 1236133"/>
              <a:gd name="connsiteX1" fmla="*/ 617779 w 2939616"/>
              <a:gd name="connsiteY1" fmla="*/ 186266 h 1236133"/>
              <a:gd name="connsiteX2" fmla="*/ 634712 w 2939616"/>
              <a:gd name="connsiteY2" fmla="*/ 237066 h 1236133"/>
              <a:gd name="connsiteX3" fmla="*/ 854845 w 2939616"/>
              <a:gd name="connsiteY3" fmla="*/ 220133 h 1236133"/>
              <a:gd name="connsiteX4" fmla="*/ 990312 w 2939616"/>
              <a:gd name="connsiteY4" fmla="*/ 135466 h 1236133"/>
              <a:gd name="connsiteX5" fmla="*/ 1041112 w 2939616"/>
              <a:gd name="connsiteY5" fmla="*/ 33866 h 1236133"/>
              <a:gd name="connsiteX6" fmla="*/ 1091912 w 2939616"/>
              <a:gd name="connsiteY6" fmla="*/ 0 h 1236133"/>
              <a:gd name="connsiteX7" fmla="*/ 1261245 w 2939616"/>
              <a:gd name="connsiteY7" fmla="*/ 16933 h 1236133"/>
              <a:gd name="connsiteX8" fmla="*/ 1362845 w 2939616"/>
              <a:gd name="connsiteY8" fmla="*/ 50800 h 1236133"/>
              <a:gd name="connsiteX9" fmla="*/ 1413645 w 2939616"/>
              <a:gd name="connsiteY9" fmla="*/ 67733 h 1236133"/>
              <a:gd name="connsiteX10" fmla="*/ 1532179 w 2939616"/>
              <a:gd name="connsiteY10" fmla="*/ 203200 h 1236133"/>
              <a:gd name="connsiteX11" fmla="*/ 1549112 w 2939616"/>
              <a:gd name="connsiteY11" fmla="*/ 254000 h 1236133"/>
              <a:gd name="connsiteX12" fmla="*/ 1650712 w 2939616"/>
              <a:gd name="connsiteY12" fmla="*/ 287866 h 1236133"/>
              <a:gd name="connsiteX13" fmla="*/ 1701512 w 2939616"/>
              <a:gd name="connsiteY13" fmla="*/ 304800 h 1236133"/>
              <a:gd name="connsiteX14" fmla="*/ 1887779 w 2939616"/>
              <a:gd name="connsiteY14" fmla="*/ 355600 h 1236133"/>
              <a:gd name="connsiteX15" fmla="*/ 1938579 w 2939616"/>
              <a:gd name="connsiteY15" fmla="*/ 389466 h 1236133"/>
              <a:gd name="connsiteX16" fmla="*/ 2040179 w 2939616"/>
              <a:gd name="connsiteY16" fmla="*/ 423333 h 1236133"/>
              <a:gd name="connsiteX17" fmla="*/ 2141779 w 2939616"/>
              <a:gd name="connsiteY17" fmla="*/ 457200 h 1236133"/>
              <a:gd name="connsiteX18" fmla="*/ 2243379 w 2939616"/>
              <a:gd name="connsiteY18" fmla="*/ 491066 h 1236133"/>
              <a:gd name="connsiteX19" fmla="*/ 2294179 w 2939616"/>
              <a:gd name="connsiteY19" fmla="*/ 508000 h 1236133"/>
              <a:gd name="connsiteX20" fmla="*/ 2344979 w 2939616"/>
              <a:gd name="connsiteY20" fmla="*/ 541866 h 1236133"/>
              <a:gd name="connsiteX21" fmla="*/ 2446579 w 2939616"/>
              <a:gd name="connsiteY21" fmla="*/ 575733 h 1236133"/>
              <a:gd name="connsiteX22" fmla="*/ 2463512 w 2939616"/>
              <a:gd name="connsiteY22" fmla="*/ 524933 h 1236133"/>
              <a:gd name="connsiteX23" fmla="*/ 2514312 w 2939616"/>
              <a:gd name="connsiteY23" fmla="*/ 508000 h 1236133"/>
              <a:gd name="connsiteX24" fmla="*/ 2852979 w 2939616"/>
              <a:gd name="connsiteY24" fmla="*/ 541866 h 1236133"/>
              <a:gd name="connsiteX25" fmla="*/ 2903779 w 2939616"/>
              <a:gd name="connsiteY25" fmla="*/ 558800 h 1236133"/>
              <a:gd name="connsiteX26" fmla="*/ 2903779 w 2939616"/>
              <a:gd name="connsiteY26" fmla="*/ 677333 h 1236133"/>
              <a:gd name="connsiteX27" fmla="*/ 2920712 w 2939616"/>
              <a:gd name="connsiteY27" fmla="*/ 778933 h 1236133"/>
              <a:gd name="connsiteX28" fmla="*/ 2937645 w 2939616"/>
              <a:gd name="connsiteY28" fmla="*/ 829733 h 1236133"/>
              <a:gd name="connsiteX29" fmla="*/ 2903779 w 2939616"/>
              <a:gd name="connsiteY29" fmla="*/ 931333 h 1236133"/>
              <a:gd name="connsiteX30" fmla="*/ 2852979 w 2939616"/>
              <a:gd name="connsiteY30" fmla="*/ 948266 h 1236133"/>
              <a:gd name="connsiteX31" fmla="*/ 2751379 w 2939616"/>
              <a:gd name="connsiteY31" fmla="*/ 1016000 h 1236133"/>
              <a:gd name="connsiteX32" fmla="*/ 2700579 w 2939616"/>
              <a:gd name="connsiteY32" fmla="*/ 1049866 h 1236133"/>
              <a:gd name="connsiteX33" fmla="*/ 2548179 w 2939616"/>
              <a:gd name="connsiteY33" fmla="*/ 1100666 h 1236133"/>
              <a:gd name="connsiteX34" fmla="*/ 2429645 w 2939616"/>
              <a:gd name="connsiteY34" fmla="*/ 1134533 h 1236133"/>
              <a:gd name="connsiteX35" fmla="*/ 2175645 w 2939616"/>
              <a:gd name="connsiteY35" fmla="*/ 1168400 h 1236133"/>
              <a:gd name="connsiteX36" fmla="*/ 2124845 w 2939616"/>
              <a:gd name="connsiteY36" fmla="*/ 1185333 h 1236133"/>
              <a:gd name="connsiteX37" fmla="*/ 1972445 w 2939616"/>
              <a:gd name="connsiteY37" fmla="*/ 1219200 h 1236133"/>
              <a:gd name="connsiteX38" fmla="*/ 1853912 w 2939616"/>
              <a:gd name="connsiteY38" fmla="*/ 1236133 h 1236133"/>
              <a:gd name="connsiteX39" fmla="*/ 1345912 w 2939616"/>
              <a:gd name="connsiteY39" fmla="*/ 1202266 h 1236133"/>
              <a:gd name="connsiteX40" fmla="*/ 1227379 w 2939616"/>
              <a:gd name="connsiteY40" fmla="*/ 1168400 h 1236133"/>
              <a:gd name="connsiteX41" fmla="*/ 1159645 w 2939616"/>
              <a:gd name="connsiteY41" fmla="*/ 1151466 h 1236133"/>
              <a:gd name="connsiteX42" fmla="*/ 1058045 w 2939616"/>
              <a:gd name="connsiteY42" fmla="*/ 1117600 h 1236133"/>
              <a:gd name="connsiteX43" fmla="*/ 1007245 w 2939616"/>
              <a:gd name="connsiteY43" fmla="*/ 1100666 h 1236133"/>
              <a:gd name="connsiteX44" fmla="*/ 888712 w 2939616"/>
              <a:gd name="connsiteY44" fmla="*/ 1083733 h 1236133"/>
              <a:gd name="connsiteX45" fmla="*/ 719379 w 2939616"/>
              <a:gd name="connsiteY45" fmla="*/ 1032933 h 1236133"/>
              <a:gd name="connsiteX46" fmla="*/ 651645 w 2939616"/>
              <a:gd name="connsiteY46" fmla="*/ 1016000 h 1236133"/>
              <a:gd name="connsiteX47" fmla="*/ 550045 w 2939616"/>
              <a:gd name="connsiteY47" fmla="*/ 982133 h 1236133"/>
              <a:gd name="connsiteX48" fmla="*/ 448445 w 2939616"/>
              <a:gd name="connsiteY48" fmla="*/ 948266 h 1236133"/>
              <a:gd name="connsiteX49" fmla="*/ 296045 w 2939616"/>
              <a:gd name="connsiteY49" fmla="*/ 897466 h 1236133"/>
              <a:gd name="connsiteX50" fmla="*/ 245245 w 2939616"/>
              <a:gd name="connsiteY50" fmla="*/ 880533 h 1236133"/>
              <a:gd name="connsiteX51" fmla="*/ 194445 w 2939616"/>
              <a:gd name="connsiteY51" fmla="*/ 863600 h 1236133"/>
              <a:gd name="connsiteX52" fmla="*/ 75912 w 2939616"/>
              <a:gd name="connsiteY52" fmla="*/ 812800 h 1236133"/>
              <a:gd name="connsiteX53" fmla="*/ 8179 w 2939616"/>
              <a:gd name="connsiteY53" fmla="*/ 728133 h 1236133"/>
              <a:gd name="connsiteX54" fmla="*/ 58979 w 2939616"/>
              <a:gd name="connsiteY54" fmla="*/ 694266 h 1236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2939616" h="1236133">
                <a:moveTo>
                  <a:pt x="160579" y="50800"/>
                </a:moveTo>
                <a:cubicBezTo>
                  <a:pt x="312979" y="95955"/>
                  <a:pt x="469837" y="128146"/>
                  <a:pt x="617779" y="186266"/>
                </a:cubicBezTo>
                <a:cubicBezTo>
                  <a:pt x="634392" y="192793"/>
                  <a:pt x="617042" y="234542"/>
                  <a:pt x="634712" y="237066"/>
                </a:cubicBezTo>
                <a:cubicBezTo>
                  <a:pt x="707567" y="247474"/>
                  <a:pt x="781467" y="225777"/>
                  <a:pt x="854845" y="220133"/>
                </a:cubicBezTo>
                <a:cubicBezTo>
                  <a:pt x="975752" y="179830"/>
                  <a:pt x="936643" y="215969"/>
                  <a:pt x="990312" y="135466"/>
                </a:cubicBezTo>
                <a:cubicBezTo>
                  <a:pt x="1004084" y="94149"/>
                  <a:pt x="1008286" y="66692"/>
                  <a:pt x="1041112" y="33866"/>
                </a:cubicBezTo>
                <a:cubicBezTo>
                  <a:pt x="1055503" y="19476"/>
                  <a:pt x="1074979" y="11289"/>
                  <a:pt x="1091912" y="0"/>
                </a:cubicBezTo>
                <a:cubicBezTo>
                  <a:pt x="1148356" y="5644"/>
                  <a:pt x="1205491" y="6479"/>
                  <a:pt x="1261245" y="16933"/>
                </a:cubicBezTo>
                <a:cubicBezTo>
                  <a:pt x="1296332" y="23512"/>
                  <a:pt x="1328978" y="39511"/>
                  <a:pt x="1362845" y="50800"/>
                </a:cubicBezTo>
                <a:lnTo>
                  <a:pt x="1413645" y="67733"/>
                </a:lnTo>
                <a:cubicBezTo>
                  <a:pt x="1492668" y="186266"/>
                  <a:pt x="1447512" y="146755"/>
                  <a:pt x="1532179" y="203200"/>
                </a:cubicBezTo>
                <a:cubicBezTo>
                  <a:pt x="1537823" y="220133"/>
                  <a:pt x="1534587" y="243625"/>
                  <a:pt x="1549112" y="254000"/>
                </a:cubicBezTo>
                <a:cubicBezTo>
                  <a:pt x="1578161" y="274749"/>
                  <a:pt x="1616845" y="276577"/>
                  <a:pt x="1650712" y="287866"/>
                </a:cubicBezTo>
                <a:cubicBezTo>
                  <a:pt x="1667645" y="293510"/>
                  <a:pt x="1684009" y="301300"/>
                  <a:pt x="1701512" y="304800"/>
                </a:cubicBezTo>
                <a:cubicBezTo>
                  <a:pt x="1746954" y="313888"/>
                  <a:pt x="1850946" y="331045"/>
                  <a:pt x="1887779" y="355600"/>
                </a:cubicBezTo>
                <a:cubicBezTo>
                  <a:pt x="1904712" y="366889"/>
                  <a:pt x="1919982" y="381201"/>
                  <a:pt x="1938579" y="389466"/>
                </a:cubicBezTo>
                <a:cubicBezTo>
                  <a:pt x="1971201" y="403965"/>
                  <a:pt x="2006312" y="412044"/>
                  <a:pt x="2040179" y="423333"/>
                </a:cubicBezTo>
                <a:lnTo>
                  <a:pt x="2141779" y="457200"/>
                </a:lnTo>
                <a:lnTo>
                  <a:pt x="2243379" y="491066"/>
                </a:lnTo>
                <a:cubicBezTo>
                  <a:pt x="2260312" y="496711"/>
                  <a:pt x="2279327" y="498099"/>
                  <a:pt x="2294179" y="508000"/>
                </a:cubicBezTo>
                <a:cubicBezTo>
                  <a:pt x="2311112" y="519289"/>
                  <a:pt x="2326382" y="533601"/>
                  <a:pt x="2344979" y="541866"/>
                </a:cubicBezTo>
                <a:cubicBezTo>
                  <a:pt x="2377601" y="556365"/>
                  <a:pt x="2446579" y="575733"/>
                  <a:pt x="2446579" y="575733"/>
                </a:cubicBezTo>
                <a:cubicBezTo>
                  <a:pt x="2452223" y="558800"/>
                  <a:pt x="2450891" y="537554"/>
                  <a:pt x="2463512" y="524933"/>
                </a:cubicBezTo>
                <a:cubicBezTo>
                  <a:pt x="2476133" y="512312"/>
                  <a:pt x="2496463" y="508000"/>
                  <a:pt x="2514312" y="508000"/>
                </a:cubicBezTo>
                <a:cubicBezTo>
                  <a:pt x="2634278" y="508000"/>
                  <a:pt x="2737496" y="525369"/>
                  <a:pt x="2852979" y="541866"/>
                </a:cubicBezTo>
                <a:cubicBezTo>
                  <a:pt x="2869912" y="547511"/>
                  <a:pt x="2892629" y="544862"/>
                  <a:pt x="2903779" y="558800"/>
                </a:cubicBezTo>
                <a:cubicBezTo>
                  <a:pt x="2938799" y="602575"/>
                  <a:pt x="2917519" y="636111"/>
                  <a:pt x="2903779" y="677333"/>
                </a:cubicBezTo>
                <a:cubicBezTo>
                  <a:pt x="2909423" y="711200"/>
                  <a:pt x="2913264" y="745417"/>
                  <a:pt x="2920712" y="778933"/>
                </a:cubicBezTo>
                <a:cubicBezTo>
                  <a:pt x="2924584" y="796357"/>
                  <a:pt x="2939616" y="811993"/>
                  <a:pt x="2937645" y="829733"/>
                </a:cubicBezTo>
                <a:cubicBezTo>
                  <a:pt x="2933703" y="865213"/>
                  <a:pt x="2937646" y="920044"/>
                  <a:pt x="2903779" y="931333"/>
                </a:cubicBezTo>
                <a:lnTo>
                  <a:pt x="2852979" y="948266"/>
                </a:lnTo>
                <a:lnTo>
                  <a:pt x="2751379" y="1016000"/>
                </a:lnTo>
                <a:cubicBezTo>
                  <a:pt x="2734446" y="1027289"/>
                  <a:pt x="2719886" y="1043430"/>
                  <a:pt x="2700579" y="1049866"/>
                </a:cubicBezTo>
                <a:lnTo>
                  <a:pt x="2548179" y="1100666"/>
                </a:lnTo>
                <a:cubicBezTo>
                  <a:pt x="2499754" y="1116808"/>
                  <a:pt x="2482812" y="1123900"/>
                  <a:pt x="2429645" y="1134533"/>
                </a:cubicBezTo>
                <a:cubicBezTo>
                  <a:pt x="2334638" y="1153534"/>
                  <a:pt x="2277298" y="1157105"/>
                  <a:pt x="2175645" y="1168400"/>
                </a:cubicBezTo>
                <a:cubicBezTo>
                  <a:pt x="2158712" y="1174044"/>
                  <a:pt x="2142008" y="1180430"/>
                  <a:pt x="2124845" y="1185333"/>
                </a:cubicBezTo>
                <a:cubicBezTo>
                  <a:pt x="2082228" y="1197509"/>
                  <a:pt x="2014340" y="1212218"/>
                  <a:pt x="1972445" y="1219200"/>
                </a:cubicBezTo>
                <a:cubicBezTo>
                  <a:pt x="1933076" y="1225762"/>
                  <a:pt x="1893423" y="1230489"/>
                  <a:pt x="1853912" y="1236133"/>
                </a:cubicBezTo>
                <a:cubicBezTo>
                  <a:pt x="1678916" y="1228179"/>
                  <a:pt x="1515766" y="1230575"/>
                  <a:pt x="1345912" y="1202266"/>
                </a:cubicBezTo>
                <a:cubicBezTo>
                  <a:pt x="1282391" y="1191679"/>
                  <a:pt x="1283746" y="1184505"/>
                  <a:pt x="1227379" y="1168400"/>
                </a:cubicBezTo>
                <a:cubicBezTo>
                  <a:pt x="1205002" y="1162006"/>
                  <a:pt x="1181936" y="1158153"/>
                  <a:pt x="1159645" y="1151466"/>
                </a:cubicBezTo>
                <a:cubicBezTo>
                  <a:pt x="1125452" y="1141208"/>
                  <a:pt x="1091912" y="1128889"/>
                  <a:pt x="1058045" y="1117600"/>
                </a:cubicBezTo>
                <a:cubicBezTo>
                  <a:pt x="1041112" y="1111956"/>
                  <a:pt x="1024915" y="1103190"/>
                  <a:pt x="1007245" y="1100666"/>
                </a:cubicBezTo>
                <a:cubicBezTo>
                  <a:pt x="967734" y="1095022"/>
                  <a:pt x="927980" y="1090873"/>
                  <a:pt x="888712" y="1083733"/>
                </a:cubicBezTo>
                <a:cubicBezTo>
                  <a:pt x="790153" y="1065814"/>
                  <a:pt x="837217" y="1062392"/>
                  <a:pt x="719379" y="1032933"/>
                </a:cubicBezTo>
                <a:cubicBezTo>
                  <a:pt x="696801" y="1027289"/>
                  <a:pt x="673936" y="1022687"/>
                  <a:pt x="651645" y="1016000"/>
                </a:cubicBezTo>
                <a:cubicBezTo>
                  <a:pt x="617452" y="1005742"/>
                  <a:pt x="583912" y="993422"/>
                  <a:pt x="550045" y="982133"/>
                </a:cubicBezTo>
                <a:lnTo>
                  <a:pt x="448445" y="948266"/>
                </a:lnTo>
                <a:lnTo>
                  <a:pt x="296045" y="897466"/>
                </a:lnTo>
                <a:lnTo>
                  <a:pt x="245245" y="880533"/>
                </a:lnTo>
                <a:cubicBezTo>
                  <a:pt x="228312" y="874889"/>
                  <a:pt x="210410" y="871583"/>
                  <a:pt x="194445" y="863600"/>
                </a:cubicBezTo>
                <a:cubicBezTo>
                  <a:pt x="110747" y="821750"/>
                  <a:pt x="150659" y="837715"/>
                  <a:pt x="75912" y="812800"/>
                </a:cubicBezTo>
                <a:cubicBezTo>
                  <a:pt x="46231" y="793012"/>
                  <a:pt x="0" y="777208"/>
                  <a:pt x="8179" y="728133"/>
                </a:cubicBezTo>
                <a:cubicBezTo>
                  <a:pt x="21855" y="646075"/>
                  <a:pt x="37310" y="672598"/>
                  <a:pt x="58979" y="694266"/>
                </a:cubicBezTo>
              </a:path>
            </a:pathLst>
          </a:custGeom>
          <a:noFill/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8" charset="0"/>
            </a:endParaRPr>
          </a:p>
        </p:txBody>
      </p:sp>
      <p:sp>
        <p:nvSpPr>
          <p:cNvPr id="18" name="Freeform 17"/>
          <p:cNvSpPr/>
          <p:nvPr/>
        </p:nvSpPr>
        <p:spPr bwMode="auto">
          <a:xfrm>
            <a:off x="1066800" y="4648200"/>
            <a:ext cx="7046403" cy="2016496"/>
          </a:xfrm>
          <a:custGeom>
            <a:avLst/>
            <a:gdLst>
              <a:gd name="connsiteX0" fmla="*/ 372533 w 7046403"/>
              <a:gd name="connsiteY0" fmla="*/ 14726 h 2016496"/>
              <a:gd name="connsiteX1" fmla="*/ 491067 w 7046403"/>
              <a:gd name="connsiteY1" fmla="*/ 48593 h 2016496"/>
              <a:gd name="connsiteX2" fmla="*/ 558800 w 7046403"/>
              <a:gd name="connsiteY2" fmla="*/ 65526 h 2016496"/>
              <a:gd name="connsiteX3" fmla="*/ 660400 w 7046403"/>
              <a:gd name="connsiteY3" fmla="*/ 99393 h 2016496"/>
              <a:gd name="connsiteX4" fmla="*/ 897467 w 7046403"/>
              <a:gd name="connsiteY4" fmla="*/ 150193 h 2016496"/>
              <a:gd name="connsiteX5" fmla="*/ 965200 w 7046403"/>
              <a:gd name="connsiteY5" fmla="*/ 167126 h 2016496"/>
              <a:gd name="connsiteX6" fmla="*/ 1016000 w 7046403"/>
              <a:gd name="connsiteY6" fmla="*/ 184060 h 2016496"/>
              <a:gd name="connsiteX7" fmla="*/ 1185333 w 7046403"/>
              <a:gd name="connsiteY7" fmla="*/ 217926 h 2016496"/>
              <a:gd name="connsiteX8" fmla="*/ 1270000 w 7046403"/>
              <a:gd name="connsiteY8" fmla="*/ 234860 h 2016496"/>
              <a:gd name="connsiteX9" fmla="*/ 1320800 w 7046403"/>
              <a:gd name="connsiteY9" fmla="*/ 251793 h 2016496"/>
              <a:gd name="connsiteX10" fmla="*/ 1422400 w 7046403"/>
              <a:gd name="connsiteY10" fmla="*/ 268726 h 2016496"/>
              <a:gd name="connsiteX11" fmla="*/ 1524000 w 7046403"/>
              <a:gd name="connsiteY11" fmla="*/ 302593 h 2016496"/>
              <a:gd name="connsiteX12" fmla="*/ 1574800 w 7046403"/>
              <a:gd name="connsiteY12" fmla="*/ 319526 h 2016496"/>
              <a:gd name="connsiteX13" fmla="*/ 1642533 w 7046403"/>
              <a:gd name="connsiteY13" fmla="*/ 336460 h 2016496"/>
              <a:gd name="connsiteX14" fmla="*/ 1744133 w 7046403"/>
              <a:gd name="connsiteY14" fmla="*/ 370326 h 2016496"/>
              <a:gd name="connsiteX15" fmla="*/ 1896533 w 7046403"/>
              <a:gd name="connsiteY15" fmla="*/ 421126 h 2016496"/>
              <a:gd name="connsiteX16" fmla="*/ 2048933 w 7046403"/>
              <a:gd name="connsiteY16" fmla="*/ 471926 h 2016496"/>
              <a:gd name="connsiteX17" fmla="*/ 2099733 w 7046403"/>
              <a:gd name="connsiteY17" fmla="*/ 488860 h 2016496"/>
              <a:gd name="connsiteX18" fmla="*/ 2150533 w 7046403"/>
              <a:gd name="connsiteY18" fmla="*/ 505793 h 2016496"/>
              <a:gd name="connsiteX19" fmla="*/ 2201333 w 7046403"/>
              <a:gd name="connsiteY19" fmla="*/ 539660 h 2016496"/>
              <a:gd name="connsiteX20" fmla="*/ 2269067 w 7046403"/>
              <a:gd name="connsiteY20" fmla="*/ 556593 h 2016496"/>
              <a:gd name="connsiteX21" fmla="*/ 2370667 w 7046403"/>
              <a:gd name="connsiteY21" fmla="*/ 590460 h 2016496"/>
              <a:gd name="connsiteX22" fmla="*/ 2556933 w 7046403"/>
              <a:gd name="connsiteY22" fmla="*/ 641260 h 2016496"/>
              <a:gd name="connsiteX23" fmla="*/ 2675467 w 7046403"/>
              <a:gd name="connsiteY23" fmla="*/ 658193 h 2016496"/>
              <a:gd name="connsiteX24" fmla="*/ 2743200 w 7046403"/>
              <a:gd name="connsiteY24" fmla="*/ 675126 h 2016496"/>
              <a:gd name="connsiteX25" fmla="*/ 2895600 w 7046403"/>
              <a:gd name="connsiteY25" fmla="*/ 692060 h 2016496"/>
              <a:gd name="connsiteX26" fmla="*/ 2997200 w 7046403"/>
              <a:gd name="connsiteY26" fmla="*/ 725926 h 2016496"/>
              <a:gd name="connsiteX27" fmla="*/ 3048000 w 7046403"/>
              <a:gd name="connsiteY27" fmla="*/ 742860 h 2016496"/>
              <a:gd name="connsiteX28" fmla="*/ 3285067 w 7046403"/>
              <a:gd name="connsiteY28" fmla="*/ 776726 h 2016496"/>
              <a:gd name="connsiteX29" fmla="*/ 3437467 w 7046403"/>
              <a:gd name="connsiteY29" fmla="*/ 810593 h 2016496"/>
              <a:gd name="connsiteX30" fmla="*/ 3589867 w 7046403"/>
              <a:gd name="connsiteY30" fmla="*/ 827526 h 2016496"/>
              <a:gd name="connsiteX31" fmla="*/ 3674533 w 7046403"/>
              <a:gd name="connsiteY31" fmla="*/ 844460 h 2016496"/>
              <a:gd name="connsiteX32" fmla="*/ 3826933 w 7046403"/>
              <a:gd name="connsiteY32" fmla="*/ 861393 h 2016496"/>
              <a:gd name="connsiteX33" fmla="*/ 4250267 w 7046403"/>
              <a:gd name="connsiteY33" fmla="*/ 895260 h 2016496"/>
              <a:gd name="connsiteX34" fmla="*/ 4775200 w 7046403"/>
              <a:gd name="connsiteY34" fmla="*/ 878326 h 2016496"/>
              <a:gd name="connsiteX35" fmla="*/ 4910667 w 7046403"/>
              <a:gd name="connsiteY35" fmla="*/ 844460 h 2016496"/>
              <a:gd name="connsiteX36" fmla="*/ 5300133 w 7046403"/>
              <a:gd name="connsiteY36" fmla="*/ 793660 h 2016496"/>
              <a:gd name="connsiteX37" fmla="*/ 5418667 w 7046403"/>
              <a:gd name="connsiteY37" fmla="*/ 776726 h 2016496"/>
              <a:gd name="connsiteX38" fmla="*/ 5503333 w 7046403"/>
              <a:gd name="connsiteY38" fmla="*/ 759793 h 2016496"/>
              <a:gd name="connsiteX39" fmla="*/ 5791200 w 7046403"/>
              <a:gd name="connsiteY39" fmla="*/ 708993 h 2016496"/>
              <a:gd name="connsiteX40" fmla="*/ 5842000 w 7046403"/>
              <a:gd name="connsiteY40" fmla="*/ 692060 h 2016496"/>
              <a:gd name="connsiteX41" fmla="*/ 5943600 w 7046403"/>
              <a:gd name="connsiteY41" fmla="*/ 675126 h 2016496"/>
              <a:gd name="connsiteX42" fmla="*/ 6112933 w 7046403"/>
              <a:gd name="connsiteY42" fmla="*/ 641260 h 2016496"/>
              <a:gd name="connsiteX43" fmla="*/ 6265333 w 7046403"/>
              <a:gd name="connsiteY43" fmla="*/ 607393 h 2016496"/>
              <a:gd name="connsiteX44" fmla="*/ 6383867 w 7046403"/>
              <a:gd name="connsiteY44" fmla="*/ 556593 h 2016496"/>
              <a:gd name="connsiteX45" fmla="*/ 6485467 w 7046403"/>
              <a:gd name="connsiteY45" fmla="*/ 488860 h 2016496"/>
              <a:gd name="connsiteX46" fmla="*/ 6587067 w 7046403"/>
              <a:gd name="connsiteY46" fmla="*/ 454993 h 2016496"/>
              <a:gd name="connsiteX47" fmla="*/ 6637867 w 7046403"/>
              <a:gd name="connsiteY47" fmla="*/ 421126 h 2016496"/>
              <a:gd name="connsiteX48" fmla="*/ 6807200 w 7046403"/>
              <a:gd name="connsiteY48" fmla="*/ 421126 h 2016496"/>
              <a:gd name="connsiteX49" fmla="*/ 6908800 w 7046403"/>
              <a:gd name="connsiteY49" fmla="*/ 454993 h 2016496"/>
              <a:gd name="connsiteX50" fmla="*/ 6976533 w 7046403"/>
              <a:gd name="connsiteY50" fmla="*/ 539660 h 2016496"/>
              <a:gd name="connsiteX51" fmla="*/ 6993467 w 7046403"/>
              <a:gd name="connsiteY51" fmla="*/ 692060 h 2016496"/>
              <a:gd name="connsiteX52" fmla="*/ 7010400 w 7046403"/>
              <a:gd name="connsiteY52" fmla="*/ 793660 h 2016496"/>
              <a:gd name="connsiteX53" fmla="*/ 6993467 w 7046403"/>
              <a:gd name="connsiteY53" fmla="*/ 844460 h 2016496"/>
              <a:gd name="connsiteX54" fmla="*/ 7010400 w 7046403"/>
              <a:gd name="connsiteY54" fmla="*/ 929126 h 2016496"/>
              <a:gd name="connsiteX55" fmla="*/ 6993467 w 7046403"/>
              <a:gd name="connsiteY55" fmla="*/ 979926 h 2016496"/>
              <a:gd name="connsiteX56" fmla="*/ 6993467 w 7046403"/>
              <a:gd name="connsiteY56" fmla="*/ 1132326 h 2016496"/>
              <a:gd name="connsiteX57" fmla="*/ 6993467 w 7046403"/>
              <a:gd name="connsiteY57" fmla="*/ 1250860 h 2016496"/>
              <a:gd name="connsiteX58" fmla="*/ 7010400 w 7046403"/>
              <a:gd name="connsiteY58" fmla="*/ 1352460 h 2016496"/>
              <a:gd name="connsiteX59" fmla="*/ 6976533 w 7046403"/>
              <a:gd name="connsiteY59" fmla="*/ 1454060 h 2016496"/>
              <a:gd name="connsiteX60" fmla="*/ 6942667 w 7046403"/>
              <a:gd name="connsiteY60" fmla="*/ 1504860 h 2016496"/>
              <a:gd name="connsiteX61" fmla="*/ 6925733 w 7046403"/>
              <a:gd name="connsiteY61" fmla="*/ 1555660 h 2016496"/>
              <a:gd name="connsiteX62" fmla="*/ 6874933 w 7046403"/>
              <a:gd name="connsiteY62" fmla="*/ 1589526 h 2016496"/>
              <a:gd name="connsiteX63" fmla="*/ 6841067 w 7046403"/>
              <a:gd name="connsiteY63" fmla="*/ 1640326 h 2016496"/>
              <a:gd name="connsiteX64" fmla="*/ 6739467 w 7046403"/>
              <a:gd name="connsiteY64" fmla="*/ 1724993 h 2016496"/>
              <a:gd name="connsiteX65" fmla="*/ 6705600 w 7046403"/>
              <a:gd name="connsiteY65" fmla="*/ 1775793 h 2016496"/>
              <a:gd name="connsiteX66" fmla="*/ 6553200 w 7046403"/>
              <a:gd name="connsiteY66" fmla="*/ 1843526 h 2016496"/>
              <a:gd name="connsiteX67" fmla="*/ 6350000 w 7046403"/>
              <a:gd name="connsiteY67" fmla="*/ 1911260 h 2016496"/>
              <a:gd name="connsiteX68" fmla="*/ 6231467 w 7046403"/>
              <a:gd name="connsiteY68" fmla="*/ 1945126 h 2016496"/>
              <a:gd name="connsiteX69" fmla="*/ 6096000 w 7046403"/>
              <a:gd name="connsiteY69" fmla="*/ 1962060 h 2016496"/>
              <a:gd name="connsiteX70" fmla="*/ 5689600 w 7046403"/>
              <a:gd name="connsiteY70" fmla="*/ 1995926 h 2016496"/>
              <a:gd name="connsiteX71" fmla="*/ 4504267 w 7046403"/>
              <a:gd name="connsiteY71" fmla="*/ 1962060 h 2016496"/>
              <a:gd name="connsiteX72" fmla="*/ 4368800 w 7046403"/>
              <a:gd name="connsiteY72" fmla="*/ 1945126 h 2016496"/>
              <a:gd name="connsiteX73" fmla="*/ 3810000 w 7046403"/>
              <a:gd name="connsiteY73" fmla="*/ 1877393 h 2016496"/>
              <a:gd name="connsiteX74" fmla="*/ 3606800 w 7046403"/>
              <a:gd name="connsiteY74" fmla="*/ 1860460 h 2016496"/>
              <a:gd name="connsiteX75" fmla="*/ 3335867 w 7046403"/>
              <a:gd name="connsiteY75" fmla="*/ 1826593 h 2016496"/>
              <a:gd name="connsiteX76" fmla="*/ 3234267 w 7046403"/>
              <a:gd name="connsiteY76" fmla="*/ 1809660 h 2016496"/>
              <a:gd name="connsiteX77" fmla="*/ 2963333 w 7046403"/>
              <a:gd name="connsiteY77" fmla="*/ 1775793 h 2016496"/>
              <a:gd name="connsiteX78" fmla="*/ 2794000 w 7046403"/>
              <a:gd name="connsiteY78" fmla="*/ 1741926 h 2016496"/>
              <a:gd name="connsiteX79" fmla="*/ 2624667 w 7046403"/>
              <a:gd name="connsiteY79" fmla="*/ 1708060 h 2016496"/>
              <a:gd name="connsiteX80" fmla="*/ 2336800 w 7046403"/>
              <a:gd name="connsiteY80" fmla="*/ 1674193 h 2016496"/>
              <a:gd name="connsiteX81" fmla="*/ 2184400 w 7046403"/>
              <a:gd name="connsiteY81" fmla="*/ 1640326 h 2016496"/>
              <a:gd name="connsiteX82" fmla="*/ 2099733 w 7046403"/>
              <a:gd name="connsiteY82" fmla="*/ 1623393 h 2016496"/>
              <a:gd name="connsiteX83" fmla="*/ 1998133 w 7046403"/>
              <a:gd name="connsiteY83" fmla="*/ 1606460 h 2016496"/>
              <a:gd name="connsiteX84" fmla="*/ 1828800 w 7046403"/>
              <a:gd name="connsiteY84" fmla="*/ 1572593 h 2016496"/>
              <a:gd name="connsiteX85" fmla="*/ 1778000 w 7046403"/>
              <a:gd name="connsiteY85" fmla="*/ 1555660 h 2016496"/>
              <a:gd name="connsiteX86" fmla="*/ 1676400 w 7046403"/>
              <a:gd name="connsiteY86" fmla="*/ 1538726 h 2016496"/>
              <a:gd name="connsiteX87" fmla="*/ 1557867 w 7046403"/>
              <a:gd name="connsiteY87" fmla="*/ 1504860 h 2016496"/>
              <a:gd name="connsiteX88" fmla="*/ 1422400 w 7046403"/>
              <a:gd name="connsiteY88" fmla="*/ 1470993 h 2016496"/>
              <a:gd name="connsiteX89" fmla="*/ 1337733 w 7046403"/>
              <a:gd name="connsiteY89" fmla="*/ 1454060 h 2016496"/>
              <a:gd name="connsiteX90" fmla="*/ 1286933 w 7046403"/>
              <a:gd name="connsiteY90" fmla="*/ 1437126 h 2016496"/>
              <a:gd name="connsiteX91" fmla="*/ 1219200 w 7046403"/>
              <a:gd name="connsiteY91" fmla="*/ 1420193 h 2016496"/>
              <a:gd name="connsiteX92" fmla="*/ 1168400 w 7046403"/>
              <a:gd name="connsiteY92" fmla="*/ 1403260 h 2016496"/>
              <a:gd name="connsiteX93" fmla="*/ 1083733 w 7046403"/>
              <a:gd name="connsiteY93" fmla="*/ 1386326 h 2016496"/>
              <a:gd name="connsiteX94" fmla="*/ 931333 w 7046403"/>
              <a:gd name="connsiteY94" fmla="*/ 1335526 h 2016496"/>
              <a:gd name="connsiteX95" fmla="*/ 880533 w 7046403"/>
              <a:gd name="connsiteY95" fmla="*/ 1318593 h 2016496"/>
              <a:gd name="connsiteX96" fmla="*/ 812800 w 7046403"/>
              <a:gd name="connsiteY96" fmla="*/ 1301660 h 2016496"/>
              <a:gd name="connsiteX97" fmla="*/ 745067 w 7046403"/>
              <a:gd name="connsiteY97" fmla="*/ 1267793 h 2016496"/>
              <a:gd name="connsiteX98" fmla="*/ 643467 w 7046403"/>
              <a:gd name="connsiteY98" fmla="*/ 1200060 h 2016496"/>
              <a:gd name="connsiteX99" fmla="*/ 592667 w 7046403"/>
              <a:gd name="connsiteY99" fmla="*/ 1166193 h 2016496"/>
              <a:gd name="connsiteX100" fmla="*/ 541867 w 7046403"/>
              <a:gd name="connsiteY100" fmla="*/ 1149260 h 2016496"/>
              <a:gd name="connsiteX101" fmla="*/ 491067 w 7046403"/>
              <a:gd name="connsiteY101" fmla="*/ 1115393 h 2016496"/>
              <a:gd name="connsiteX102" fmla="*/ 389467 w 7046403"/>
              <a:gd name="connsiteY102" fmla="*/ 1064593 h 2016496"/>
              <a:gd name="connsiteX103" fmla="*/ 355600 w 7046403"/>
              <a:gd name="connsiteY103" fmla="*/ 1013793 h 2016496"/>
              <a:gd name="connsiteX104" fmla="*/ 254000 w 7046403"/>
              <a:gd name="connsiteY104" fmla="*/ 946060 h 2016496"/>
              <a:gd name="connsiteX105" fmla="*/ 152400 w 7046403"/>
              <a:gd name="connsiteY105" fmla="*/ 895260 h 2016496"/>
              <a:gd name="connsiteX106" fmla="*/ 33867 w 7046403"/>
              <a:gd name="connsiteY106" fmla="*/ 742860 h 2016496"/>
              <a:gd name="connsiteX107" fmla="*/ 0 w 7046403"/>
              <a:gd name="connsiteY107" fmla="*/ 692060 h 201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7046403" h="2016496">
                <a:moveTo>
                  <a:pt x="372533" y="14726"/>
                </a:moveTo>
                <a:cubicBezTo>
                  <a:pt x="584320" y="67674"/>
                  <a:pt x="320987" y="0"/>
                  <a:pt x="491067" y="48593"/>
                </a:cubicBezTo>
                <a:cubicBezTo>
                  <a:pt x="513444" y="54986"/>
                  <a:pt x="536509" y="58839"/>
                  <a:pt x="558800" y="65526"/>
                </a:cubicBezTo>
                <a:cubicBezTo>
                  <a:pt x="592993" y="75784"/>
                  <a:pt x="625187" y="93524"/>
                  <a:pt x="660400" y="99393"/>
                </a:cubicBezTo>
                <a:cubicBezTo>
                  <a:pt x="807915" y="123978"/>
                  <a:pt x="728688" y="107998"/>
                  <a:pt x="897467" y="150193"/>
                </a:cubicBezTo>
                <a:cubicBezTo>
                  <a:pt x="920045" y="155837"/>
                  <a:pt x="943122" y="159766"/>
                  <a:pt x="965200" y="167126"/>
                </a:cubicBezTo>
                <a:cubicBezTo>
                  <a:pt x="982133" y="172771"/>
                  <a:pt x="998837" y="179156"/>
                  <a:pt x="1016000" y="184060"/>
                </a:cubicBezTo>
                <a:cubicBezTo>
                  <a:pt x="1094618" y="206523"/>
                  <a:pt x="1093858" y="201294"/>
                  <a:pt x="1185333" y="217926"/>
                </a:cubicBezTo>
                <a:cubicBezTo>
                  <a:pt x="1213650" y="223075"/>
                  <a:pt x="1242078" y="227879"/>
                  <a:pt x="1270000" y="234860"/>
                </a:cubicBezTo>
                <a:cubicBezTo>
                  <a:pt x="1287316" y="239189"/>
                  <a:pt x="1303376" y="247921"/>
                  <a:pt x="1320800" y="251793"/>
                </a:cubicBezTo>
                <a:cubicBezTo>
                  <a:pt x="1354316" y="259241"/>
                  <a:pt x="1388533" y="263082"/>
                  <a:pt x="1422400" y="268726"/>
                </a:cubicBezTo>
                <a:lnTo>
                  <a:pt x="1524000" y="302593"/>
                </a:lnTo>
                <a:cubicBezTo>
                  <a:pt x="1540933" y="308237"/>
                  <a:pt x="1557484" y="315197"/>
                  <a:pt x="1574800" y="319526"/>
                </a:cubicBezTo>
                <a:cubicBezTo>
                  <a:pt x="1597378" y="325171"/>
                  <a:pt x="1620242" y="329773"/>
                  <a:pt x="1642533" y="336460"/>
                </a:cubicBezTo>
                <a:cubicBezTo>
                  <a:pt x="1676726" y="346718"/>
                  <a:pt x="1710266" y="359037"/>
                  <a:pt x="1744133" y="370326"/>
                </a:cubicBezTo>
                <a:lnTo>
                  <a:pt x="1896533" y="421126"/>
                </a:lnTo>
                <a:lnTo>
                  <a:pt x="2048933" y="471926"/>
                </a:lnTo>
                <a:lnTo>
                  <a:pt x="2099733" y="488860"/>
                </a:lnTo>
                <a:lnTo>
                  <a:pt x="2150533" y="505793"/>
                </a:lnTo>
                <a:cubicBezTo>
                  <a:pt x="2167466" y="517082"/>
                  <a:pt x="2182627" y="531643"/>
                  <a:pt x="2201333" y="539660"/>
                </a:cubicBezTo>
                <a:cubicBezTo>
                  <a:pt x="2222724" y="548828"/>
                  <a:pt x="2246776" y="549906"/>
                  <a:pt x="2269067" y="556593"/>
                </a:cubicBezTo>
                <a:cubicBezTo>
                  <a:pt x="2303260" y="566851"/>
                  <a:pt x="2336800" y="579171"/>
                  <a:pt x="2370667" y="590460"/>
                </a:cubicBezTo>
                <a:cubicBezTo>
                  <a:pt x="2432662" y="611125"/>
                  <a:pt x="2490103" y="631713"/>
                  <a:pt x="2556933" y="641260"/>
                </a:cubicBezTo>
                <a:cubicBezTo>
                  <a:pt x="2596444" y="646904"/>
                  <a:pt x="2636198" y="651053"/>
                  <a:pt x="2675467" y="658193"/>
                </a:cubicBezTo>
                <a:cubicBezTo>
                  <a:pt x="2698364" y="662356"/>
                  <a:pt x="2720198" y="671587"/>
                  <a:pt x="2743200" y="675126"/>
                </a:cubicBezTo>
                <a:cubicBezTo>
                  <a:pt x="2793718" y="682898"/>
                  <a:pt x="2844800" y="686415"/>
                  <a:pt x="2895600" y="692060"/>
                </a:cubicBezTo>
                <a:lnTo>
                  <a:pt x="2997200" y="725926"/>
                </a:lnTo>
                <a:cubicBezTo>
                  <a:pt x="3014133" y="731570"/>
                  <a:pt x="3030288" y="740646"/>
                  <a:pt x="3048000" y="742860"/>
                </a:cubicBezTo>
                <a:cubicBezTo>
                  <a:pt x="3131234" y="753264"/>
                  <a:pt x="3203691" y="760451"/>
                  <a:pt x="3285067" y="776726"/>
                </a:cubicBezTo>
                <a:cubicBezTo>
                  <a:pt x="3377522" y="795217"/>
                  <a:pt x="3333936" y="795803"/>
                  <a:pt x="3437467" y="810593"/>
                </a:cubicBezTo>
                <a:cubicBezTo>
                  <a:pt x="3488066" y="817821"/>
                  <a:pt x="3539268" y="820297"/>
                  <a:pt x="3589867" y="827526"/>
                </a:cubicBezTo>
                <a:cubicBezTo>
                  <a:pt x="3618359" y="831596"/>
                  <a:pt x="3646041" y="840390"/>
                  <a:pt x="3674533" y="844460"/>
                </a:cubicBezTo>
                <a:cubicBezTo>
                  <a:pt x="3725132" y="851689"/>
                  <a:pt x="3776101" y="856042"/>
                  <a:pt x="3826933" y="861393"/>
                </a:cubicBezTo>
                <a:cubicBezTo>
                  <a:pt x="4046091" y="884462"/>
                  <a:pt x="3991438" y="878004"/>
                  <a:pt x="4250267" y="895260"/>
                </a:cubicBezTo>
                <a:cubicBezTo>
                  <a:pt x="4425245" y="889615"/>
                  <a:pt x="4600647" y="891753"/>
                  <a:pt x="4775200" y="878326"/>
                </a:cubicBezTo>
                <a:cubicBezTo>
                  <a:pt x="4821608" y="874756"/>
                  <a:pt x="4864406" y="849600"/>
                  <a:pt x="4910667" y="844460"/>
                </a:cubicBezTo>
                <a:cubicBezTo>
                  <a:pt x="5142389" y="818712"/>
                  <a:pt x="5012490" y="834752"/>
                  <a:pt x="5300133" y="793660"/>
                </a:cubicBezTo>
                <a:cubicBezTo>
                  <a:pt x="5339644" y="788016"/>
                  <a:pt x="5379530" y="784553"/>
                  <a:pt x="5418667" y="776726"/>
                </a:cubicBezTo>
                <a:cubicBezTo>
                  <a:pt x="5446889" y="771082"/>
                  <a:pt x="5474990" y="764795"/>
                  <a:pt x="5503333" y="759793"/>
                </a:cubicBezTo>
                <a:cubicBezTo>
                  <a:pt x="5519181" y="756996"/>
                  <a:pt x="5729624" y="724387"/>
                  <a:pt x="5791200" y="708993"/>
                </a:cubicBezTo>
                <a:cubicBezTo>
                  <a:pt x="5808516" y="704664"/>
                  <a:pt x="5824576" y="695932"/>
                  <a:pt x="5842000" y="692060"/>
                </a:cubicBezTo>
                <a:cubicBezTo>
                  <a:pt x="5875516" y="684612"/>
                  <a:pt x="5909854" y="681453"/>
                  <a:pt x="5943600" y="675126"/>
                </a:cubicBezTo>
                <a:cubicBezTo>
                  <a:pt x="6000176" y="664518"/>
                  <a:pt x="6056154" y="650724"/>
                  <a:pt x="6112933" y="641260"/>
                </a:cubicBezTo>
                <a:cubicBezTo>
                  <a:pt x="6232139" y="621391"/>
                  <a:pt x="6181961" y="635183"/>
                  <a:pt x="6265333" y="607393"/>
                </a:cubicBezTo>
                <a:cubicBezTo>
                  <a:pt x="6450234" y="484124"/>
                  <a:pt x="6165182" y="665934"/>
                  <a:pt x="6383867" y="556593"/>
                </a:cubicBezTo>
                <a:cubicBezTo>
                  <a:pt x="6420273" y="538390"/>
                  <a:pt x="6446853" y="501731"/>
                  <a:pt x="6485467" y="488860"/>
                </a:cubicBezTo>
                <a:lnTo>
                  <a:pt x="6587067" y="454993"/>
                </a:lnTo>
                <a:cubicBezTo>
                  <a:pt x="6604000" y="443704"/>
                  <a:pt x="6619664" y="430227"/>
                  <a:pt x="6637867" y="421126"/>
                </a:cubicBezTo>
                <a:cubicBezTo>
                  <a:pt x="6703543" y="388288"/>
                  <a:pt x="6722400" y="409012"/>
                  <a:pt x="6807200" y="421126"/>
                </a:cubicBezTo>
                <a:cubicBezTo>
                  <a:pt x="6841067" y="432415"/>
                  <a:pt x="6897511" y="421126"/>
                  <a:pt x="6908800" y="454993"/>
                </a:cubicBezTo>
                <a:cubicBezTo>
                  <a:pt x="6932169" y="525100"/>
                  <a:pt x="6910882" y="495892"/>
                  <a:pt x="6976533" y="539660"/>
                </a:cubicBezTo>
                <a:cubicBezTo>
                  <a:pt x="7016044" y="658193"/>
                  <a:pt x="7021689" y="607393"/>
                  <a:pt x="6993467" y="692060"/>
                </a:cubicBezTo>
                <a:cubicBezTo>
                  <a:pt x="6999111" y="725927"/>
                  <a:pt x="7010400" y="759326"/>
                  <a:pt x="7010400" y="793660"/>
                </a:cubicBezTo>
                <a:cubicBezTo>
                  <a:pt x="7010400" y="811509"/>
                  <a:pt x="6993467" y="826611"/>
                  <a:pt x="6993467" y="844460"/>
                </a:cubicBezTo>
                <a:cubicBezTo>
                  <a:pt x="6993467" y="873241"/>
                  <a:pt x="7004756" y="900904"/>
                  <a:pt x="7010400" y="929126"/>
                </a:cubicBezTo>
                <a:cubicBezTo>
                  <a:pt x="7004756" y="946059"/>
                  <a:pt x="6993467" y="962077"/>
                  <a:pt x="6993467" y="979926"/>
                </a:cubicBezTo>
                <a:lnTo>
                  <a:pt x="6993467" y="1132326"/>
                </a:lnTo>
                <a:cubicBezTo>
                  <a:pt x="7046403" y="1344075"/>
                  <a:pt x="6993467" y="1080809"/>
                  <a:pt x="6993467" y="1250860"/>
                </a:cubicBezTo>
                <a:cubicBezTo>
                  <a:pt x="6993467" y="1285194"/>
                  <a:pt x="7004756" y="1318593"/>
                  <a:pt x="7010400" y="1352460"/>
                </a:cubicBezTo>
                <a:cubicBezTo>
                  <a:pt x="6999111" y="1386327"/>
                  <a:pt x="6996335" y="1424357"/>
                  <a:pt x="6976533" y="1454060"/>
                </a:cubicBezTo>
                <a:cubicBezTo>
                  <a:pt x="6965244" y="1470993"/>
                  <a:pt x="6951768" y="1486657"/>
                  <a:pt x="6942667" y="1504860"/>
                </a:cubicBezTo>
                <a:cubicBezTo>
                  <a:pt x="6934685" y="1520825"/>
                  <a:pt x="6936884" y="1541722"/>
                  <a:pt x="6925733" y="1555660"/>
                </a:cubicBezTo>
                <a:cubicBezTo>
                  <a:pt x="6913020" y="1571552"/>
                  <a:pt x="6891866" y="1578237"/>
                  <a:pt x="6874933" y="1589526"/>
                </a:cubicBezTo>
                <a:cubicBezTo>
                  <a:pt x="6863644" y="1606459"/>
                  <a:pt x="6854095" y="1624692"/>
                  <a:pt x="6841067" y="1640326"/>
                </a:cubicBezTo>
                <a:cubicBezTo>
                  <a:pt x="6800324" y="1689218"/>
                  <a:pt x="6789416" y="1691693"/>
                  <a:pt x="6739467" y="1724993"/>
                </a:cubicBezTo>
                <a:cubicBezTo>
                  <a:pt x="6728178" y="1741926"/>
                  <a:pt x="6719991" y="1761402"/>
                  <a:pt x="6705600" y="1775793"/>
                </a:cubicBezTo>
                <a:cubicBezTo>
                  <a:pt x="6665347" y="1816046"/>
                  <a:pt x="6603504" y="1826758"/>
                  <a:pt x="6553200" y="1843526"/>
                </a:cubicBezTo>
                <a:lnTo>
                  <a:pt x="6350000" y="1911260"/>
                </a:lnTo>
                <a:cubicBezTo>
                  <a:pt x="6309739" y="1924681"/>
                  <a:pt x="6273989" y="1938039"/>
                  <a:pt x="6231467" y="1945126"/>
                </a:cubicBezTo>
                <a:cubicBezTo>
                  <a:pt x="6186579" y="1952607"/>
                  <a:pt x="6141308" y="1957812"/>
                  <a:pt x="6096000" y="1962060"/>
                </a:cubicBezTo>
                <a:cubicBezTo>
                  <a:pt x="5960657" y="1974748"/>
                  <a:pt x="5689600" y="1995926"/>
                  <a:pt x="5689600" y="1995926"/>
                </a:cubicBezTo>
                <a:cubicBezTo>
                  <a:pt x="4820783" y="1981683"/>
                  <a:pt x="4966973" y="2016496"/>
                  <a:pt x="4504267" y="1962060"/>
                </a:cubicBezTo>
                <a:cubicBezTo>
                  <a:pt x="4459072" y="1956743"/>
                  <a:pt x="4413688" y="1952607"/>
                  <a:pt x="4368800" y="1945126"/>
                </a:cubicBezTo>
                <a:cubicBezTo>
                  <a:pt x="3952388" y="1875724"/>
                  <a:pt x="4526885" y="1938840"/>
                  <a:pt x="3810000" y="1877393"/>
                </a:cubicBezTo>
                <a:lnTo>
                  <a:pt x="3606800" y="1860460"/>
                </a:lnTo>
                <a:cubicBezTo>
                  <a:pt x="3375362" y="1821886"/>
                  <a:pt x="3661433" y="1867288"/>
                  <a:pt x="3335867" y="1826593"/>
                </a:cubicBezTo>
                <a:cubicBezTo>
                  <a:pt x="3301798" y="1822334"/>
                  <a:pt x="3268286" y="1814299"/>
                  <a:pt x="3234267" y="1809660"/>
                </a:cubicBezTo>
                <a:cubicBezTo>
                  <a:pt x="3144087" y="1797363"/>
                  <a:pt x="2963333" y="1775793"/>
                  <a:pt x="2963333" y="1775793"/>
                </a:cubicBezTo>
                <a:cubicBezTo>
                  <a:pt x="2834155" y="1743499"/>
                  <a:pt x="2960064" y="1773063"/>
                  <a:pt x="2794000" y="1741926"/>
                </a:cubicBezTo>
                <a:cubicBezTo>
                  <a:pt x="2737424" y="1731318"/>
                  <a:pt x="2681785" y="1715200"/>
                  <a:pt x="2624667" y="1708060"/>
                </a:cubicBezTo>
                <a:cubicBezTo>
                  <a:pt x="2438482" y="1684786"/>
                  <a:pt x="2534429" y="1696151"/>
                  <a:pt x="2336800" y="1674193"/>
                </a:cubicBezTo>
                <a:cubicBezTo>
                  <a:pt x="2247233" y="1644338"/>
                  <a:pt x="2315524" y="1664167"/>
                  <a:pt x="2184400" y="1640326"/>
                </a:cubicBezTo>
                <a:cubicBezTo>
                  <a:pt x="2156083" y="1635177"/>
                  <a:pt x="2128050" y="1628541"/>
                  <a:pt x="2099733" y="1623393"/>
                </a:cubicBezTo>
                <a:cubicBezTo>
                  <a:pt x="2065953" y="1617251"/>
                  <a:pt x="2031879" y="1612787"/>
                  <a:pt x="1998133" y="1606460"/>
                </a:cubicBezTo>
                <a:cubicBezTo>
                  <a:pt x="1941557" y="1595852"/>
                  <a:pt x="1883408" y="1590795"/>
                  <a:pt x="1828800" y="1572593"/>
                </a:cubicBezTo>
                <a:cubicBezTo>
                  <a:pt x="1811867" y="1566949"/>
                  <a:pt x="1795424" y="1559532"/>
                  <a:pt x="1778000" y="1555660"/>
                </a:cubicBezTo>
                <a:cubicBezTo>
                  <a:pt x="1744484" y="1548212"/>
                  <a:pt x="1710067" y="1545459"/>
                  <a:pt x="1676400" y="1538726"/>
                </a:cubicBezTo>
                <a:cubicBezTo>
                  <a:pt x="1570638" y="1517573"/>
                  <a:pt x="1646631" y="1529068"/>
                  <a:pt x="1557867" y="1504860"/>
                </a:cubicBezTo>
                <a:cubicBezTo>
                  <a:pt x="1512962" y="1492613"/>
                  <a:pt x="1468042" y="1480121"/>
                  <a:pt x="1422400" y="1470993"/>
                </a:cubicBezTo>
                <a:cubicBezTo>
                  <a:pt x="1394178" y="1465349"/>
                  <a:pt x="1365655" y="1461041"/>
                  <a:pt x="1337733" y="1454060"/>
                </a:cubicBezTo>
                <a:cubicBezTo>
                  <a:pt x="1320417" y="1449731"/>
                  <a:pt x="1304096" y="1442030"/>
                  <a:pt x="1286933" y="1437126"/>
                </a:cubicBezTo>
                <a:cubicBezTo>
                  <a:pt x="1264556" y="1430732"/>
                  <a:pt x="1241577" y="1426586"/>
                  <a:pt x="1219200" y="1420193"/>
                </a:cubicBezTo>
                <a:cubicBezTo>
                  <a:pt x="1202037" y="1415290"/>
                  <a:pt x="1185716" y="1407589"/>
                  <a:pt x="1168400" y="1403260"/>
                </a:cubicBezTo>
                <a:cubicBezTo>
                  <a:pt x="1140478" y="1396279"/>
                  <a:pt x="1111500" y="1393899"/>
                  <a:pt x="1083733" y="1386326"/>
                </a:cubicBezTo>
                <a:cubicBezTo>
                  <a:pt x="1083686" y="1386313"/>
                  <a:pt x="956756" y="1344000"/>
                  <a:pt x="931333" y="1335526"/>
                </a:cubicBezTo>
                <a:cubicBezTo>
                  <a:pt x="914400" y="1329882"/>
                  <a:pt x="897849" y="1322922"/>
                  <a:pt x="880533" y="1318593"/>
                </a:cubicBezTo>
                <a:lnTo>
                  <a:pt x="812800" y="1301660"/>
                </a:lnTo>
                <a:cubicBezTo>
                  <a:pt x="790222" y="1290371"/>
                  <a:pt x="766712" y="1280780"/>
                  <a:pt x="745067" y="1267793"/>
                </a:cubicBezTo>
                <a:cubicBezTo>
                  <a:pt x="710165" y="1246852"/>
                  <a:pt x="677334" y="1222638"/>
                  <a:pt x="643467" y="1200060"/>
                </a:cubicBezTo>
                <a:cubicBezTo>
                  <a:pt x="626534" y="1188771"/>
                  <a:pt x="611974" y="1172629"/>
                  <a:pt x="592667" y="1166193"/>
                </a:cubicBezTo>
                <a:lnTo>
                  <a:pt x="541867" y="1149260"/>
                </a:lnTo>
                <a:cubicBezTo>
                  <a:pt x="524934" y="1137971"/>
                  <a:pt x="509270" y="1124494"/>
                  <a:pt x="491067" y="1115393"/>
                </a:cubicBezTo>
                <a:cubicBezTo>
                  <a:pt x="350853" y="1045286"/>
                  <a:pt x="535053" y="1161651"/>
                  <a:pt x="389467" y="1064593"/>
                </a:cubicBezTo>
                <a:cubicBezTo>
                  <a:pt x="378178" y="1047660"/>
                  <a:pt x="370916" y="1027194"/>
                  <a:pt x="355600" y="1013793"/>
                </a:cubicBezTo>
                <a:cubicBezTo>
                  <a:pt x="324968" y="986990"/>
                  <a:pt x="287867" y="968638"/>
                  <a:pt x="254000" y="946060"/>
                </a:cubicBezTo>
                <a:cubicBezTo>
                  <a:pt x="188347" y="902292"/>
                  <a:pt x="222508" y="918629"/>
                  <a:pt x="152400" y="895260"/>
                </a:cubicBezTo>
                <a:cubicBezTo>
                  <a:pt x="71383" y="773735"/>
                  <a:pt x="113448" y="822441"/>
                  <a:pt x="33867" y="742860"/>
                </a:cubicBezTo>
                <a:cubicBezTo>
                  <a:pt x="56155" y="675996"/>
                  <a:pt x="68649" y="692060"/>
                  <a:pt x="0" y="692060"/>
                </a:cubicBezTo>
              </a:path>
            </a:pathLst>
          </a:custGeom>
          <a:noFill/>
          <a:ln w="5715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8" charset="0"/>
            </a:endParaRPr>
          </a:p>
        </p:txBody>
      </p:sp>
      <p:sp>
        <p:nvSpPr>
          <p:cNvPr id="19" name="Down Arrow 18"/>
          <p:cNvSpPr/>
          <p:nvPr/>
        </p:nvSpPr>
        <p:spPr bwMode="auto">
          <a:xfrm>
            <a:off x="5791200" y="4953000"/>
            <a:ext cx="304800" cy="3810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8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4800600" y="4572000"/>
            <a:ext cx="2895600" cy="1600200"/>
          </a:xfrm>
          <a:prstGeom prst="ellipse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8" charset="0"/>
            </a:endParaRPr>
          </a:p>
        </p:txBody>
      </p:sp>
    </p:spTree>
  </p:cSld>
  <p:clrMapOvr>
    <a:masterClrMapping/>
  </p:clrMapOvr>
  <p:transition advTm="2566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5 invasion into muscle.jpg"/>
          <p:cNvPicPr>
            <a:picLocks noChangeAspect="1"/>
          </p:cNvPicPr>
          <p:nvPr/>
        </p:nvPicPr>
        <p:blipFill>
          <a:blip r:embed="rId3">
            <a:lum contrast="5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3810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Colon cancer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ransition advTm="16366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X invasion musle.jpg"/>
          <p:cNvPicPr>
            <a:picLocks noChangeAspect="1"/>
          </p:cNvPicPr>
          <p:nvPr/>
        </p:nvPicPr>
        <p:blipFill>
          <a:blip r:embed="rId3">
            <a:lum contrast="5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3810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Colon cancer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ransition advTm="716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X invasion into muscle.jpg"/>
          <p:cNvPicPr>
            <a:picLocks noChangeAspect="1"/>
          </p:cNvPicPr>
          <p:nvPr/>
        </p:nvPicPr>
        <p:blipFill>
          <a:blip r:embed="rId3">
            <a:lum contrast="5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3810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Colon cancer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ransition advTm="816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20 invasion into muscle.jpg"/>
          <p:cNvPicPr>
            <a:picLocks noChangeAspect="1"/>
          </p:cNvPicPr>
          <p:nvPr/>
        </p:nvPicPr>
        <p:blipFill>
          <a:blip r:embed="rId3">
            <a:lum contrast="55000"/>
          </a:blip>
          <a:stretch>
            <a:fillRect/>
          </a:stretch>
        </p:blipFill>
        <p:spPr>
          <a:xfrm>
            <a:off x="0" y="22860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4114800"/>
            <a:ext cx="2009084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FF"/>
                </a:solidFill>
              </a:rPr>
              <a:t>Normal Muscle</a:t>
            </a:r>
            <a:endParaRPr lang="en-US" sz="2000" b="1" dirty="0">
              <a:solidFill>
                <a:srgbClr val="FF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00600" y="695980"/>
            <a:ext cx="1402948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Cancer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Down Arrow 5"/>
          <p:cNvSpPr/>
          <p:nvPr/>
        </p:nvSpPr>
        <p:spPr bwMode="auto">
          <a:xfrm>
            <a:off x="5181600" y="1143000"/>
            <a:ext cx="304800" cy="381000"/>
          </a:xfrm>
          <a:prstGeom prst="downArrow">
            <a:avLst/>
          </a:prstGeom>
          <a:solidFill>
            <a:srgbClr val="FFFF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8" charset="0"/>
            </a:endParaRPr>
          </a:p>
        </p:txBody>
      </p:sp>
      <p:sp>
        <p:nvSpPr>
          <p:cNvPr id="8" name="Rectangle 6"/>
          <p:cNvSpPr txBox="1">
            <a:spLocks noChangeArrowheads="1"/>
          </p:cNvSpPr>
          <p:nvPr/>
        </p:nvSpPr>
        <p:spPr bwMode="auto">
          <a:xfrm>
            <a:off x="0" y="0"/>
            <a:ext cx="7772400" cy="838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Verdana"/>
                <a:ea typeface="ＭＳ Ｐゴシック" charset="-128"/>
                <a:cs typeface="Verdana"/>
              </a:rPr>
              <a:t>Malignant ‘invasion’: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Verdana"/>
                <a:ea typeface="ＭＳ Ｐゴシック" charset="-128"/>
                <a:cs typeface="Verdana"/>
              </a:rPr>
              <a:t>spread into muscle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Verdana"/>
              <a:ea typeface="ＭＳ Ｐゴシック" charset="-128"/>
              <a:cs typeface="Verdana"/>
            </a:endParaRPr>
          </a:p>
        </p:txBody>
      </p:sp>
    </p:spTree>
  </p:cSld>
  <p:clrMapOvr>
    <a:masterClrMapping/>
  </p:clrMapOvr>
  <p:transition advTm="43716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20 invasion into muscle.jpg"/>
          <p:cNvPicPr>
            <a:picLocks noChangeAspect="1"/>
          </p:cNvPicPr>
          <p:nvPr/>
        </p:nvPicPr>
        <p:blipFill>
          <a:blip r:embed="rId3">
            <a:lum contrast="55000"/>
          </a:blip>
          <a:stretch>
            <a:fillRect/>
          </a:stretch>
        </p:blipFill>
        <p:spPr>
          <a:xfrm>
            <a:off x="2057400" y="0"/>
            <a:ext cx="9144000" cy="6858000"/>
          </a:xfrm>
          <a:prstGeom prst="rect">
            <a:avLst/>
          </a:prstGeom>
        </p:spPr>
      </p:pic>
      <p:pic>
        <p:nvPicPr>
          <p:cNvPr id="3" name="Picture 2" descr="x20 adjacent normal muscle.jpg"/>
          <p:cNvPicPr>
            <a:picLocks noChangeAspect="1"/>
          </p:cNvPicPr>
          <p:nvPr/>
        </p:nvPicPr>
        <p:blipFill>
          <a:blip r:embed="rId4">
            <a:lum contrast="55000"/>
          </a:blip>
          <a:stretch>
            <a:fillRect/>
          </a:stretch>
        </p:blipFill>
        <p:spPr>
          <a:xfrm>
            <a:off x="-441960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4572000" y="-304800"/>
            <a:ext cx="381000" cy="7391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62648" y="304800"/>
            <a:ext cx="2073554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Normal muscle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66094" y="338667"/>
            <a:ext cx="1753906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With tumour</a:t>
            </a:r>
            <a:endParaRPr lang="en-US" dirty="0"/>
          </a:p>
        </p:txBody>
      </p:sp>
    </p:spTree>
  </p:cSld>
  <p:clrMapOvr>
    <a:masterClrMapping/>
  </p:clrMapOvr>
  <p:transition advTm="316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3" descr="Snapshot 2009-10-12 14-28-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3" y="641350"/>
            <a:ext cx="8828087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5" name="Text Box 4"/>
          <p:cNvSpPr txBox="1">
            <a:spLocks noChangeArrowheads="1"/>
          </p:cNvSpPr>
          <p:nvPr/>
        </p:nvSpPr>
        <p:spPr bwMode="auto">
          <a:xfrm>
            <a:off x="304800" y="-31750"/>
            <a:ext cx="8686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rgbClr val="800000"/>
                </a:solidFill>
                <a:latin typeface="Verdana" pitchFamily="-102" charset="0"/>
              </a:rPr>
              <a:t>Vogelstein model of colon cancer</a:t>
            </a:r>
          </a:p>
          <a:p>
            <a:pPr algn="ctr"/>
            <a:r>
              <a:rPr lang="en-US" sz="2000">
                <a:solidFill>
                  <a:srgbClr val="800000"/>
                </a:solidFill>
                <a:latin typeface="Verdana" pitchFamily="-102" charset="0"/>
              </a:rPr>
              <a:t>- a classic example of stages in cancer development</a:t>
            </a:r>
            <a:r>
              <a:rPr lang="en-US" sz="1600">
                <a:solidFill>
                  <a:srgbClr val="800000"/>
                </a:solidFill>
                <a:latin typeface="Verdana" pitchFamily="-102" charset="0"/>
              </a:rPr>
              <a:t> </a:t>
            </a:r>
          </a:p>
          <a:p>
            <a:pPr algn="ctr"/>
            <a:endParaRPr lang="en-US" sz="1600">
              <a:solidFill>
                <a:srgbClr val="800000"/>
              </a:solidFill>
              <a:latin typeface="Verdana" pitchFamily="-102" charset="0"/>
            </a:endParaRPr>
          </a:p>
        </p:txBody>
      </p:sp>
      <p:sp>
        <p:nvSpPr>
          <p:cNvPr id="120836" name="Text Box 5"/>
          <p:cNvSpPr txBox="1">
            <a:spLocks noChangeArrowheads="1"/>
          </p:cNvSpPr>
          <p:nvPr/>
        </p:nvSpPr>
        <p:spPr bwMode="auto">
          <a:xfrm>
            <a:off x="2971800" y="7086600"/>
            <a:ext cx="1058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Verdana" pitchFamily="-102" charset="0"/>
              </a:rPr>
              <a:t>Benign</a:t>
            </a:r>
          </a:p>
        </p:txBody>
      </p:sp>
      <p:sp>
        <p:nvSpPr>
          <p:cNvPr id="120837" name="Text Box 6"/>
          <p:cNvSpPr txBox="1">
            <a:spLocks noChangeArrowheads="1"/>
          </p:cNvSpPr>
          <p:nvPr/>
        </p:nvSpPr>
        <p:spPr bwMode="auto">
          <a:xfrm>
            <a:off x="6705600" y="7010400"/>
            <a:ext cx="1422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Verdana" pitchFamily="-102" charset="0"/>
              </a:rPr>
              <a:t>Malignant</a:t>
            </a:r>
          </a:p>
        </p:txBody>
      </p:sp>
      <p:sp>
        <p:nvSpPr>
          <p:cNvPr id="120838" name="AutoShape 7"/>
          <p:cNvSpPr>
            <a:spLocks/>
          </p:cNvSpPr>
          <p:nvPr/>
        </p:nvSpPr>
        <p:spPr bwMode="auto">
          <a:xfrm rot="-5400000">
            <a:off x="3352800" y="5791200"/>
            <a:ext cx="381000" cy="2819400"/>
          </a:xfrm>
          <a:prstGeom prst="leftBrace">
            <a:avLst>
              <a:gd name="adj1" fmla="val 61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0839" name="Picture 8" descr="poly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8800" y="4476750"/>
            <a:ext cx="14478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40" name="Picture 9" descr="polyp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57600" y="4400550"/>
            <a:ext cx="1600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41" name="Picture 10" descr="cancer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91200" y="3886200"/>
            <a:ext cx="25908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42" name="AutoShape 11"/>
          <p:cNvSpPr>
            <a:spLocks noChangeArrowheads="1"/>
          </p:cNvSpPr>
          <p:nvPr/>
        </p:nvSpPr>
        <p:spPr bwMode="auto">
          <a:xfrm>
            <a:off x="1676400" y="5181600"/>
            <a:ext cx="228600" cy="152400"/>
          </a:xfrm>
          <a:prstGeom prst="rightArrow">
            <a:avLst>
              <a:gd name="adj1" fmla="val 50000"/>
              <a:gd name="adj2" fmla="val 3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843" name="AutoShape 12"/>
          <p:cNvSpPr>
            <a:spLocks noChangeArrowheads="1"/>
          </p:cNvSpPr>
          <p:nvPr/>
        </p:nvSpPr>
        <p:spPr bwMode="auto">
          <a:xfrm>
            <a:off x="3352800" y="5181600"/>
            <a:ext cx="228600" cy="152400"/>
          </a:xfrm>
          <a:prstGeom prst="rightArrow">
            <a:avLst>
              <a:gd name="adj1" fmla="val 50000"/>
              <a:gd name="adj2" fmla="val 3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844" name="AutoShape 13"/>
          <p:cNvSpPr>
            <a:spLocks noChangeArrowheads="1"/>
          </p:cNvSpPr>
          <p:nvPr/>
        </p:nvSpPr>
        <p:spPr bwMode="auto">
          <a:xfrm>
            <a:off x="5334000" y="5181600"/>
            <a:ext cx="228600" cy="152400"/>
          </a:xfrm>
          <a:prstGeom prst="rightArrow">
            <a:avLst>
              <a:gd name="adj1" fmla="val 50000"/>
              <a:gd name="adj2" fmla="val 3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0845" name="Picture 14" descr="normal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2400" y="4648200"/>
            <a:ext cx="14478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801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ChangeArrowheads="1"/>
          </p:cNvSpPr>
          <p:nvPr/>
        </p:nvSpPr>
        <p:spPr bwMode="auto">
          <a:xfrm>
            <a:off x="0" y="76200"/>
            <a:ext cx="91440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3200">
                <a:solidFill>
                  <a:srgbClr val="800000"/>
                </a:solidFill>
                <a:latin typeface="Comic Sans MS" pitchFamily="-102" charset="0"/>
                <a:ea typeface="ＭＳ Ｐゴシック" pitchFamily="-102" charset="-128"/>
                <a:cs typeface="ＭＳ Ｐゴシック" pitchFamily="-102" charset="-128"/>
              </a:rPr>
              <a:t>Cause of illness and death</a:t>
            </a:r>
          </a:p>
        </p:txBody>
      </p:sp>
      <p:sp>
        <p:nvSpPr>
          <p:cNvPr id="111620" name="Text Box 8"/>
          <p:cNvSpPr txBox="1">
            <a:spLocks noChangeArrowheads="1"/>
          </p:cNvSpPr>
          <p:nvPr/>
        </p:nvSpPr>
        <p:spPr bwMode="auto">
          <a:xfrm>
            <a:off x="746125" y="1050925"/>
            <a:ext cx="6160661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Loss of function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e.g. failure of normal bone marrow in </a:t>
            </a:r>
            <a:r>
              <a:rPr lang="en-US" dirty="0" smtClean="0"/>
              <a:t>leukaemia</a:t>
            </a:r>
          </a:p>
          <a:p>
            <a:endParaRPr lang="en-US" dirty="0" smtClean="0"/>
          </a:p>
          <a:p>
            <a:r>
              <a:rPr lang="en-US" dirty="0" smtClean="0"/>
              <a:t>   (see also spleen) </a:t>
            </a:r>
            <a:endParaRPr lang="en-US" dirty="0"/>
          </a:p>
          <a:p>
            <a:endParaRPr lang="en-US" dirty="0"/>
          </a:p>
          <a:p>
            <a:r>
              <a:rPr lang="en-US" dirty="0"/>
              <a:t>Liver overwhelmed by metastatic colon cancer</a:t>
            </a:r>
          </a:p>
          <a:p>
            <a:endParaRPr lang="en-US" dirty="0"/>
          </a:p>
          <a:p>
            <a:r>
              <a:rPr lang="en-US" dirty="0"/>
              <a:t>etc etc</a:t>
            </a:r>
          </a:p>
        </p:txBody>
      </p:sp>
    </p:spTree>
  </p:cSld>
  <p:clrMapOvr>
    <a:masterClrMapping/>
  </p:clrMapOvr>
  <p:transition advTm="2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Text Box 5"/>
          <p:cNvSpPr txBox="1">
            <a:spLocks noChangeArrowheads="1"/>
          </p:cNvSpPr>
          <p:nvPr/>
        </p:nvSpPr>
        <p:spPr bwMode="auto">
          <a:xfrm>
            <a:off x="838200" y="-12954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1731" name="Text Box 7"/>
          <p:cNvSpPr txBox="1">
            <a:spLocks noChangeArrowheads="1"/>
          </p:cNvSpPr>
          <p:nvPr/>
        </p:nvSpPr>
        <p:spPr bwMode="auto">
          <a:xfrm>
            <a:off x="1600200" y="6338888"/>
            <a:ext cx="56689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800"/>
              <a:t>Multiple metastases in the liver</a:t>
            </a:r>
          </a:p>
        </p:txBody>
      </p:sp>
      <p:pic>
        <p:nvPicPr>
          <p:cNvPr id="201732" name="Picture 5" descr="Liver macro Met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355600"/>
            <a:ext cx="8386763" cy="593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1549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42" name="Group 7"/>
          <p:cNvGrpSpPr>
            <a:grpSpLocks/>
          </p:cNvGrpSpPr>
          <p:nvPr/>
        </p:nvGrpSpPr>
        <p:grpSpPr bwMode="auto">
          <a:xfrm>
            <a:off x="3354388" y="0"/>
            <a:ext cx="3960812" cy="6858000"/>
            <a:chOff x="1430" y="0"/>
            <a:chExt cx="2495" cy="4320"/>
          </a:xfrm>
        </p:grpSpPr>
        <p:pic>
          <p:nvPicPr>
            <p:cNvPr id="87044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30" y="0"/>
              <a:ext cx="2495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7045" name="Oval 3"/>
            <p:cNvSpPr>
              <a:spLocks noChangeArrowheads="1"/>
            </p:cNvSpPr>
            <p:nvPr/>
          </p:nvSpPr>
          <p:spPr bwMode="auto">
            <a:xfrm>
              <a:off x="1680" y="3264"/>
              <a:ext cx="288" cy="28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46" name="Oval 4"/>
            <p:cNvSpPr>
              <a:spLocks noChangeArrowheads="1"/>
            </p:cNvSpPr>
            <p:nvPr/>
          </p:nvSpPr>
          <p:spPr bwMode="auto">
            <a:xfrm>
              <a:off x="2832" y="240"/>
              <a:ext cx="240" cy="24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47" name="Oval 5"/>
            <p:cNvSpPr>
              <a:spLocks noChangeArrowheads="1"/>
            </p:cNvSpPr>
            <p:nvPr/>
          </p:nvSpPr>
          <p:spPr bwMode="auto">
            <a:xfrm>
              <a:off x="2688" y="2496"/>
              <a:ext cx="240" cy="24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7043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1752600"/>
            <a:ext cx="2743200" cy="1143000"/>
          </a:xfrm>
        </p:spPr>
        <p:txBody>
          <a:bodyPr/>
          <a:lstStyle/>
          <a:p>
            <a:pPr eaLnBrk="1" hangingPunct="1"/>
            <a:r>
              <a:rPr lang="en-US" sz="2800" dirty="0" smtClean="0">
                <a:solidFill>
                  <a:srgbClr val="800000"/>
                </a:solidFill>
                <a:latin typeface="Comic Sans MS" pitchFamily="-102" charset="0"/>
                <a:ea typeface="ＭＳ Ｐゴシック" pitchFamily="-102" charset="-128"/>
                <a:cs typeface="ＭＳ Ｐゴシック" pitchFamily="-102" charset="-128"/>
              </a:rPr>
              <a:t>Metastasis </a:t>
            </a:r>
            <a:endParaRPr lang="en-US" sz="2800" dirty="0">
              <a:solidFill>
                <a:srgbClr val="800000"/>
              </a:solidFill>
              <a:latin typeface="Comic Sans MS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  <p:transition advTm="6116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6"/>
          <p:cNvSpPr>
            <a:spLocks noChangeArrowheads="1"/>
          </p:cNvSpPr>
          <p:nvPr/>
        </p:nvSpPr>
        <p:spPr bwMode="auto">
          <a:xfrm>
            <a:off x="0" y="76200"/>
            <a:ext cx="91440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6131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3200" smtClean="0">
                <a:solidFill>
                  <a:srgbClr val="800000"/>
                </a:solidFill>
                <a:latin typeface="Comic Sans MS" pitchFamily="-102" charset="0"/>
                <a:ea typeface="ＭＳ Ｐゴシック" pitchFamily="-102" charset="-128"/>
                <a:cs typeface="ＭＳ Ｐゴシック" pitchFamily="-102" charset="-128"/>
              </a:rPr>
              <a:t>Presentation and screening</a:t>
            </a:r>
          </a:p>
        </p:txBody>
      </p:sp>
    </p:spTree>
  </p:cSld>
  <p:clrMapOvr>
    <a:masterClrMapping/>
  </p:clrMapOvr>
  <p:transition advTm="46483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8178" name="Straight Connector 3"/>
          <p:cNvCxnSpPr>
            <a:cxnSpLocks noChangeShapeType="1"/>
          </p:cNvCxnSpPr>
          <p:nvPr/>
        </p:nvCxnSpPr>
        <p:spPr bwMode="auto">
          <a:xfrm>
            <a:off x="4876800" y="2057400"/>
            <a:ext cx="2895600" cy="2209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</p:cxnSp>
      <p:sp>
        <p:nvSpPr>
          <p:cNvPr id="178179" name="Rectangle 4"/>
          <p:cNvSpPr txBox="1">
            <a:spLocks noChangeArrowheads="1"/>
          </p:cNvSpPr>
          <p:nvPr/>
        </p:nvSpPr>
        <p:spPr bwMode="auto">
          <a:xfrm>
            <a:off x="3810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1" hangingPunct="1"/>
            <a:r>
              <a:rPr lang="en-US" sz="3200">
                <a:solidFill>
                  <a:srgbClr val="800000"/>
                </a:solidFill>
                <a:ea typeface="ＭＳ Ｐゴシック" pitchFamily="-102" charset="-128"/>
                <a:cs typeface="ＭＳ Ｐゴシック" pitchFamily="-102" charset="-128"/>
              </a:rPr>
              <a:t>Colon/rectum cancer: pain, bleeding...</a:t>
            </a:r>
            <a:endParaRPr lang="en-US" sz="4400">
              <a:solidFill>
                <a:schemeClr val="tx2"/>
              </a:solidFill>
              <a:ea typeface="ＭＳ Ｐゴシック" pitchFamily="-102" charset="-128"/>
              <a:cs typeface="ＭＳ Ｐゴシック" pitchFamily="-102" charset="-128"/>
            </a:endParaRPr>
          </a:p>
        </p:txBody>
      </p:sp>
      <p:pic>
        <p:nvPicPr>
          <p:cNvPr id="178180" name="Picture 5" descr="Gut macro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8" y="1054100"/>
            <a:ext cx="8786812" cy="551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8181" name="AutoShape 6"/>
          <p:cNvSpPr>
            <a:spLocks noChangeArrowheads="1"/>
          </p:cNvSpPr>
          <p:nvPr/>
        </p:nvSpPr>
        <p:spPr bwMode="auto">
          <a:xfrm>
            <a:off x="7086600" y="457200"/>
            <a:ext cx="485775" cy="976313"/>
          </a:xfrm>
          <a:prstGeom prst="downArrow">
            <a:avLst>
              <a:gd name="adj1" fmla="val 50000"/>
              <a:gd name="adj2" fmla="val 5024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advTm="72766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6"/>
          <p:cNvSpPr>
            <a:spLocks noChangeArrowheads="1"/>
          </p:cNvSpPr>
          <p:nvPr/>
        </p:nvSpPr>
        <p:spPr bwMode="auto">
          <a:xfrm>
            <a:off x="0" y="76200"/>
            <a:ext cx="91440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227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914400"/>
            <a:ext cx="9144000" cy="1143000"/>
          </a:xfrm>
        </p:spPr>
        <p:txBody>
          <a:bodyPr/>
          <a:lstStyle/>
          <a:p>
            <a:pPr eaLnBrk="1" hangingPunct="1"/>
            <a:r>
              <a:rPr lang="en-US" sz="3200" smtClean="0">
                <a:solidFill>
                  <a:srgbClr val="800000"/>
                </a:solidFill>
                <a:latin typeface="Comic Sans MS" pitchFamily="-102" charset="0"/>
                <a:ea typeface="ＭＳ Ｐゴシック" pitchFamily="-102" charset="-128"/>
                <a:cs typeface="ＭＳ Ｐゴシック" pitchFamily="-102" charset="-128"/>
              </a:rPr>
              <a:t>Best example of screening</a:t>
            </a:r>
            <a:br>
              <a:rPr lang="en-US" sz="3200" smtClean="0">
                <a:solidFill>
                  <a:srgbClr val="800000"/>
                </a:solidFill>
                <a:latin typeface="Comic Sans MS" pitchFamily="-102" charset="0"/>
                <a:ea typeface="ＭＳ Ｐゴシック" pitchFamily="-102" charset="-128"/>
                <a:cs typeface="ＭＳ Ｐゴシック" pitchFamily="-102" charset="-128"/>
              </a:rPr>
            </a:br>
            <a:r>
              <a:rPr lang="en-US" sz="3200" smtClean="0">
                <a:solidFill>
                  <a:srgbClr val="800000"/>
                </a:solidFill>
                <a:latin typeface="Comic Sans MS" pitchFamily="-102" charset="0"/>
                <a:ea typeface="ＭＳ Ｐゴシック" pitchFamily="-102" charset="-128"/>
                <a:cs typeface="ＭＳ Ｐゴシック" pitchFamily="-102" charset="-128"/>
              </a:rPr>
              <a:t/>
            </a:r>
            <a:br>
              <a:rPr lang="en-US" sz="3200" smtClean="0">
                <a:solidFill>
                  <a:srgbClr val="800000"/>
                </a:solidFill>
                <a:latin typeface="Comic Sans MS" pitchFamily="-102" charset="0"/>
                <a:ea typeface="ＭＳ Ｐゴシック" pitchFamily="-102" charset="-128"/>
                <a:cs typeface="ＭＳ Ｐゴシック" pitchFamily="-102" charset="-128"/>
              </a:rPr>
            </a:br>
            <a:r>
              <a:rPr lang="en-US" sz="3200" smtClean="0">
                <a:solidFill>
                  <a:srgbClr val="800000"/>
                </a:solidFill>
                <a:latin typeface="Comic Sans MS" pitchFamily="-102" charset="0"/>
                <a:ea typeface="ＭＳ Ｐゴシック" pitchFamily="-102" charset="-128"/>
                <a:cs typeface="ＭＳ Ｐゴシック" pitchFamily="-102" charset="-128"/>
              </a:rPr>
              <a:t>Cervical Cancer</a:t>
            </a:r>
          </a:p>
        </p:txBody>
      </p:sp>
    </p:spTree>
  </p:cSld>
  <p:clrMapOvr>
    <a:masterClrMapping/>
  </p:clrMapOvr>
  <p:transition advTm="102349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6"/>
          <p:cNvSpPr>
            <a:spLocks noChangeArrowheads="1"/>
          </p:cNvSpPr>
          <p:nvPr/>
        </p:nvSpPr>
        <p:spPr bwMode="auto">
          <a:xfrm>
            <a:off x="0" y="76200"/>
            <a:ext cx="91440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9747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3200">
                <a:solidFill>
                  <a:srgbClr val="800000"/>
                </a:solidFill>
                <a:latin typeface="Comic Sans MS" pitchFamily="-102" charset="0"/>
                <a:ea typeface="ＭＳ Ｐゴシック" pitchFamily="-102" charset="-128"/>
                <a:cs typeface="ＭＳ Ｐゴシック" pitchFamily="-102" charset="-128"/>
              </a:rPr>
              <a:t>Cervical Cancer: Second Classic multistep example</a:t>
            </a:r>
          </a:p>
        </p:txBody>
      </p:sp>
      <p:sp>
        <p:nvSpPr>
          <p:cNvPr id="159748" name="Text Box 8"/>
          <p:cNvSpPr txBox="1">
            <a:spLocks noChangeArrowheads="1"/>
          </p:cNvSpPr>
          <p:nvPr/>
        </p:nvSpPr>
        <p:spPr bwMode="auto">
          <a:xfrm>
            <a:off x="746125" y="1781175"/>
            <a:ext cx="4975225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Verdana" pitchFamily="-102" charset="0"/>
            </a:endParaRPr>
          </a:p>
          <a:p>
            <a:pPr>
              <a:buFontTx/>
              <a:buChar char="-"/>
            </a:pPr>
            <a:r>
              <a:rPr lang="en-US">
                <a:latin typeface="Verdana" pitchFamily="-102" charset="0"/>
              </a:rPr>
              <a:t>multiple stages</a:t>
            </a:r>
          </a:p>
          <a:p>
            <a:pPr>
              <a:buFontTx/>
              <a:buChar char="-"/>
            </a:pPr>
            <a:r>
              <a:rPr lang="en-US">
                <a:latin typeface="Verdana" pitchFamily="-102" charset="0"/>
              </a:rPr>
              <a:t>Benign to malignant transition</a:t>
            </a:r>
          </a:p>
          <a:p>
            <a:pPr>
              <a:buFontTx/>
              <a:buChar char="-"/>
            </a:pPr>
            <a:endParaRPr lang="en-US">
              <a:latin typeface="Verdana" pitchFamily="-102" charset="0"/>
            </a:endParaRPr>
          </a:p>
          <a:p>
            <a:pPr>
              <a:buFontTx/>
              <a:buChar char="-"/>
            </a:pPr>
            <a:endParaRPr lang="en-US">
              <a:latin typeface="Verdana" pitchFamily="-102" charset="0"/>
            </a:endParaRPr>
          </a:p>
          <a:p>
            <a:pPr>
              <a:buFontTx/>
              <a:buChar char="-"/>
            </a:pPr>
            <a:r>
              <a:rPr lang="en-US">
                <a:latin typeface="Verdana" pitchFamily="-102" charset="0"/>
              </a:rPr>
              <a:t>Metaplasia</a:t>
            </a:r>
          </a:p>
          <a:p>
            <a:pPr>
              <a:buFontTx/>
              <a:buChar char="-"/>
            </a:pPr>
            <a:r>
              <a:rPr lang="en-US">
                <a:latin typeface="Verdana" pitchFamily="-102" charset="0"/>
              </a:rPr>
              <a:t>Virus infection</a:t>
            </a:r>
          </a:p>
          <a:p>
            <a:pPr>
              <a:buFontTx/>
              <a:buChar char="-"/>
            </a:pPr>
            <a:r>
              <a:rPr lang="en-US">
                <a:latin typeface="Verdana" pitchFamily="-102" charset="0"/>
              </a:rPr>
              <a:t>screening</a:t>
            </a:r>
          </a:p>
        </p:txBody>
      </p:sp>
      <p:sp>
        <p:nvSpPr>
          <p:cNvPr id="159749" name="Text Box 9"/>
          <p:cNvSpPr txBox="1">
            <a:spLocks noChangeArrowheads="1"/>
          </p:cNvSpPr>
          <p:nvPr/>
        </p:nvSpPr>
        <p:spPr bwMode="auto">
          <a:xfrm>
            <a:off x="1736725" y="1247775"/>
            <a:ext cx="1863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Verdana" pitchFamily="-102" charset="0"/>
              </a:rPr>
              <a:t>Illustrates:</a:t>
            </a:r>
          </a:p>
        </p:txBody>
      </p:sp>
    </p:spTree>
  </p:cSld>
  <p:clrMapOvr>
    <a:masterClrMapping/>
  </p:clrMapOvr>
  <p:transition advTm="616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76200"/>
            <a:ext cx="91440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800000"/>
                </a:solidFill>
                <a:latin typeface="Comic Sans MS" charset="0"/>
              </a:rPr>
              <a:t>Cervix and cervical Cancer </a:t>
            </a:r>
            <a:br>
              <a:rPr lang="en-US" sz="3200" dirty="0" smtClean="0">
                <a:solidFill>
                  <a:srgbClr val="800000"/>
                </a:solidFill>
                <a:latin typeface="Comic Sans MS" charset="0"/>
              </a:rPr>
            </a:br>
            <a:endParaRPr lang="en-US" sz="3200" dirty="0">
              <a:solidFill>
                <a:srgbClr val="800000"/>
              </a:solidFill>
              <a:latin typeface="Comic Sans MS" charset="0"/>
            </a:endParaRPr>
          </a:p>
        </p:txBody>
      </p:sp>
      <p:sp>
        <p:nvSpPr>
          <p:cNvPr id="66566" name="Text Box 8"/>
          <p:cNvSpPr txBox="1">
            <a:spLocks noChangeArrowheads="1"/>
          </p:cNvSpPr>
          <p:nvPr/>
        </p:nvSpPr>
        <p:spPr bwMode="auto">
          <a:xfrm>
            <a:off x="3200400" y="2819400"/>
            <a:ext cx="928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uterus</a:t>
            </a:r>
          </a:p>
        </p:txBody>
      </p:sp>
      <p:grpSp>
        <p:nvGrpSpPr>
          <p:cNvPr id="2" name="Group 18"/>
          <p:cNvGrpSpPr/>
          <p:nvPr/>
        </p:nvGrpSpPr>
        <p:grpSpPr>
          <a:xfrm>
            <a:off x="631825" y="5257800"/>
            <a:ext cx="2797175" cy="976313"/>
            <a:chOff x="631825" y="5257800"/>
            <a:chExt cx="2797175" cy="976313"/>
          </a:xfrm>
        </p:grpSpPr>
        <p:sp>
          <p:nvSpPr>
            <p:cNvPr id="66568" name="Text Box 10"/>
            <p:cNvSpPr txBox="1">
              <a:spLocks noChangeArrowheads="1"/>
            </p:cNvSpPr>
            <p:nvPr/>
          </p:nvSpPr>
          <p:spPr bwMode="auto">
            <a:xfrm>
              <a:off x="631825" y="5867400"/>
              <a:ext cx="279717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dirty="0" err="1">
                  <a:solidFill>
                    <a:srgbClr val="0000FF"/>
                  </a:solidFill>
                  <a:latin typeface="Verdana" charset="0"/>
                </a:rPr>
                <a:t>Squamous</a:t>
              </a:r>
              <a:r>
                <a:rPr lang="en-US" sz="1800" dirty="0">
                  <a:solidFill>
                    <a:srgbClr val="0000FF"/>
                  </a:solidFill>
                  <a:latin typeface="Verdana" charset="0"/>
                </a:rPr>
                <a:t> epithelium</a:t>
              </a:r>
            </a:p>
          </p:txBody>
        </p:sp>
        <p:sp>
          <p:nvSpPr>
            <p:cNvPr id="66570" name="AutoShape 12"/>
            <p:cNvSpPr>
              <a:spLocks noChangeArrowheads="1"/>
            </p:cNvSpPr>
            <p:nvPr/>
          </p:nvSpPr>
          <p:spPr bwMode="auto">
            <a:xfrm>
              <a:off x="2057400" y="5257800"/>
              <a:ext cx="381000" cy="457200"/>
            </a:xfrm>
            <a:prstGeom prst="upArrow">
              <a:avLst>
                <a:gd name="adj1" fmla="val 50000"/>
                <a:gd name="adj2" fmla="val 3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17"/>
          <p:cNvGrpSpPr/>
          <p:nvPr/>
        </p:nvGrpSpPr>
        <p:grpSpPr>
          <a:xfrm>
            <a:off x="4267200" y="3429000"/>
            <a:ext cx="5311775" cy="1143000"/>
            <a:chOff x="4267200" y="3429000"/>
            <a:chExt cx="5311775" cy="1143000"/>
          </a:xfrm>
        </p:grpSpPr>
        <p:sp>
          <p:nvSpPr>
            <p:cNvPr id="66569" name="Text Box 11"/>
            <p:cNvSpPr txBox="1">
              <a:spLocks noChangeArrowheads="1"/>
            </p:cNvSpPr>
            <p:nvPr/>
          </p:nvSpPr>
          <p:spPr bwMode="auto">
            <a:xfrm>
              <a:off x="4953000" y="3716337"/>
              <a:ext cx="4625975" cy="779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dirty="0">
                  <a:solidFill>
                    <a:srgbClr val="0000FF"/>
                  </a:solidFill>
                  <a:latin typeface="Verdana" charset="0"/>
                </a:rPr>
                <a:t>Columnar</a:t>
              </a:r>
            </a:p>
            <a:p>
              <a:pPr>
                <a:spcBef>
                  <a:spcPct val="50000"/>
                </a:spcBef>
              </a:pPr>
              <a:r>
                <a:rPr lang="en-US" sz="1800" dirty="0">
                  <a:solidFill>
                    <a:srgbClr val="0000FF"/>
                  </a:solidFill>
                  <a:latin typeface="Verdana" charset="0"/>
                </a:rPr>
                <a:t> epithelium</a:t>
              </a:r>
            </a:p>
          </p:txBody>
        </p:sp>
        <p:sp>
          <p:nvSpPr>
            <p:cNvPr id="66571" name="AutoShape 13"/>
            <p:cNvSpPr>
              <a:spLocks noChangeArrowheads="1"/>
            </p:cNvSpPr>
            <p:nvPr/>
          </p:nvSpPr>
          <p:spPr bwMode="auto">
            <a:xfrm flipH="1">
              <a:off x="4267200" y="4267200"/>
              <a:ext cx="533400" cy="304800"/>
            </a:xfrm>
            <a:prstGeom prst="rightArrow">
              <a:avLst>
                <a:gd name="adj1" fmla="val 50000"/>
                <a:gd name="adj2" fmla="val 4375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72" name="AutoShape 14"/>
            <p:cNvSpPr>
              <a:spLocks noChangeArrowheads="1"/>
            </p:cNvSpPr>
            <p:nvPr/>
          </p:nvSpPr>
          <p:spPr bwMode="auto">
            <a:xfrm flipH="1">
              <a:off x="5257800" y="3429000"/>
              <a:ext cx="533400" cy="304800"/>
            </a:xfrm>
            <a:prstGeom prst="rightArrow">
              <a:avLst>
                <a:gd name="adj1" fmla="val 50000"/>
                <a:gd name="adj2" fmla="val 4375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6573" name="Text Box 15"/>
          <p:cNvSpPr txBox="1">
            <a:spLocks noChangeArrowheads="1"/>
          </p:cNvSpPr>
          <p:nvPr/>
        </p:nvSpPr>
        <p:spPr bwMode="auto">
          <a:xfrm>
            <a:off x="2971800" y="4724400"/>
            <a:ext cx="1841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66574" name="Text Box 16"/>
          <p:cNvSpPr txBox="1">
            <a:spLocks noChangeArrowheads="1"/>
          </p:cNvSpPr>
          <p:nvPr/>
        </p:nvSpPr>
        <p:spPr bwMode="auto">
          <a:xfrm>
            <a:off x="4038600" y="4724400"/>
            <a:ext cx="1841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</a:rPr>
              <a:t>*</a:t>
            </a:r>
          </a:p>
        </p:txBody>
      </p:sp>
      <p:grpSp>
        <p:nvGrpSpPr>
          <p:cNvPr id="4" name="Group 14"/>
          <p:cNvGrpSpPr/>
          <p:nvPr/>
        </p:nvGrpSpPr>
        <p:grpSpPr>
          <a:xfrm>
            <a:off x="914400" y="1447800"/>
            <a:ext cx="5486400" cy="4220633"/>
            <a:chOff x="1752600" y="1447800"/>
            <a:chExt cx="5486400" cy="4220633"/>
          </a:xfrm>
        </p:grpSpPr>
        <p:sp>
          <p:nvSpPr>
            <p:cNvPr id="16" name="Freeform 15"/>
            <p:cNvSpPr/>
            <p:nvPr/>
          </p:nvSpPr>
          <p:spPr bwMode="auto">
            <a:xfrm>
              <a:off x="1752600" y="1447800"/>
              <a:ext cx="2730500" cy="4220633"/>
            </a:xfrm>
            <a:custGeom>
              <a:avLst/>
              <a:gdLst>
                <a:gd name="connsiteX0" fmla="*/ 2730500 w 2730500"/>
                <a:gd name="connsiteY0" fmla="*/ 16933 h 4220633"/>
                <a:gd name="connsiteX1" fmla="*/ 2400300 w 2730500"/>
                <a:gd name="connsiteY1" fmla="*/ 16933 h 4220633"/>
                <a:gd name="connsiteX2" fmla="*/ 1841500 w 2730500"/>
                <a:gd name="connsiteY2" fmla="*/ 118533 h 4220633"/>
                <a:gd name="connsiteX3" fmla="*/ 1638300 w 2730500"/>
                <a:gd name="connsiteY3" fmla="*/ 169333 h 4220633"/>
                <a:gd name="connsiteX4" fmla="*/ 1397000 w 2730500"/>
                <a:gd name="connsiteY4" fmla="*/ 258233 h 4220633"/>
                <a:gd name="connsiteX5" fmla="*/ 1193800 w 2730500"/>
                <a:gd name="connsiteY5" fmla="*/ 537633 h 4220633"/>
                <a:gd name="connsiteX6" fmla="*/ 1130300 w 2730500"/>
                <a:gd name="connsiteY6" fmla="*/ 817033 h 4220633"/>
                <a:gd name="connsiteX7" fmla="*/ 1066800 w 2730500"/>
                <a:gd name="connsiteY7" fmla="*/ 1172633 h 4220633"/>
                <a:gd name="connsiteX8" fmla="*/ 1066800 w 2730500"/>
                <a:gd name="connsiteY8" fmla="*/ 1502833 h 4220633"/>
                <a:gd name="connsiteX9" fmla="*/ 1143000 w 2730500"/>
                <a:gd name="connsiteY9" fmla="*/ 1744133 h 4220633"/>
                <a:gd name="connsiteX10" fmla="*/ 1295400 w 2730500"/>
                <a:gd name="connsiteY10" fmla="*/ 1934633 h 4220633"/>
                <a:gd name="connsiteX11" fmla="*/ 1549400 w 2730500"/>
                <a:gd name="connsiteY11" fmla="*/ 2125133 h 4220633"/>
                <a:gd name="connsiteX12" fmla="*/ 1790700 w 2730500"/>
                <a:gd name="connsiteY12" fmla="*/ 2239433 h 4220633"/>
                <a:gd name="connsiteX13" fmla="*/ 2019300 w 2730500"/>
                <a:gd name="connsiteY13" fmla="*/ 2315633 h 4220633"/>
                <a:gd name="connsiteX14" fmla="*/ 2159000 w 2730500"/>
                <a:gd name="connsiteY14" fmla="*/ 2429933 h 4220633"/>
                <a:gd name="connsiteX15" fmla="*/ 2260600 w 2730500"/>
                <a:gd name="connsiteY15" fmla="*/ 2633133 h 4220633"/>
                <a:gd name="connsiteX16" fmla="*/ 2336800 w 2730500"/>
                <a:gd name="connsiteY16" fmla="*/ 2861733 h 4220633"/>
                <a:gd name="connsiteX17" fmla="*/ 2336800 w 2730500"/>
                <a:gd name="connsiteY17" fmla="*/ 3103033 h 4220633"/>
                <a:gd name="connsiteX18" fmla="*/ 2336800 w 2730500"/>
                <a:gd name="connsiteY18" fmla="*/ 3306233 h 4220633"/>
                <a:gd name="connsiteX19" fmla="*/ 2298700 w 2730500"/>
                <a:gd name="connsiteY19" fmla="*/ 3547533 h 4220633"/>
                <a:gd name="connsiteX20" fmla="*/ 2197100 w 2730500"/>
                <a:gd name="connsiteY20" fmla="*/ 3712633 h 4220633"/>
                <a:gd name="connsiteX21" fmla="*/ 2006600 w 2730500"/>
                <a:gd name="connsiteY21" fmla="*/ 3776133 h 4220633"/>
                <a:gd name="connsiteX22" fmla="*/ 1714500 w 2730500"/>
                <a:gd name="connsiteY22" fmla="*/ 3738033 h 4220633"/>
                <a:gd name="connsiteX23" fmla="*/ 1638300 w 2730500"/>
                <a:gd name="connsiteY23" fmla="*/ 3674533 h 4220633"/>
                <a:gd name="connsiteX24" fmla="*/ 1625600 w 2730500"/>
                <a:gd name="connsiteY24" fmla="*/ 3534833 h 4220633"/>
                <a:gd name="connsiteX25" fmla="*/ 1473200 w 2730500"/>
                <a:gd name="connsiteY25" fmla="*/ 3280833 h 4220633"/>
                <a:gd name="connsiteX26" fmla="*/ 1092200 w 2730500"/>
                <a:gd name="connsiteY26" fmla="*/ 3280833 h 4220633"/>
                <a:gd name="connsiteX27" fmla="*/ 749300 w 2730500"/>
                <a:gd name="connsiteY27" fmla="*/ 3433233 h 4220633"/>
                <a:gd name="connsiteX28" fmla="*/ 495300 w 2730500"/>
                <a:gd name="connsiteY28" fmla="*/ 3623733 h 4220633"/>
                <a:gd name="connsiteX29" fmla="*/ 254000 w 2730500"/>
                <a:gd name="connsiteY29" fmla="*/ 3788833 h 4220633"/>
                <a:gd name="connsiteX30" fmla="*/ 0 w 2730500"/>
                <a:gd name="connsiteY30" fmla="*/ 4220633 h 4220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730500" h="4220633">
                  <a:moveTo>
                    <a:pt x="2730500" y="16933"/>
                  </a:moveTo>
                  <a:cubicBezTo>
                    <a:pt x="2639483" y="8466"/>
                    <a:pt x="2548467" y="0"/>
                    <a:pt x="2400300" y="16933"/>
                  </a:cubicBezTo>
                  <a:cubicBezTo>
                    <a:pt x="2252133" y="33866"/>
                    <a:pt x="1968500" y="93133"/>
                    <a:pt x="1841500" y="118533"/>
                  </a:cubicBezTo>
                  <a:cubicBezTo>
                    <a:pt x="1714500" y="143933"/>
                    <a:pt x="1712383" y="146050"/>
                    <a:pt x="1638300" y="169333"/>
                  </a:cubicBezTo>
                  <a:cubicBezTo>
                    <a:pt x="1564217" y="192616"/>
                    <a:pt x="1471083" y="196850"/>
                    <a:pt x="1397000" y="258233"/>
                  </a:cubicBezTo>
                  <a:cubicBezTo>
                    <a:pt x="1322917" y="319616"/>
                    <a:pt x="1238250" y="444500"/>
                    <a:pt x="1193800" y="537633"/>
                  </a:cubicBezTo>
                  <a:cubicBezTo>
                    <a:pt x="1149350" y="630766"/>
                    <a:pt x="1151467" y="711200"/>
                    <a:pt x="1130300" y="817033"/>
                  </a:cubicBezTo>
                  <a:cubicBezTo>
                    <a:pt x="1109133" y="922866"/>
                    <a:pt x="1077383" y="1058333"/>
                    <a:pt x="1066800" y="1172633"/>
                  </a:cubicBezTo>
                  <a:cubicBezTo>
                    <a:pt x="1056217" y="1286933"/>
                    <a:pt x="1054100" y="1407583"/>
                    <a:pt x="1066800" y="1502833"/>
                  </a:cubicBezTo>
                  <a:cubicBezTo>
                    <a:pt x="1079500" y="1598083"/>
                    <a:pt x="1104900" y="1672166"/>
                    <a:pt x="1143000" y="1744133"/>
                  </a:cubicBezTo>
                  <a:cubicBezTo>
                    <a:pt x="1181100" y="1816100"/>
                    <a:pt x="1227667" y="1871133"/>
                    <a:pt x="1295400" y="1934633"/>
                  </a:cubicBezTo>
                  <a:cubicBezTo>
                    <a:pt x="1363133" y="1998133"/>
                    <a:pt x="1466850" y="2074333"/>
                    <a:pt x="1549400" y="2125133"/>
                  </a:cubicBezTo>
                  <a:cubicBezTo>
                    <a:pt x="1631950" y="2175933"/>
                    <a:pt x="1712383" y="2207683"/>
                    <a:pt x="1790700" y="2239433"/>
                  </a:cubicBezTo>
                  <a:cubicBezTo>
                    <a:pt x="1869017" y="2271183"/>
                    <a:pt x="1957917" y="2283883"/>
                    <a:pt x="2019300" y="2315633"/>
                  </a:cubicBezTo>
                  <a:cubicBezTo>
                    <a:pt x="2080683" y="2347383"/>
                    <a:pt x="2118783" y="2377016"/>
                    <a:pt x="2159000" y="2429933"/>
                  </a:cubicBezTo>
                  <a:cubicBezTo>
                    <a:pt x="2199217" y="2482850"/>
                    <a:pt x="2230967" y="2561166"/>
                    <a:pt x="2260600" y="2633133"/>
                  </a:cubicBezTo>
                  <a:cubicBezTo>
                    <a:pt x="2290233" y="2705100"/>
                    <a:pt x="2324100" y="2783416"/>
                    <a:pt x="2336800" y="2861733"/>
                  </a:cubicBezTo>
                  <a:cubicBezTo>
                    <a:pt x="2349500" y="2940050"/>
                    <a:pt x="2336800" y="3103033"/>
                    <a:pt x="2336800" y="3103033"/>
                  </a:cubicBezTo>
                  <a:cubicBezTo>
                    <a:pt x="2336800" y="3177116"/>
                    <a:pt x="2343150" y="3232150"/>
                    <a:pt x="2336800" y="3306233"/>
                  </a:cubicBezTo>
                  <a:cubicBezTo>
                    <a:pt x="2330450" y="3380316"/>
                    <a:pt x="2321983" y="3479800"/>
                    <a:pt x="2298700" y="3547533"/>
                  </a:cubicBezTo>
                  <a:cubicBezTo>
                    <a:pt x="2275417" y="3615266"/>
                    <a:pt x="2245783" y="3674533"/>
                    <a:pt x="2197100" y="3712633"/>
                  </a:cubicBezTo>
                  <a:cubicBezTo>
                    <a:pt x="2148417" y="3750733"/>
                    <a:pt x="2087033" y="3771900"/>
                    <a:pt x="2006600" y="3776133"/>
                  </a:cubicBezTo>
                  <a:cubicBezTo>
                    <a:pt x="1926167" y="3780366"/>
                    <a:pt x="1775883" y="3754966"/>
                    <a:pt x="1714500" y="3738033"/>
                  </a:cubicBezTo>
                  <a:cubicBezTo>
                    <a:pt x="1653117" y="3721100"/>
                    <a:pt x="1653117" y="3708400"/>
                    <a:pt x="1638300" y="3674533"/>
                  </a:cubicBezTo>
                  <a:cubicBezTo>
                    <a:pt x="1623483" y="3640666"/>
                    <a:pt x="1653117" y="3600450"/>
                    <a:pt x="1625600" y="3534833"/>
                  </a:cubicBezTo>
                  <a:cubicBezTo>
                    <a:pt x="1598083" y="3469216"/>
                    <a:pt x="1562100" y="3323166"/>
                    <a:pt x="1473200" y="3280833"/>
                  </a:cubicBezTo>
                  <a:cubicBezTo>
                    <a:pt x="1384300" y="3238500"/>
                    <a:pt x="1212850" y="3255433"/>
                    <a:pt x="1092200" y="3280833"/>
                  </a:cubicBezTo>
                  <a:cubicBezTo>
                    <a:pt x="971550" y="3306233"/>
                    <a:pt x="848783" y="3376083"/>
                    <a:pt x="749300" y="3433233"/>
                  </a:cubicBezTo>
                  <a:cubicBezTo>
                    <a:pt x="649817" y="3490383"/>
                    <a:pt x="577850" y="3564466"/>
                    <a:pt x="495300" y="3623733"/>
                  </a:cubicBezTo>
                  <a:cubicBezTo>
                    <a:pt x="412750" y="3683000"/>
                    <a:pt x="336550" y="3689350"/>
                    <a:pt x="254000" y="3788833"/>
                  </a:cubicBezTo>
                  <a:cubicBezTo>
                    <a:pt x="171450" y="3888316"/>
                    <a:pt x="0" y="4220633"/>
                    <a:pt x="0" y="4220633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08" charset="0"/>
              </a:endParaRPr>
            </a:p>
          </p:txBody>
        </p:sp>
        <p:sp>
          <p:nvSpPr>
            <p:cNvPr id="17" name="Freeform 16"/>
            <p:cNvSpPr/>
            <p:nvPr/>
          </p:nvSpPr>
          <p:spPr bwMode="auto">
            <a:xfrm flipH="1">
              <a:off x="4508500" y="1447800"/>
              <a:ext cx="2730500" cy="4220633"/>
            </a:xfrm>
            <a:custGeom>
              <a:avLst/>
              <a:gdLst>
                <a:gd name="connsiteX0" fmla="*/ 2730500 w 2730500"/>
                <a:gd name="connsiteY0" fmla="*/ 16933 h 4220633"/>
                <a:gd name="connsiteX1" fmla="*/ 2400300 w 2730500"/>
                <a:gd name="connsiteY1" fmla="*/ 16933 h 4220633"/>
                <a:gd name="connsiteX2" fmla="*/ 1841500 w 2730500"/>
                <a:gd name="connsiteY2" fmla="*/ 118533 h 4220633"/>
                <a:gd name="connsiteX3" fmla="*/ 1638300 w 2730500"/>
                <a:gd name="connsiteY3" fmla="*/ 169333 h 4220633"/>
                <a:gd name="connsiteX4" fmla="*/ 1397000 w 2730500"/>
                <a:gd name="connsiteY4" fmla="*/ 258233 h 4220633"/>
                <a:gd name="connsiteX5" fmla="*/ 1193800 w 2730500"/>
                <a:gd name="connsiteY5" fmla="*/ 537633 h 4220633"/>
                <a:gd name="connsiteX6" fmla="*/ 1130300 w 2730500"/>
                <a:gd name="connsiteY6" fmla="*/ 817033 h 4220633"/>
                <a:gd name="connsiteX7" fmla="*/ 1066800 w 2730500"/>
                <a:gd name="connsiteY7" fmla="*/ 1172633 h 4220633"/>
                <a:gd name="connsiteX8" fmla="*/ 1066800 w 2730500"/>
                <a:gd name="connsiteY8" fmla="*/ 1502833 h 4220633"/>
                <a:gd name="connsiteX9" fmla="*/ 1143000 w 2730500"/>
                <a:gd name="connsiteY9" fmla="*/ 1744133 h 4220633"/>
                <a:gd name="connsiteX10" fmla="*/ 1295400 w 2730500"/>
                <a:gd name="connsiteY10" fmla="*/ 1934633 h 4220633"/>
                <a:gd name="connsiteX11" fmla="*/ 1549400 w 2730500"/>
                <a:gd name="connsiteY11" fmla="*/ 2125133 h 4220633"/>
                <a:gd name="connsiteX12" fmla="*/ 1790700 w 2730500"/>
                <a:gd name="connsiteY12" fmla="*/ 2239433 h 4220633"/>
                <a:gd name="connsiteX13" fmla="*/ 2019300 w 2730500"/>
                <a:gd name="connsiteY13" fmla="*/ 2315633 h 4220633"/>
                <a:gd name="connsiteX14" fmla="*/ 2159000 w 2730500"/>
                <a:gd name="connsiteY14" fmla="*/ 2429933 h 4220633"/>
                <a:gd name="connsiteX15" fmla="*/ 2260600 w 2730500"/>
                <a:gd name="connsiteY15" fmla="*/ 2633133 h 4220633"/>
                <a:gd name="connsiteX16" fmla="*/ 2336800 w 2730500"/>
                <a:gd name="connsiteY16" fmla="*/ 2861733 h 4220633"/>
                <a:gd name="connsiteX17" fmla="*/ 2336800 w 2730500"/>
                <a:gd name="connsiteY17" fmla="*/ 3103033 h 4220633"/>
                <a:gd name="connsiteX18" fmla="*/ 2336800 w 2730500"/>
                <a:gd name="connsiteY18" fmla="*/ 3306233 h 4220633"/>
                <a:gd name="connsiteX19" fmla="*/ 2298700 w 2730500"/>
                <a:gd name="connsiteY19" fmla="*/ 3547533 h 4220633"/>
                <a:gd name="connsiteX20" fmla="*/ 2197100 w 2730500"/>
                <a:gd name="connsiteY20" fmla="*/ 3712633 h 4220633"/>
                <a:gd name="connsiteX21" fmla="*/ 2006600 w 2730500"/>
                <a:gd name="connsiteY21" fmla="*/ 3776133 h 4220633"/>
                <a:gd name="connsiteX22" fmla="*/ 1714500 w 2730500"/>
                <a:gd name="connsiteY22" fmla="*/ 3738033 h 4220633"/>
                <a:gd name="connsiteX23" fmla="*/ 1638300 w 2730500"/>
                <a:gd name="connsiteY23" fmla="*/ 3674533 h 4220633"/>
                <a:gd name="connsiteX24" fmla="*/ 1625600 w 2730500"/>
                <a:gd name="connsiteY24" fmla="*/ 3534833 h 4220633"/>
                <a:gd name="connsiteX25" fmla="*/ 1473200 w 2730500"/>
                <a:gd name="connsiteY25" fmla="*/ 3280833 h 4220633"/>
                <a:gd name="connsiteX26" fmla="*/ 1092200 w 2730500"/>
                <a:gd name="connsiteY26" fmla="*/ 3280833 h 4220633"/>
                <a:gd name="connsiteX27" fmla="*/ 749300 w 2730500"/>
                <a:gd name="connsiteY27" fmla="*/ 3433233 h 4220633"/>
                <a:gd name="connsiteX28" fmla="*/ 495300 w 2730500"/>
                <a:gd name="connsiteY28" fmla="*/ 3623733 h 4220633"/>
                <a:gd name="connsiteX29" fmla="*/ 254000 w 2730500"/>
                <a:gd name="connsiteY29" fmla="*/ 3788833 h 4220633"/>
                <a:gd name="connsiteX30" fmla="*/ 0 w 2730500"/>
                <a:gd name="connsiteY30" fmla="*/ 4220633 h 4220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730500" h="4220633">
                  <a:moveTo>
                    <a:pt x="2730500" y="16933"/>
                  </a:moveTo>
                  <a:cubicBezTo>
                    <a:pt x="2639483" y="8466"/>
                    <a:pt x="2548467" y="0"/>
                    <a:pt x="2400300" y="16933"/>
                  </a:cubicBezTo>
                  <a:cubicBezTo>
                    <a:pt x="2252133" y="33866"/>
                    <a:pt x="1968500" y="93133"/>
                    <a:pt x="1841500" y="118533"/>
                  </a:cubicBezTo>
                  <a:cubicBezTo>
                    <a:pt x="1714500" y="143933"/>
                    <a:pt x="1712383" y="146050"/>
                    <a:pt x="1638300" y="169333"/>
                  </a:cubicBezTo>
                  <a:cubicBezTo>
                    <a:pt x="1564217" y="192616"/>
                    <a:pt x="1471083" y="196850"/>
                    <a:pt x="1397000" y="258233"/>
                  </a:cubicBezTo>
                  <a:cubicBezTo>
                    <a:pt x="1322917" y="319616"/>
                    <a:pt x="1238250" y="444500"/>
                    <a:pt x="1193800" y="537633"/>
                  </a:cubicBezTo>
                  <a:cubicBezTo>
                    <a:pt x="1149350" y="630766"/>
                    <a:pt x="1151467" y="711200"/>
                    <a:pt x="1130300" y="817033"/>
                  </a:cubicBezTo>
                  <a:cubicBezTo>
                    <a:pt x="1109133" y="922866"/>
                    <a:pt x="1077383" y="1058333"/>
                    <a:pt x="1066800" y="1172633"/>
                  </a:cubicBezTo>
                  <a:cubicBezTo>
                    <a:pt x="1056217" y="1286933"/>
                    <a:pt x="1054100" y="1407583"/>
                    <a:pt x="1066800" y="1502833"/>
                  </a:cubicBezTo>
                  <a:cubicBezTo>
                    <a:pt x="1079500" y="1598083"/>
                    <a:pt x="1104900" y="1672166"/>
                    <a:pt x="1143000" y="1744133"/>
                  </a:cubicBezTo>
                  <a:cubicBezTo>
                    <a:pt x="1181100" y="1816100"/>
                    <a:pt x="1227667" y="1871133"/>
                    <a:pt x="1295400" y="1934633"/>
                  </a:cubicBezTo>
                  <a:cubicBezTo>
                    <a:pt x="1363133" y="1998133"/>
                    <a:pt x="1466850" y="2074333"/>
                    <a:pt x="1549400" y="2125133"/>
                  </a:cubicBezTo>
                  <a:cubicBezTo>
                    <a:pt x="1631950" y="2175933"/>
                    <a:pt x="1712383" y="2207683"/>
                    <a:pt x="1790700" y="2239433"/>
                  </a:cubicBezTo>
                  <a:cubicBezTo>
                    <a:pt x="1869017" y="2271183"/>
                    <a:pt x="1957917" y="2283883"/>
                    <a:pt x="2019300" y="2315633"/>
                  </a:cubicBezTo>
                  <a:cubicBezTo>
                    <a:pt x="2080683" y="2347383"/>
                    <a:pt x="2118783" y="2377016"/>
                    <a:pt x="2159000" y="2429933"/>
                  </a:cubicBezTo>
                  <a:cubicBezTo>
                    <a:pt x="2199217" y="2482850"/>
                    <a:pt x="2230967" y="2561166"/>
                    <a:pt x="2260600" y="2633133"/>
                  </a:cubicBezTo>
                  <a:cubicBezTo>
                    <a:pt x="2290233" y="2705100"/>
                    <a:pt x="2324100" y="2783416"/>
                    <a:pt x="2336800" y="2861733"/>
                  </a:cubicBezTo>
                  <a:cubicBezTo>
                    <a:pt x="2349500" y="2940050"/>
                    <a:pt x="2336800" y="3103033"/>
                    <a:pt x="2336800" y="3103033"/>
                  </a:cubicBezTo>
                  <a:cubicBezTo>
                    <a:pt x="2336800" y="3177116"/>
                    <a:pt x="2343150" y="3232150"/>
                    <a:pt x="2336800" y="3306233"/>
                  </a:cubicBezTo>
                  <a:cubicBezTo>
                    <a:pt x="2330450" y="3380316"/>
                    <a:pt x="2321983" y="3479800"/>
                    <a:pt x="2298700" y="3547533"/>
                  </a:cubicBezTo>
                  <a:cubicBezTo>
                    <a:pt x="2275417" y="3615266"/>
                    <a:pt x="2245783" y="3674533"/>
                    <a:pt x="2197100" y="3712633"/>
                  </a:cubicBezTo>
                  <a:cubicBezTo>
                    <a:pt x="2148417" y="3750733"/>
                    <a:pt x="2087033" y="3771900"/>
                    <a:pt x="2006600" y="3776133"/>
                  </a:cubicBezTo>
                  <a:cubicBezTo>
                    <a:pt x="1926167" y="3780366"/>
                    <a:pt x="1775883" y="3754966"/>
                    <a:pt x="1714500" y="3738033"/>
                  </a:cubicBezTo>
                  <a:cubicBezTo>
                    <a:pt x="1653117" y="3721100"/>
                    <a:pt x="1653117" y="3708400"/>
                    <a:pt x="1638300" y="3674533"/>
                  </a:cubicBezTo>
                  <a:cubicBezTo>
                    <a:pt x="1623483" y="3640666"/>
                    <a:pt x="1653117" y="3600450"/>
                    <a:pt x="1625600" y="3534833"/>
                  </a:cubicBezTo>
                  <a:cubicBezTo>
                    <a:pt x="1598083" y="3469216"/>
                    <a:pt x="1562100" y="3323166"/>
                    <a:pt x="1473200" y="3280833"/>
                  </a:cubicBezTo>
                  <a:cubicBezTo>
                    <a:pt x="1384300" y="3238500"/>
                    <a:pt x="1212850" y="3255433"/>
                    <a:pt x="1092200" y="3280833"/>
                  </a:cubicBezTo>
                  <a:cubicBezTo>
                    <a:pt x="971550" y="3306233"/>
                    <a:pt x="848783" y="3376083"/>
                    <a:pt x="749300" y="3433233"/>
                  </a:cubicBezTo>
                  <a:cubicBezTo>
                    <a:pt x="649817" y="3490383"/>
                    <a:pt x="577850" y="3564466"/>
                    <a:pt x="495300" y="3623733"/>
                  </a:cubicBezTo>
                  <a:cubicBezTo>
                    <a:pt x="412750" y="3683000"/>
                    <a:pt x="336550" y="3689350"/>
                    <a:pt x="254000" y="3788833"/>
                  </a:cubicBezTo>
                  <a:cubicBezTo>
                    <a:pt x="171450" y="3888316"/>
                    <a:pt x="0" y="4220633"/>
                    <a:pt x="0" y="4220633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08" charset="0"/>
              </a:endParaRPr>
            </a:p>
          </p:txBody>
        </p:sp>
      </p:grp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3810000" y="6019800"/>
            <a:ext cx="996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vagina</a:t>
            </a:r>
          </a:p>
        </p:txBody>
      </p:sp>
    </p:spTree>
  </p:cSld>
  <p:clrMapOvr>
    <a:masterClrMapping/>
  </p:clrMapOvr>
  <p:transition advTm="26516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n-US" sz="2400">
                <a:solidFill>
                  <a:schemeClr val="tx1"/>
                </a:solidFill>
                <a:ea typeface="ＭＳ Ｐゴシック" pitchFamily="-102" charset="-128"/>
                <a:cs typeface="ＭＳ Ｐゴシック" pitchFamily="-102" charset="-128"/>
              </a:rPr>
              <a:t>Cervix at  low power</a:t>
            </a:r>
            <a:endParaRPr lang="en-US">
              <a:ea typeface="ＭＳ Ｐゴシック" pitchFamily="-102" charset="-128"/>
              <a:cs typeface="ＭＳ Ｐゴシック" pitchFamily="-102" charset="-128"/>
            </a:endParaRPr>
          </a:p>
        </p:txBody>
      </p:sp>
      <p:pic>
        <p:nvPicPr>
          <p:cNvPr id="163843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33400" y="1419225"/>
            <a:ext cx="10363200" cy="543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44" name="Text Box 2"/>
          <p:cNvSpPr txBox="1">
            <a:spLocks noChangeArrowheads="1"/>
          </p:cNvSpPr>
          <p:nvPr/>
        </p:nvSpPr>
        <p:spPr bwMode="auto">
          <a:xfrm>
            <a:off x="3276600" y="5867400"/>
            <a:ext cx="23900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vagina, squamous</a:t>
            </a:r>
            <a:endParaRPr lang="en-US" dirty="0"/>
          </a:p>
        </p:txBody>
      </p:sp>
      <p:sp>
        <p:nvSpPr>
          <p:cNvPr id="163845" name="Text Box 3"/>
          <p:cNvSpPr txBox="1">
            <a:spLocks noChangeArrowheads="1"/>
          </p:cNvSpPr>
          <p:nvPr/>
        </p:nvSpPr>
        <p:spPr bwMode="auto">
          <a:xfrm>
            <a:off x="3581400" y="1600200"/>
            <a:ext cx="22529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uterus, glandular</a:t>
            </a:r>
            <a:endParaRPr lang="en-US" dirty="0"/>
          </a:p>
        </p:txBody>
      </p:sp>
    </p:spTree>
  </p:cSld>
  <p:clrMapOvr>
    <a:masterClrMapping/>
  </p:clrMapOvr>
  <p:transition advTm="46183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n-US" sz="2400">
                <a:solidFill>
                  <a:schemeClr val="tx1"/>
                </a:solidFill>
                <a:ea typeface="ＭＳ Ｐゴシック" pitchFamily="-102" charset="-128"/>
                <a:cs typeface="ＭＳ Ｐゴシック" pitchFamily="-102" charset="-128"/>
              </a:rPr>
              <a:t>Cervix at  low power</a:t>
            </a:r>
            <a:endParaRPr lang="en-US">
              <a:ea typeface="ＭＳ Ｐゴシック" pitchFamily="-102" charset="-128"/>
              <a:cs typeface="ＭＳ Ｐゴシック" pitchFamily="-102" charset="-128"/>
            </a:endParaRPr>
          </a:p>
        </p:txBody>
      </p:sp>
      <p:pic>
        <p:nvPicPr>
          <p:cNvPr id="1658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33400" y="1419225"/>
            <a:ext cx="10363200" cy="543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5892" name="Text Box 4"/>
          <p:cNvSpPr txBox="1">
            <a:spLocks noChangeArrowheads="1"/>
          </p:cNvSpPr>
          <p:nvPr/>
        </p:nvSpPr>
        <p:spPr bwMode="auto">
          <a:xfrm>
            <a:off x="4572000" y="5867400"/>
            <a:ext cx="1403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squamous</a:t>
            </a:r>
          </a:p>
        </p:txBody>
      </p:sp>
      <p:sp>
        <p:nvSpPr>
          <p:cNvPr id="165893" name="Text Box 5"/>
          <p:cNvSpPr txBox="1">
            <a:spLocks noChangeArrowheads="1"/>
          </p:cNvSpPr>
          <p:nvPr/>
        </p:nvSpPr>
        <p:spPr bwMode="auto">
          <a:xfrm>
            <a:off x="3581400" y="1600200"/>
            <a:ext cx="1335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glandular</a:t>
            </a:r>
          </a:p>
        </p:txBody>
      </p:sp>
      <p:pic>
        <p:nvPicPr>
          <p:cNvPr id="165894" name="Picture 2"/>
          <p:cNvPicPr>
            <a:picLocks noChangeAspect="1" noChangeArrowheads="1"/>
          </p:cNvPicPr>
          <p:nvPr/>
        </p:nvPicPr>
        <p:blipFill>
          <a:blip r:embed="rId4">
            <a:lum bright="-10000"/>
          </a:blip>
          <a:srcRect/>
          <a:stretch>
            <a:fillRect/>
          </a:stretch>
        </p:blipFill>
        <p:spPr bwMode="auto">
          <a:xfrm>
            <a:off x="6400800" y="2057400"/>
            <a:ext cx="2146300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5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971800" y="1905000"/>
            <a:ext cx="5943600" cy="393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5896" name="Line 10"/>
          <p:cNvSpPr>
            <a:spLocks noChangeShapeType="1"/>
          </p:cNvSpPr>
          <p:nvPr/>
        </p:nvSpPr>
        <p:spPr bwMode="auto">
          <a:xfrm flipV="1">
            <a:off x="2438400" y="2590800"/>
            <a:ext cx="1905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897" name="Line 11"/>
          <p:cNvSpPr>
            <a:spLocks noChangeShapeType="1"/>
          </p:cNvSpPr>
          <p:nvPr/>
        </p:nvSpPr>
        <p:spPr bwMode="auto">
          <a:xfrm flipH="1" flipV="1">
            <a:off x="4648200" y="3581400"/>
            <a:ext cx="2209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4191000" y="2697162"/>
            <a:ext cx="1841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4540250" y="2667000"/>
            <a:ext cx="1841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</a:rPr>
              <a:t>*</a:t>
            </a:r>
          </a:p>
        </p:txBody>
      </p:sp>
    </p:spTree>
  </p:cSld>
  <p:clrMapOvr>
    <a:masterClrMapping/>
  </p:clrMapOvr>
  <p:transition advTm="38916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76200"/>
            <a:ext cx="91440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800000"/>
                </a:solidFill>
                <a:latin typeface="Comic Sans MS" charset="0"/>
              </a:rPr>
              <a:t>Cervix and cervical Cancer </a:t>
            </a:r>
            <a:br>
              <a:rPr lang="en-US" sz="3200" dirty="0" smtClean="0">
                <a:solidFill>
                  <a:srgbClr val="800000"/>
                </a:solidFill>
                <a:latin typeface="Comic Sans MS" charset="0"/>
              </a:rPr>
            </a:br>
            <a:endParaRPr lang="en-US" sz="3200" dirty="0">
              <a:solidFill>
                <a:srgbClr val="800000"/>
              </a:solidFill>
              <a:latin typeface="Comic Sans MS" charset="0"/>
            </a:endParaRPr>
          </a:p>
        </p:txBody>
      </p:sp>
      <p:sp>
        <p:nvSpPr>
          <p:cNvPr id="66566" name="Text Box 8"/>
          <p:cNvSpPr txBox="1">
            <a:spLocks noChangeArrowheads="1"/>
          </p:cNvSpPr>
          <p:nvPr/>
        </p:nvSpPr>
        <p:spPr bwMode="auto">
          <a:xfrm>
            <a:off x="3200400" y="2819400"/>
            <a:ext cx="928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uterus</a:t>
            </a:r>
          </a:p>
        </p:txBody>
      </p:sp>
      <p:grpSp>
        <p:nvGrpSpPr>
          <p:cNvPr id="2" name="Group 18"/>
          <p:cNvGrpSpPr/>
          <p:nvPr/>
        </p:nvGrpSpPr>
        <p:grpSpPr>
          <a:xfrm>
            <a:off x="631825" y="5257800"/>
            <a:ext cx="2797175" cy="976313"/>
            <a:chOff x="631825" y="5257800"/>
            <a:chExt cx="2797175" cy="976313"/>
          </a:xfrm>
        </p:grpSpPr>
        <p:sp>
          <p:nvSpPr>
            <p:cNvPr id="66568" name="Text Box 10"/>
            <p:cNvSpPr txBox="1">
              <a:spLocks noChangeArrowheads="1"/>
            </p:cNvSpPr>
            <p:nvPr/>
          </p:nvSpPr>
          <p:spPr bwMode="auto">
            <a:xfrm>
              <a:off x="631825" y="5867400"/>
              <a:ext cx="279717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dirty="0" err="1">
                  <a:solidFill>
                    <a:srgbClr val="0000FF"/>
                  </a:solidFill>
                  <a:latin typeface="Verdana" charset="0"/>
                </a:rPr>
                <a:t>Squamous</a:t>
              </a:r>
              <a:r>
                <a:rPr lang="en-US" sz="1800" dirty="0">
                  <a:solidFill>
                    <a:srgbClr val="0000FF"/>
                  </a:solidFill>
                  <a:latin typeface="Verdana" charset="0"/>
                </a:rPr>
                <a:t> epithelium</a:t>
              </a:r>
            </a:p>
          </p:txBody>
        </p:sp>
        <p:sp>
          <p:nvSpPr>
            <p:cNvPr id="66570" name="AutoShape 12"/>
            <p:cNvSpPr>
              <a:spLocks noChangeArrowheads="1"/>
            </p:cNvSpPr>
            <p:nvPr/>
          </p:nvSpPr>
          <p:spPr bwMode="auto">
            <a:xfrm>
              <a:off x="2057400" y="5257800"/>
              <a:ext cx="381000" cy="457200"/>
            </a:xfrm>
            <a:prstGeom prst="upArrow">
              <a:avLst>
                <a:gd name="adj1" fmla="val 50000"/>
                <a:gd name="adj2" fmla="val 3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17"/>
          <p:cNvGrpSpPr/>
          <p:nvPr/>
        </p:nvGrpSpPr>
        <p:grpSpPr>
          <a:xfrm>
            <a:off x="4267200" y="3429000"/>
            <a:ext cx="5311775" cy="1143000"/>
            <a:chOff x="4267200" y="3429000"/>
            <a:chExt cx="5311775" cy="1143000"/>
          </a:xfrm>
        </p:grpSpPr>
        <p:sp>
          <p:nvSpPr>
            <p:cNvPr id="66569" name="Text Box 11"/>
            <p:cNvSpPr txBox="1">
              <a:spLocks noChangeArrowheads="1"/>
            </p:cNvSpPr>
            <p:nvPr/>
          </p:nvSpPr>
          <p:spPr bwMode="auto">
            <a:xfrm>
              <a:off x="4953000" y="3716337"/>
              <a:ext cx="4625975" cy="779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dirty="0">
                  <a:solidFill>
                    <a:srgbClr val="0000FF"/>
                  </a:solidFill>
                  <a:latin typeface="Verdana" charset="0"/>
                </a:rPr>
                <a:t>Columnar</a:t>
              </a:r>
            </a:p>
            <a:p>
              <a:pPr>
                <a:spcBef>
                  <a:spcPct val="50000"/>
                </a:spcBef>
              </a:pPr>
              <a:r>
                <a:rPr lang="en-US" sz="1800" dirty="0">
                  <a:solidFill>
                    <a:srgbClr val="0000FF"/>
                  </a:solidFill>
                  <a:latin typeface="Verdana" charset="0"/>
                </a:rPr>
                <a:t> epithelium</a:t>
              </a:r>
            </a:p>
          </p:txBody>
        </p:sp>
        <p:sp>
          <p:nvSpPr>
            <p:cNvPr id="66571" name="AutoShape 13"/>
            <p:cNvSpPr>
              <a:spLocks noChangeArrowheads="1"/>
            </p:cNvSpPr>
            <p:nvPr/>
          </p:nvSpPr>
          <p:spPr bwMode="auto">
            <a:xfrm flipH="1">
              <a:off x="4267200" y="4267200"/>
              <a:ext cx="533400" cy="304800"/>
            </a:xfrm>
            <a:prstGeom prst="rightArrow">
              <a:avLst>
                <a:gd name="adj1" fmla="val 50000"/>
                <a:gd name="adj2" fmla="val 4375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72" name="AutoShape 14"/>
            <p:cNvSpPr>
              <a:spLocks noChangeArrowheads="1"/>
            </p:cNvSpPr>
            <p:nvPr/>
          </p:nvSpPr>
          <p:spPr bwMode="auto">
            <a:xfrm flipH="1">
              <a:off x="5257800" y="3429000"/>
              <a:ext cx="533400" cy="304800"/>
            </a:xfrm>
            <a:prstGeom prst="rightArrow">
              <a:avLst>
                <a:gd name="adj1" fmla="val 50000"/>
                <a:gd name="adj2" fmla="val 4375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14"/>
          <p:cNvGrpSpPr/>
          <p:nvPr/>
        </p:nvGrpSpPr>
        <p:grpSpPr>
          <a:xfrm>
            <a:off x="914400" y="1447800"/>
            <a:ext cx="5486400" cy="4220633"/>
            <a:chOff x="1752600" y="1447800"/>
            <a:chExt cx="5486400" cy="4220633"/>
          </a:xfrm>
        </p:grpSpPr>
        <p:sp>
          <p:nvSpPr>
            <p:cNvPr id="16" name="Freeform 15"/>
            <p:cNvSpPr/>
            <p:nvPr/>
          </p:nvSpPr>
          <p:spPr bwMode="auto">
            <a:xfrm>
              <a:off x="1752600" y="1447800"/>
              <a:ext cx="2730500" cy="4220633"/>
            </a:xfrm>
            <a:custGeom>
              <a:avLst/>
              <a:gdLst>
                <a:gd name="connsiteX0" fmla="*/ 2730500 w 2730500"/>
                <a:gd name="connsiteY0" fmla="*/ 16933 h 4220633"/>
                <a:gd name="connsiteX1" fmla="*/ 2400300 w 2730500"/>
                <a:gd name="connsiteY1" fmla="*/ 16933 h 4220633"/>
                <a:gd name="connsiteX2" fmla="*/ 1841500 w 2730500"/>
                <a:gd name="connsiteY2" fmla="*/ 118533 h 4220633"/>
                <a:gd name="connsiteX3" fmla="*/ 1638300 w 2730500"/>
                <a:gd name="connsiteY3" fmla="*/ 169333 h 4220633"/>
                <a:gd name="connsiteX4" fmla="*/ 1397000 w 2730500"/>
                <a:gd name="connsiteY4" fmla="*/ 258233 h 4220633"/>
                <a:gd name="connsiteX5" fmla="*/ 1193800 w 2730500"/>
                <a:gd name="connsiteY5" fmla="*/ 537633 h 4220633"/>
                <a:gd name="connsiteX6" fmla="*/ 1130300 w 2730500"/>
                <a:gd name="connsiteY6" fmla="*/ 817033 h 4220633"/>
                <a:gd name="connsiteX7" fmla="*/ 1066800 w 2730500"/>
                <a:gd name="connsiteY7" fmla="*/ 1172633 h 4220633"/>
                <a:gd name="connsiteX8" fmla="*/ 1066800 w 2730500"/>
                <a:gd name="connsiteY8" fmla="*/ 1502833 h 4220633"/>
                <a:gd name="connsiteX9" fmla="*/ 1143000 w 2730500"/>
                <a:gd name="connsiteY9" fmla="*/ 1744133 h 4220633"/>
                <a:gd name="connsiteX10" fmla="*/ 1295400 w 2730500"/>
                <a:gd name="connsiteY10" fmla="*/ 1934633 h 4220633"/>
                <a:gd name="connsiteX11" fmla="*/ 1549400 w 2730500"/>
                <a:gd name="connsiteY11" fmla="*/ 2125133 h 4220633"/>
                <a:gd name="connsiteX12" fmla="*/ 1790700 w 2730500"/>
                <a:gd name="connsiteY12" fmla="*/ 2239433 h 4220633"/>
                <a:gd name="connsiteX13" fmla="*/ 2019300 w 2730500"/>
                <a:gd name="connsiteY13" fmla="*/ 2315633 h 4220633"/>
                <a:gd name="connsiteX14" fmla="*/ 2159000 w 2730500"/>
                <a:gd name="connsiteY14" fmla="*/ 2429933 h 4220633"/>
                <a:gd name="connsiteX15" fmla="*/ 2260600 w 2730500"/>
                <a:gd name="connsiteY15" fmla="*/ 2633133 h 4220633"/>
                <a:gd name="connsiteX16" fmla="*/ 2336800 w 2730500"/>
                <a:gd name="connsiteY16" fmla="*/ 2861733 h 4220633"/>
                <a:gd name="connsiteX17" fmla="*/ 2336800 w 2730500"/>
                <a:gd name="connsiteY17" fmla="*/ 3103033 h 4220633"/>
                <a:gd name="connsiteX18" fmla="*/ 2336800 w 2730500"/>
                <a:gd name="connsiteY18" fmla="*/ 3306233 h 4220633"/>
                <a:gd name="connsiteX19" fmla="*/ 2298700 w 2730500"/>
                <a:gd name="connsiteY19" fmla="*/ 3547533 h 4220633"/>
                <a:gd name="connsiteX20" fmla="*/ 2197100 w 2730500"/>
                <a:gd name="connsiteY20" fmla="*/ 3712633 h 4220633"/>
                <a:gd name="connsiteX21" fmla="*/ 2006600 w 2730500"/>
                <a:gd name="connsiteY21" fmla="*/ 3776133 h 4220633"/>
                <a:gd name="connsiteX22" fmla="*/ 1714500 w 2730500"/>
                <a:gd name="connsiteY22" fmla="*/ 3738033 h 4220633"/>
                <a:gd name="connsiteX23" fmla="*/ 1638300 w 2730500"/>
                <a:gd name="connsiteY23" fmla="*/ 3674533 h 4220633"/>
                <a:gd name="connsiteX24" fmla="*/ 1625600 w 2730500"/>
                <a:gd name="connsiteY24" fmla="*/ 3534833 h 4220633"/>
                <a:gd name="connsiteX25" fmla="*/ 1473200 w 2730500"/>
                <a:gd name="connsiteY25" fmla="*/ 3280833 h 4220633"/>
                <a:gd name="connsiteX26" fmla="*/ 1092200 w 2730500"/>
                <a:gd name="connsiteY26" fmla="*/ 3280833 h 4220633"/>
                <a:gd name="connsiteX27" fmla="*/ 749300 w 2730500"/>
                <a:gd name="connsiteY27" fmla="*/ 3433233 h 4220633"/>
                <a:gd name="connsiteX28" fmla="*/ 495300 w 2730500"/>
                <a:gd name="connsiteY28" fmla="*/ 3623733 h 4220633"/>
                <a:gd name="connsiteX29" fmla="*/ 254000 w 2730500"/>
                <a:gd name="connsiteY29" fmla="*/ 3788833 h 4220633"/>
                <a:gd name="connsiteX30" fmla="*/ 0 w 2730500"/>
                <a:gd name="connsiteY30" fmla="*/ 4220633 h 4220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730500" h="4220633">
                  <a:moveTo>
                    <a:pt x="2730500" y="16933"/>
                  </a:moveTo>
                  <a:cubicBezTo>
                    <a:pt x="2639483" y="8466"/>
                    <a:pt x="2548467" y="0"/>
                    <a:pt x="2400300" y="16933"/>
                  </a:cubicBezTo>
                  <a:cubicBezTo>
                    <a:pt x="2252133" y="33866"/>
                    <a:pt x="1968500" y="93133"/>
                    <a:pt x="1841500" y="118533"/>
                  </a:cubicBezTo>
                  <a:cubicBezTo>
                    <a:pt x="1714500" y="143933"/>
                    <a:pt x="1712383" y="146050"/>
                    <a:pt x="1638300" y="169333"/>
                  </a:cubicBezTo>
                  <a:cubicBezTo>
                    <a:pt x="1564217" y="192616"/>
                    <a:pt x="1471083" y="196850"/>
                    <a:pt x="1397000" y="258233"/>
                  </a:cubicBezTo>
                  <a:cubicBezTo>
                    <a:pt x="1322917" y="319616"/>
                    <a:pt x="1238250" y="444500"/>
                    <a:pt x="1193800" y="537633"/>
                  </a:cubicBezTo>
                  <a:cubicBezTo>
                    <a:pt x="1149350" y="630766"/>
                    <a:pt x="1151467" y="711200"/>
                    <a:pt x="1130300" y="817033"/>
                  </a:cubicBezTo>
                  <a:cubicBezTo>
                    <a:pt x="1109133" y="922866"/>
                    <a:pt x="1077383" y="1058333"/>
                    <a:pt x="1066800" y="1172633"/>
                  </a:cubicBezTo>
                  <a:cubicBezTo>
                    <a:pt x="1056217" y="1286933"/>
                    <a:pt x="1054100" y="1407583"/>
                    <a:pt x="1066800" y="1502833"/>
                  </a:cubicBezTo>
                  <a:cubicBezTo>
                    <a:pt x="1079500" y="1598083"/>
                    <a:pt x="1104900" y="1672166"/>
                    <a:pt x="1143000" y="1744133"/>
                  </a:cubicBezTo>
                  <a:cubicBezTo>
                    <a:pt x="1181100" y="1816100"/>
                    <a:pt x="1227667" y="1871133"/>
                    <a:pt x="1295400" y="1934633"/>
                  </a:cubicBezTo>
                  <a:cubicBezTo>
                    <a:pt x="1363133" y="1998133"/>
                    <a:pt x="1466850" y="2074333"/>
                    <a:pt x="1549400" y="2125133"/>
                  </a:cubicBezTo>
                  <a:cubicBezTo>
                    <a:pt x="1631950" y="2175933"/>
                    <a:pt x="1712383" y="2207683"/>
                    <a:pt x="1790700" y="2239433"/>
                  </a:cubicBezTo>
                  <a:cubicBezTo>
                    <a:pt x="1869017" y="2271183"/>
                    <a:pt x="1957917" y="2283883"/>
                    <a:pt x="2019300" y="2315633"/>
                  </a:cubicBezTo>
                  <a:cubicBezTo>
                    <a:pt x="2080683" y="2347383"/>
                    <a:pt x="2118783" y="2377016"/>
                    <a:pt x="2159000" y="2429933"/>
                  </a:cubicBezTo>
                  <a:cubicBezTo>
                    <a:pt x="2199217" y="2482850"/>
                    <a:pt x="2230967" y="2561166"/>
                    <a:pt x="2260600" y="2633133"/>
                  </a:cubicBezTo>
                  <a:cubicBezTo>
                    <a:pt x="2290233" y="2705100"/>
                    <a:pt x="2324100" y="2783416"/>
                    <a:pt x="2336800" y="2861733"/>
                  </a:cubicBezTo>
                  <a:cubicBezTo>
                    <a:pt x="2349500" y="2940050"/>
                    <a:pt x="2336800" y="3103033"/>
                    <a:pt x="2336800" y="3103033"/>
                  </a:cubicBezTo>
                  <a:cubicBezTo>
                    <a:pt x="2336800" y="3177116"/>
                    <a:pt x="2343150" y="3232150"/>
                    <a:pt x="2336800" y="3306233"/>
                  </a:cubicBezTo>
                  <a:cubicBezTo>
                    <a:pt x="2330450" y="3380316"/>
                    <a:pt x="2321983" y="3479800"/>
                    <a:pt x="2298700" y="3547533"/>
                  </a:cubicBezTo>
                  <a:cubicBezTo>
                    <a:pt x="2275417" y="3615266"/>
                    <a:pt x="2245783" y="3674533"/>
                    <a:pt x="2197100" y="3712633"/>
                  </a:cubicBezTo>
                  <a:cubicBezTo>
                    <a:pt x="2148417" y="3750733"/>
                    <a:pt x="2087033" y="3771900"/>
                    <a:pt x="2006600" y="3776133"/>
                  </a:cubicBezTo>
                  <a:cubicBezTo>
                    <a:pt x="1926167" y="3780366"/>
                    <a:pt x="1775883" y="3754966"/>
                    <a:pt x="1714500" y="3738033"/>
                  </a:cubicBezTo>
                  <a:cubicBezTo>
                    <a:pt x="1653117" y="3721100"/>
                    <a:pt x="1653117" y="3708400"/>
                    <a:pt x="1638300" y="3674533"/>
                  </a:cubicBezTo>
                  <a:cubicBezTo>
                    <a:pt x="1623483" y="3640666"/>
                    <a:pt x="1653117" y="3600450"/>
                    <a:pt x="1625600" y="3534833"/>
                  </a:cubicBezTo>
                  <a:cubicBezTo>
                    <a:pt x="1598083" y="3469216"/>
                    <a:pt x="1562100" y="3323166"/>
                    <a:pt x="1473200" y="3280833"/>
                  </a:cubicBezTo>
                  <a:cubicBezTo>
                    <a:pt x="1384300" y="3238500"/>
                    <a:pt x="1212850" y="3255433"/>
                    <a:pt x="1092200" y="3280833"/>
                  </a:cubicBezTo>
                  <a:cubicBezTo>
                    <a:pt x="971550" y="3306233"/>
                    <a:pt x="848783" y="3376083"/>
                    <a:pt x="749300" y="3433233"/>
                  </a:cubicBezTo>
                  <a:cubicBezTo>
                    <a:pt x="649817" y="3490383"/>
                    <a:pt x="577850" y="3564466"/>
                    <a:pt x="495300" y="3623733"/>
                  </a:cubicBezTo>
                  <a:cubicBezTo>
                    <a:pt x="412750" y="3683000"/>
                    <a:pt x="336550" y="3689350"/>
                    <a:pt x="254000" y="3788833"/>
                  </a:cubicBezTo>
                  <a:cubicBezTo>
                    <a:pt x="171450" y="3888316"/>
                    <a:pt x="0" y="4220633"/>
                    <a:pt x="0" y="4220633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08" charset="0"/>
              </a:endParaRPr>
            </a:p>
          </p:txBody>
        </p:sp>
        <p:sp>
          <p:nvSpPr>
            <p:cNvPr id="17" name="Freeform 16"/>
            <p:cNvSpPr/>
            <p:nvPr/>
          </p:nvSpPr>
          <p:spPr bwMode="auto">
            <a:xfrm flipH="1">
              <a:off x="4508500" y="1447800"/>
              <a:ext cx="2730500" cy="4220633"/>
            </a:xfrm>
            <a:custGeom>
              <a:avLst/>
              <a:gdLst>
                <a:gd name="connsiteX0" fmla="*/ 2730500 w 2730500"/>
                <a:gd name="connsiteY0" fmla="*/ 16933 h 4220633"/>
                <a:gd name="connsiteX1" fmla="*/ 2400300 w 2730500"/>
                <a:gd name="connsiteY1" fmla="*/ 16933 h 4220633"/>
                <a:gd name="connsiteX2" fmla="*/ 1841500 w 2730500"/>
                <a:gd name="connsiteY2" fmla="*/ 118533 h 4220633"/>
                <a:gd name="connsiteX3" fmla="*/ 1638300 w 2730500"/>
                <a:gd name="connsiteY3" fmla="*/ 169333 h 4220633"/>
                <a:gd name="connsiteX4" fmla="*/ 1397000 w 2730500"/>
                <a:gd name="connsiteY4" fmla="*/ 258233 h 4220633"/>
                <a:gd name="connsiteX5" fmla="*/ 1193800 w 2730500"/>
                <a:gd name="connsiteY5" fmla="*/ 537633 h 4220633"/>
                <a:gd name="connsiteX6" fmla="*/ 1130300 w 2730500"/>
                <a:gd name="connsiteY6" fmla="*/ 817033 h 4220633"/>
                <a:gd name="connsiteX7" fmla="*/ 1066800 w 2730500"/>
                <a:gd name="connsiteY7" fmla="*/ 1172633 h 4220633"/>
                <a:gd name="connsiteX8" fmla="*/ 1066800 w 2730500"/>
                <a:gd name="connsiteY8" fmla="*/ 1502833 h 4220633"/>
                <a:gd name="connsiteX9" fmla="*/ 1143000 w 2730500"/>
                <a:gd name="connsiteY9" fmla="*/ 1744133 h 4220633"/>
                <a:gd name="connsiteX10" fmla="*/ 1295400 w 2730500"/>
                <a:gd name="connsiteY10" fmla="*/ 1934633 h 4220633"/>
                <a:gd name="connsiteX11" fmla="*/ 1549400 w 2730500"/>
                <a:gd name="connsiteY11" fmla="*/ 2125133 h 4220633"/>
                <a:gd name="connsiteX12" fmla="*/ 1790700 w 2730500"/>
                <a:gd name="connsiteY12" fmla="*/ 2239433 h 4220633"/>
                <a:gd name="connsiteX13" fmla="*/ 2019300 w 2730500"/>
                <a:gd name="connsiteY13" fmla="*/ 2315633 h 4220633"/>
                <a:gd name="connsiteX14" fmla="*/ 2159000 w 2730500"/>
                <a:gd name="connsiteY14" fmla="*/ 2429933 h 4220633"/>
                <a:gd name="connsiteX15" fmla="*/ 2260600 w 2730500"/>
                <a:gd name="connsiteY15" fmla="*/ 2633133 h 4220633"/>
                <a:gd name="connsiteX16" fmla="*/ 2336800 w 2730500"/>
                <a:gd name="connsiteY16" fmla="*/ 2861733 h 4220633"/>
                <a:gd name="connsiteX17" fmla="*/ 2336800 w 2730500"/>
                <a:gd name="connsiteY17" fmla="*/ 3103033 h 4220633"/>
                <a:gd name="connsiteX18" fmla="*/ 2336800 w 2730500"/>
                <a:gd name="connsiteY18" fmla="*/ 3306233 h 4220633"/>
                <a:gd name="connsiteX19" fmla="*/ 2298700 w 2730500"/>
                <a:gd name="connsiteY19" fmla="*/ 3547533 h 4220633"/>
                <a:gd name="connsiteX20" fmla="*/ 2197100 w 2730500"/>
                <a:gd name="connsiteY20" fmla="*/ 3712633 h 4220633"/>
                <a:gd name="connsiteX21" fmla="*/ 2006600 w 2730500"/>
                <a:gd name="connsiteY21" fmla="*/ 3776133 h 4220633"/>
                <a:gd name="connsiteX22" fmla="*/ 1714500 w 2730500"/>
                <a:gd name="connsiteY22" fmla="*/ 3738033 h 4220633"/>
                <a:gd name="connsiteX23" fmla="*/ 1638300 w 2730500"/>
                <a:gd name="connsiteY23" fmla="*/ 3674533 h 4220633"/>
                <a:gd name="connsiteX24" fmla="*/ 1625600 w 2730500"/>
                <a:gd name="connsiteY24" fmla="*/ 3534833 h 4220633"/>
                <a:gd name="connsiteX25" fmla="*/ 1473200 w 2730500"/>
                <a:gd name="connsiteY25" fmla="*/ 3280833 h 4220633"/>
                <a:gd name="connsiteX26" fmla="*/ 1092200 w 2730500"/>
                <a:gd name="connsiteY26" fmla="*/ 3280833 h 4220633"/>
                <a:gd name="connsiteX27" fmla="*/ 749300 w 2730500"/>
                <a:gd name="connsiteY27" fmla="*/ 3433233 h 4220633"/>
                <a:gd name="connsiteX28" fmla="*/ 495300 w 2730500"/>
                <a:gd name="connsiteY28" fmla="*/ 3623733 h 4220633"/>
                <a:gd name="connsiteX29" fmla="*/ 254000 w 2730500"/>
                <a:gd name="connsiteY29" fmla="*/ 3788833 h 4220633"/>
                <a:gd name="connsiteX30" fmla="*/ 0 w 2730500"/>
                <a:gd name="connsiteY30" fmla="*/ 4220633 h 4220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730500" h="4220633">
                  <a:moveTo>
                    <a:pt x="2730500" y="16933"/>
                  </a:moveTo>
                  <a:cubicBezTo>
                    <a:pt x="2639483" y="8466"/>
                    <a:pt x="2548467" y="0"/>
                    <a:pt x="2400300" y="16933"/>
                  </a:cubicBezTo>
                  <a:cubicBezTo>
                    <a:pt x="2252133" y="33866"/>
                    <a:pt x="1968500" y="93133"/>
                    <a:pt x="1841500" y="118533"/>
                  </a:cubicBezTo>
                  <a:cubicBezTo>
                    <a:pt x="1714500" y="143933"/>
                    <a:pt x="1712383" y="146050"/>
                    <a:pt x="1638300" y="169333"/>
                  </a:cubicBezTo>
                  <a:cubicBezTo>
                    <a:pt x="1564217" y="192616"/>
                    <a:pt x="1471083" y="196850"/>
                    <a:pt x="1397000" y="258233"/>
                  </a:cubicBezTo>
                  <a:cubicBezTo>
                    <a:pt x="1322917" y="319616"/>
                    <a:pt x="1238250" y="444500"/>
                    <a:pt x="1193800" y="537633"/>
                  </a:cubicBezTo>
                  <a:cubicBezTo>
                    <a:pt x="1149350" y="630766"/>
                    <a:pt x="1151467" y="711200"/>
                    <a:pt x="1130300" y="817033"/>
                  </a:cubicBezTo>
                  <a:cubicBezTo>
                    <a:pt x="1109133" y="922866"/>
                    <a:pt x="1077383" y="1058333"/>
                    <a:pt x="1066800" y="1172633"/>
                  </a:cubicBezTo>
                  <a:cubicBezTo>
                    <a:pt x="1056217" y="1286933"/>
                    <a:pt x="1054100" y="1407583"/>
                    <a:pt x="1066800" y="1502833"/>
                  </a:cubicBezTo>
                  <a:cubicBezTo>
                    <a:pt x="1079500" y="1598083"/>
                    <a:pt x="1104900" y="1672166"/>
                    <a:pt x="1143000" y="1744133"/>
                  </a:cubicBezTo>
                  <a:cubicBezTo>
                    <a:pt x="1181100" y="1816100"/>
                    <a:pt x="1227667" y="1871133"/>
                    <a:pt x="1295400" y="1934633"/>
                  </a:cubicBezTo>
                  <a:cubicBezTo>
                    <a:pt x="1363133" y="1998133"/>
                    <a:pt x="1466850" y="2074333"/>
                    <a:pt x="1549400" y="2125133"/>
                  </a:cubicBezTo>
                  <a:cubicBezTo>
                    <a:pt x="1631950" y="2175933"/>
                    <a:pt x="1712383" y="2207683"/>
                    <a:pt x="1790700" y="2239433"/>
                  </a:cubicBezTo>
                  <a:cubicBezTo>
                    <a:pt x="1869017" y="2271183"/>
                    <a:pt x="1957917" y="2283883"/>
                    <a:pt x="2019300" y="2315633"/>
                  </a:cubicBezTo>
                  <a:cubicBezTo>
                    <a:pt x="2080683" y="2347383"/>
                    <a:pt x="2118783" y="2377016"/>
                    <a:pt x="2159000" y="2429933"/>
                  </a:cubicBezTo>
                  <a:cubicBezTo>
                    <a:pt x="2199217" y="2482850"/>
                    <a:pt x="2230967" y="2561166"/>
                    <a:pt x="2260600" y="2633133"/>
                  </a:cubicBezTo>
                  <a:cubicBezTo>
                    <a:pt x="2290233" y="2705100"/>
                    <a:pt x="2324100" y="2783416"/>
                    <a:pt x="2336800" y="2861733"/>
                  </a:cubicBezTo>
                  <a:cubicBezTo>
                    <a:pt x="2349500" y="2940050"/>
                    <a:pt x="2336800" y="3103033"/>
                    <a:pt x="2336800" y="3103033"/>
                  </a:cubicBezTo>
                  <a:cubicBezTo>
                    <a:pt x="2336800" y="3177116"/>
                    <a:pt x="2343150" y="3232150"/>
                    <a:pt x="2336800" y="3306233"/>
                  </a:cubicBezTo>
                  <a:cubicBezTo>
                    <a:pt x="2330450" y="3380316"/>
                    <a:pt x="2321983" y="3479800"/>
                    <a:pt x="2298700" y="3547533"/>
                  </a:cubicBezTo>
                  <a:cubicBezTo>
                    <a:pt x="2275417" y="3615266"/>
                    <a:pt x="2245783" y="3674533"/>
                    <a:pt x="2197100" y="3712633"/>
                  </a:cubicBezTo>
                  <a:cubicBezTo>
                    <a:pt x="2148417" y="3750733"/>
                    <a:pt x="2087033" y="3771900"/>
                    <a:pt x="2006600" y="3776133"/>
                  </a:cubicBezTo>
                  <a:cubicBezTo>
                    <a:pt x="1926167" y="3780366"/>
                    <a:pt x="1775883" y="3754966"/>
                    <a:pt x="1714500" y="3738033"/>
                  </a:cubicBezTo>
                  <a:cubicBezTo>
                    <a:pt x="1653117" y="3721100"/>
                    <a:pt x="1653117" y="3708400"/>
                    <a:pt x="1638300" y="3674533"/>
                  </a:cubicBezTo>
                  <a:cubicBezTo>
                    <a:pt x="1623483" y="3640666"/>
                    <a:pt x="1653117" y="3600450"/>
                    <a:pt x="1625600" y="3534833"/>
                  </a:cubicBezTo>
                  <a:cubicBezTo>
                    <a:pt x="1598083" y="3469216"/>
                    <a:pt x="1562100" y="3323166"/>
                    <a:pt x="1473200" y="3280833"/>
                  </a:cubicBezTo>
                  <a:cubicBezTo>
                    <a:pt x="1384300" y="3238500"/>
                    <a:pt x="1212850" y="3255433"/>
                    <a:pt x="1092200" y="3280833"/>
                  </a:cubicBezTo>
                  <a:cubicBezTo>
                    <a:pt x="971550" y="3306233"/>
                    <a:pt x="848783" y="3376083"/>
                    <a:pt x="749300" y="3433233"/>
                  </a:cubicBezTo>
                  <a:cubicBezTo>
                    <a:pt x="649817" y="3490383"/>
                    <a:pt x="577850" y="3564466"/>
                    <a:pt x="495300" y="3623733"/>
                  </a:cubicBezTo>
                  <a:cubicBezTo>
                    <a:pt x="412750" y="3683000"/>
                    <a:pt x="336550" y="3689350"/>
                    <a:pt x="254000" y="3788833"/>
                  </a:cubicBezTo>
                  <a:cubicBezTo>
                    <a:pt x="171450" y="3888316"/>
                    <a:pt x="0" y="4220633"/>
                    <a:pt x="0" y="4220633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08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267200" y="6019800"/>
            <a:ext cx="2730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Virus infection (HPV)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1" name="Right Arrow 20"/>
          <p:cNvSpPr/>
          <p:nvPr/>
        </p:nvSpPr>
        <p:spPr bwMode="auto">
          <a:xfrm rot="14301598">
            <a:off x="2992204" y="5191000"/>
            <a:ext cx="1371600" cy="813865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8" charset="0"/>
            </a:endParaRPr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2971800" y="4724400"/>
            <a:ext cx="1841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4038600" y="4724400"/>
            <a:ext cx="1841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</a:rPr>
              <a:t>*</a:t>
            </a:r>
          </a:p>
        </p:txBody>
      </p:sp>
    </p:spTree>
  </p:cSld>
  <p:clrMapOvr>
    <a:masterClrMapping/>
  </p:clrMapOvr>
  <p:transition advTm="26516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 flipH="1">
            <a:off x="2136146" y="1029598"/>
            <a:ext cx="6587856" cy="3697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38" name="Picture 2"/>
          <p:cNvPicPr>
            <a:picLocks noChangeAspect="1" noChangeArrowheads="1"/>
          </p:cNvPicPr>
          <p:nvPr/>
        </p:nvPicPr>
        <p:blipFill>
          <a:blip r:embed="rId3"/>
          <a:srcRect t="25023"/>
          <a:stretch>
            <a:fillRect/>
          </a:stretch>
        </p:blipFill>
        <p:spPr bwMode="auto">
          <a:xfrm rot="5400000">
            <a:off x="-31801" y="1492198"/>
            <a:ext cx="6587856" cy="2772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 bwMode="auto">
          <a:xfrm>
            <a:off x="914400" y="0"/>
            <a:ext cx="7467600" cy="685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8" charset="0"/>
            </a:endParaRPr>
          </a:p>
        </p:txBody>
      </p:sp>
      <p:sp>
        <p:nvSpPr>
          <p:cNvPr id="167942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-304800"/>
            <a:ext cx="7772400" cy="11430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solidFill>
                  <a:schemeClr val="tx1"/>
                </a:solidFill>
                <a:ea typeface="ＭＳ Ｐゴシック" pitchFamily="-102" charset="-128"/>
                <a:cs typeface="ＭＳ Ｐゴシック" pitchFamily="-102" charset="-128"/>
              </a:rPr>
              <a:t>Very dysplastic but still benign cervix epithelium ‘CINIII’</a:t>
            </a:r>
            <a:endParaRPr lang="en-US" dirty="0">
              <a:ea typeface="ＭＳ Ｐゴシック" pitchFamily="-102" charset="-128"/>
              <a:cs typeface="ＭＳ Ｐゴシック" pitchFamily="-102" charset="-128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3276600" y="6167735"/>
            <a:ext cx="23900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vagina, squamous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 bwMode="auto">
          <a:xfrm>
            <a:off x="3352800" y="457200"/>
            <a:ext cx="2514600" cy="685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8" charset="0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3581400" y="533400"/>
            <a:ext cx="22529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uterus, glandular</a:t>
            </a:r>
            <a:endParaRPr lang="en-US" dirty="0"/>
          </a:p>
        </p:txBody>
      </p:sp>
    </p:spTree>
  </p:cSld>
  <p:clrMapOvr>
    <a:masterClrMapping/>
  </p:clrMapOvr>
  <p:transition advTm="85366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-1778793" y="838200"/>
            <a:ext cx="9144000" cy="512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 bwMode="auto">
          <a:xfrm>
            <a:off x="76200" y="0"/>
            <a:ext cx="7467600" cy="685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8" charset="0"/>
            </a:endParaRPr>
          </a:p>
        </p:txBody>
      </p:sp>
      <p:sp>
        <p:nvSpPr>
          <p:cNvPr id="167939" name="Text Box 4"/>
          <p:cNvSpPr txBox="1">
            <a:spLocks noChangeArrowheads="1"/>
          </p:cNvSpPr>
          <p:nvPr/>
        </p:nvSpPr>
        <p:spPr bwMode="auto">
          <a:xfrm>
            <a:off x="5562600" y="5715000"/>
            <a:ext cx="23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normal </a:t>
            </a:r>
            <a:r>
              <a:rPr lang="en-US" dirty="0"/>
              <a:t>squamous</a:t>
            </a:r>
          </a:p>
        </p:txBody>
      </p:sp>
      <p:sp>
        <p:nvSpPr>
          <p:cNvPr id="167940" name="Text Box 5"/>
          <p:cNvSpPr txBox="1">
            <a:spLocks noChangeArrowheads="1"/>
          </p:cNvSpPr>
          <p:nvPr/>
        </p:nvSpPr>
        <p:spPr bwMode="auto">
          <a:xfrm>
            <a:off x="5334000" y="2743200"/>
            <a:ext cx="2813591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squamous metaplasia</a:t>
            </a:r>
          </a:p>
          <a:p>
            <a:r>
              <a:rPr lang="en-US" dirty="0" smtClean="0"/>
              <a:t>+</a:t>
            </a:r>
          </a:p>
          <a:p>
            <a:r>
              <a:rPr lang="en-US" dirty="0" smtClean="0"/>
              <a:t>severe dysplasia</a:t>
            </a:r>
          </a:p>
          <a:p>
            <a:endParaRPr lang="en-US" dirty="0" smtClean="0"/>
          </a:p>
          <a:p>
            <a:r>
              <a:rPr lang="en-US" dirty="0" smtClean="0"/>
              <a:t>‘CINIII’</a:t>
            </a:r>
            <a:endParaRPr lang="en-US" dirty="0"/>
          </a:p>
        </p:txBody>
      </p:sp>
      <p:sp>
        <p:nvSpPr>
          <p:cNvPr id="167941" name="Text Box 6"/>
          <p:cNvSpPr txBox="1">
            <a:spLocks noChangeArrowheads="1"/>
          </p:cNvSpPr>
          <p:nvPr/>
        </p:nvSpPr>
        <p:spPr bwMode="auto">
          <a:xfrm>
            <a:off x="5486400" y="914400"/>
            <a:ext cx="23006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normal </a:t>
            </a:r>
            <a:r>
              <a:rPr lang="en-US" dirty="0"/>
              <a:t>glandular</a:t>
            </a:r>
          </a:p>
        </p:txBody>
      </p:sp>
      <p:sp>
        <p:nvSpPr>
          <p:cNvPr id="167942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228600"/>
            <a:ext cx="7772400" cy="11430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solidFill>
                  <a:schemeClr val="tx1"/>
                </a:solidFill>
                <a:ea typeface="ＭＳ Ｐゴシック" pitchFamily="-102" charset="-128"/>
                <a:cs typeface="ＭＳ Ｐゴシック" pitchFamily="-102" charset="-128"/>
              </a:rPr>
              <a:t>Very dysplastic but still benign cervix epithelium ‘CINIII’</a:t>
            </a:r>
            <a:endParaRPr lang="en-US" dirty="0">
              <a:ea typeface="ＭＳ Ｐゴシック" pitchFamily="-102" charset="-128"/>
              <a:cs typeface="ＭＳ Ｐゴシック" pitchFamily="-102" charset="-128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-152400" y="1524000"/>
            <a:ext cx="59436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-152400" y="5713412"/>
            <a:ext cx="59436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lum bright="-10000"/>
          </a:blip>
          <a:srcRect r="53554"/>
          <a:stretch>
            <a:fillRect/>
          </a:stretch>
        </p:blipFill>
        <p:spPr bwMode="auto">
          <a:xfrm>
            <a:off x="8147118" y="3565525"/>
            <a:ext cx="996882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/>
          <a:srcRect l="51352" r="24071"/>
          <a:stretch>
            <a:fillRect/>
          </a:stretch>
        </p:blipFill>
        <p:spPr bwMode="auto">
          <a:xfrm>
            <a:off x="7696200" y="-1493838"/>
            <a:ext cx="1460740" cy="393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Left Arrow 12"/>
          <p:cNvSpPr/>
          <p:nvPr/>
        </p:nvSpPr>
        <p:spPr bwMode="auto">
          <a:xfrm rot="20098857">
            <a:off x="5791200" y="1676400"/>
            <a:ext cx="1524000" cy="5334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8" charset="0"/>
            </a:endParaRPr>
          </a:p>
        </p:txBody>
      </p:sp>
    </p:spTree>
  </p:cSld>
  <p:clrMapOvr>
    <a:masterClrMapping/>
  </p:clrMapOvr>
  <p:transition advTm="85366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725988" y="0"/>
            <a:ext cx="3960812" cy="6858000"/>
            <a:chOff x="1430" y="0"/>
            <a:chExt cx="2495" cy="4320"/>
          </a:xfrm>
        </p:grpSpPr>
        <p:pic>
          <p:nvPicPr>
            <p:cNvPr id="138243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30" y="0"/>
              <a:ext cx="2495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8244" name="Oval 3"/>
            <p:cNvSpPr>
              <a:spLocks noChangeArrowheads="1"/>
            </p:cNvSpPr>
            <p:nvPr/>
          </p:nvSpPr>
          <p:spPr bwMode="auto">
            <a:xfrm>
              <a:off x="1680" y="3264"/>
              <a:ext cx="288" cy="28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245" name="Oval 4"/>
            <p:cNvSpPr>
              <a:spLocks noChangeArrowheads="1"/>
            </p:cNvSpPr>
            <p:nvPr/>
          </p:nvSpPr>
          <p:spPr bwMode="auto">
            <a:xfrm>
              <a:off x="2832" y="240"/>
              <a:ext cx="240" cy="24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246" name="Oval 5"/>
            <p:cNvSpPr>
              <a:spLocks noChangeArrowheads="1"/>
            </p:cNvSpPr>
            <p:nvPr/>
          </p:nvSpPr>
          <p:spPr bwMode="auto">
            <a:xfrm>
              <a:off x="2688" y="2496"/>
              <a:ext cx="240" cy="24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Oval 5"/>
            <p:cNvSpPr>
              <a:spLocks noChangeArrowheads="1"/>
            </p:cNvSpPr>
            <p:nvPr/>
          </p:nvSpPr>
          <p:spPr bwMode="auto">
            <a:xfrm>
              <a:off x="2677" y="1872"/>
              <a:ext cx="240" cy="24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Oval 5"/>
            <p:cNvSpPr>
              <a:spLocks noChangeArrowheads="1"/>
            </p:cNvSpPr>
            <p:nvPr/>
          </p:nvSpPr>
          <p:spPr bwMode="auto">
            <a:xfrm>
              <a:off x="2629" y="3600"/>
              <a:ext cx="240" cy="24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0" y="0"/>
            <a:ext cx="4419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 charset="0"/>
                <a:ea typeface="ＭＳ Ｐゴシック" charset="-128"/>
                <a:cs typeface="ＭＳ Ｐゴシック" charset="-128"/>
              </a:rPr>
              <a:t>Metastasis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1524000"/>
            <a:ext cx="3944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Tumour cells get into circulation and </a:t>
            </a:r>
          </a:p>
          <a:p>
            <a:r>
              <a:rPr lang="en-US" dirty="0" smtClean="0"/>
              <a:t>seed metastases </a:t>
            </a:r>
            <a:endParaRPr lang="en-US" dirty="0"/>
          </a:p>
        </p:txBody>
      </p:sp>
      <p:pic>
        <p:nvPicPr>
          <p:cNvPr id="13" name="Picture 12" descr="Lymphatic invasion 24.4; 82-194-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0" y="2241367"/>
            <a:ext cx="5333999" cy="425633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5786735"/>
            <a:ext cx="1621357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lymphatic</a:t>
            </a:r>
            <a:endParaRPr lang="en-US" sz="2400" b="1" dirty="0"/>
          </a:p>
        </p:txBody>
      </p:sp>
      <p:sp>
        <p:nvSpPr>
          <p:cNvPr id="15" name="Right Arrow 14"/>
          <p:cNvSpPr/>
          <p:nvPr/>
        </p:nvSpPr>
        <p:spPr bwMode="auto">
          <a:xfrm>
            <a:off x="1600200" y="5939135"/>
            <a:ext cx="914400" cy="228600"/>
          </a:xfrm>
          <a:prstGeom prst="rightArrow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8" charset="0"/>
            </a:endParaRPr>
          </a:p>
        </p:txBody>
      </p:sp>
    </p:spTree>
  </p:cSld>
  <p:clrMapOvr>
    <a:masterClrMapping/>
  </p:clrMapOvr>
  <p:transition advTm="27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76200" y="0"/>
            <a:ext cx="7467600" cy="685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8" charset="0"/>
            </a:endParaRPr>
          </a:p>
        </p:txBody>
      </p:sp>
      <p:sp>
        <p:nvSpPr>
          <p:cNvPr id="167939" name="Text Box 4"/>
          <p:cNvSpPr txBox="1">
            <a:spLocks noChangeArrowheads="1"/>
          </p:cNvSpPr>
          <p:nvPr/>
        </p:nvSpPr>
        <p:spPr bwMode="auto">
          <a:xfrm>
            <a:off x="5562600" y="5715000"/>
            <a:ext cx="23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normal </a:t>
            </a:r>
            <a:r>
              <a:rPr lang="en-US" dirty="0"/>
              <a:t>squamous</a:t>
            </a:r>
          </a:p>
        </p:txBody>
      </p:sp>
      <p:sp>
        <p:nvSpPr>
          <p:cNvPr id="167940" name="Text Box 5"/>
          <p:cNvSpPr txBox="1">
            <a:spLocks noChangeArrowheads="1"/>
          </p:cNvSpPr>
          <p:nvPr/>
        </p:nvSpPr>
        <p:spPr bwMode="auto">
          <a:xfrm>
            <a:off x="5334000" y="2743200"/>
            <a:ext cx="2813591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squamous metaplasia</a:t>
            </a:r>
          </a:p>
          <a:p>
            <a:r>
              <a:rPr lang="en-US" dirty="0" smtClean="0"/>
              <a:t>+</a:t>
            </a:r>
          </a:p>
          <a:p>
            <a:r>
              <a:rPr lang="en-US" dirty="0" smtClean="0"/>
              <a:t>severe dysplasia</a:t>
            </a:r>
          </a:p>
          <a:p>
            <a:endParaRPr lang="en-US" dirty="0" smtClean="0"/>
          </a:p>
          <a:p>
            <a:r>
              <a:rPr lang="en-US" dirty="0" smtClean="0"/>
              <a:t>‘CINIII’</a:t>
            </a:r>
            <a:endParaRPr lang="en-US" dirty="0"/>
          </a:p>
        </p:txBody>
      </p:sp>
      <p:sp>
        <p:nvSpPr>
          <p:cNvPr id="167941" name="Text Box 6"/>
          <p:cNvSpPr txBox="1">
            <a:spLocks noChangeArrowheads="1"/>
          </p:cNvSpPr>
          <p:nvPr/>
        </p:nvSpPr>
        <p:spPr bwMode="auto">
          <a:xfrm>
            <a:off x="5486400" y="914400"/>
            <a:ext cx="23006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normal </a:t>
            </a:r>
            <a:r>
              <a:rPr lang="en-US" dirty="0"/>
              <a:t>glandular</a:t>
            </a:r>
          </a:p>
        </p:txBody>
      </p:sp>
      <p:sp>
        <p:nvSpPr>
          <p:cNvPr id="167942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228600"/>
            <a:ext cx="7772400" cy="11430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solidFill>
                  <a:schemeClr val="tx1"/>
                </a:solidFill>
                <a:ea typeface="ＭＳ Ｐゴシック" pitchFamily="-102" charset="-128"/>
                <a:cs typeface="ＭＳ Ｐゴシック" pitchFamily="-102" charset="-128"/>
              </a:rPr>
              <a:t>Very dysplastic but still benign cervix epithelium ‘CINIII’</a:t>
            </a:r>
            <a:endParaRPr lang="en-US" dirty="0">
              <a:ea typeface="ＭＳ Ｐゴシック" pitchFamily="-102" charset="-128"/>
              <a:cs typeface="ＭＳ Ｐゴシック" pitchFamily="-102" charset="-128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lum bright="-10000"/>
          </a:blip>
          <a:srcRect r="53554"/>
          <a:stretch>
            <a:fillRect/>
          </a:stretch>
        </p:blipFill>
        <p:spPr bwMode="auto">
          <a:xfrm>
            <a:off x="8147118" y="3565525"/>
            <a:ext cx="996882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/>
          <a:srcRect l="51352" r="24071"/>
          <a:stretch>
            <a:fillRect/>
          </a:stretch>
        </p:blipFill>
        <p:spPr bwMode="auto">
          <a:xfrm>
            <a:off x="7696200" y="-1493838"/>
            <a:ext cx="1460740" cy="393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/>
          <a:srcRect r="11059"/>
          <a:stretch>
            <a:fillRect/>
          </a:stretch>
        </p:blipFill>
        <p:spPr bwMode="auto">
          <a:xfrm>
            <a:off x="-457200" y="1447800"/>
            <a:ext cx="5813395" cy="431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Left Arrow 13"/>
          <p:cNvSpPr/>
          <p:nvPr/>
        </p:nvSpPr>
        <p:spPr bwMode="auto">
          <a:xfrm rot="20098857">
            <a:off x="5791200" y="1676400"/>
            <a:ext cx="1524000" cy="5334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8" charset="0"/>
            </a:endParaRPr>
          </a:p>
        </p:txBody>
      </p:sp>
    </p:spTree>
  </p:cSld>
  <p:clrMapOvr>
    <a:masterClrMapping/>
  </p:clrMapOvr>
  <p:transition advTm="85366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76200" y="0"/>
            <a:ext cx="7467600" cy="685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8" charset="0"/>
            </a:endParaRPr>
          </a:p>
        </p:txBody>
      </p:sp>
      <p:sp>
        <p:nvSpPr>
          <p:cNvPr id="167939" name="Text Box 4"/>
          <p:cNvSpPr txBox="1">
            <a:spLocks noChangeArrowheads="1"/>
          </p:cNvSpPr>
          <p:nvPr/>
        </p:nvSpPr>
        <p:spPr bwMode="auto">
          <a:xfrm>
            <a:off x="5562600" y="5715000"/>
            <a:ext cx="23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normal </a:t>
            </a:r>
            <a:r>
              <a:rPr lang="en-US" dirty="0"/>
              <a:t>squamous</a:t>
            </a:r>
          </a:p>
        </p:txBody>
      </p:sp>
      <p:sp>
        <p:nvSpPr>
          <p:cNvPr id="167940" name="Text Box 5"/>
          <p:cNvSpPr txBox="1">
            <a:spLocks noChangeArrowheads="1"/>
          </p:cNvSpPr>
          <p:nvPr/>
        </p:nvSpPr>
        <p:spPr bwMode="auto">
          <a:xfrm>
            <a:off x="5334000" y="2743200"/>
            <a:ext cx="2813591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squamous metaplasia</a:t>
            </a:r>
          </a:p>
          <a:p>
            <a:r>
              <a:rPr lang="en-US" dirty="0" smtClean="0"/>
              <a:t>+</a:t>
            </a:r>
          </a:p>
          <a:p>
            <a:r>
              <a:rPr lang="en-US" dirty="0" smtClean="0"/>
              <a:t>severe dysplasia</a:t>
            </a:r>
          </a:p>
          <a:p>
            <a:endParaRPr lang="en-US" dirty="0" smtClean="0"/>
          </a:p>
          <a:p>
            <a:r>
              <a:rPr lang="en-US" dirty="0" smtClean="0"/>
              <a:t>‘CINIII’</a:t>
            </a:r>
            <a:endParaRPr lang="en-US" dirty="0"/>
          </a:p>
        </p:txBody>
      </p:sp>
      <p:sp>
        <p:nvSpPr>
          <p:cNvPr id="167941" name="Text Box 6"/>
          <p:cNvSpPr txBox="1">
            <a:spLocks noChangeArrowheads="1"/>
          </p:cNvSpPr>
          <p:nvPr/>
        </p:nvSpPr>
        <p:spPr bwMode="auto">
          <a:xfrm>
            <a:off x="5486400" y="914400"/>
            <a:ext cx="23006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normal </a:t>
            </a:r>
            <a:r>
              <a:rPr lang="en-US" dirty="0"/>
              <a:t>glandular</a:t>
            </a:r>
          </a:p>
        </p:txBody>
      </p:sp>
      <p:sp>
        <p:nvSpPr>
          <p:cNvPr id="167942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228600"/>
            <a:ext cx="7772400" cy="11430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solidFill>
                  <a:schemeClr val="tx1"/>
                </a:solidFill>
                <a:ea typeface="ＭＳ Ｐゴシック" pitchFamily="-102" charset="-128"/>
                <a:cs typeface="ＭＳ Ｐゴシック" pitchFamily="-102" charset="-128"/>
              </a:rPr>
              <a:t>Very dysplastic but still benign cervix epithelium ‘CINIII’</a:t>
            </a:r>
            <a:endParaRPr lang="en-US" dirty="0">
              <a:ea typeface="ＭＳ Ｐゴシック" pitchFamily="-102" charset="-128"/>
              <a:cs typeface="ＭＳ Ｐゴシック" pitchFamily="-102" charset="-128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lum bright="-10000"/>
          </a:blip>
          <a:srcRect r="53554"/>
          <a:stretch>
            <a:fillRect/>
          </a:stretch>
        </p:blipFill>
        <p:spPr bwMode="auto">
          <a:xfrm>
            <a:off x="8147118" y="3565525"/>
            <a:ext cx="996882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/>
          <a:srcRect l="51352" r="24071"/>
          <a:stretch>
            <a:fillRect/>
          </a:stretch>
        </p:blipFill>
        <p:spPr bwMode="auto">
          <a:xfrm>
            <a:off x="7696200" y="-1493838"/>
            <a:ext cx="1460740" cy="393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/>
          <a:srcRect r="11059"/>
          <a:stretch>
            <a:fillRect/>
          </a:stretch>
        </p:blipFill>
        <p:spPr bwMode="auto">
          <a:xfrm>
            <a:off x="-457200" y="1447800"/>
            <a:ext cx="5813395" cy="431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Left Arrow 13"/>
          <p:cNvSpPr/>
          <p:nvPr/>
        </p:nvSpPr>
        <p:spPr bwMode="auto">
          <a:xfrm rot="20098857">
            <a:off x="5791200" y="1676400"/>
            <a:ext cx="1524000" cy="5334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8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1676400" y="3048000"/>
            <a:ext cx="533400" cy="533400"/>
          </a:xfrm>
          <a:prstGeom prst="ellipse">
            <a:avLst/>
          </a:prstGeom>
          <a:noFill/>
          <a:ln w="2857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8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4191000" y="3429000"/>
            <a:ext cx="533400" cy="533400"/>
          </a:xfrm>
          <a:prstGeom prst="ellipse">
            <a:avLst/>
          </a:prstGeom>
          <a:noFill/>
          <a:ln w="2857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8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685800" y="1828800"/>
            <a:ext cx="533400" cy="533400"/>
          </a:xfrm>
          <a:prstGeom prst="ellipse">
            <a:avLst/>
          </a:prstGeom>
          <a:noFill/>
          <a:ln w="2857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8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-152400" y="3352800"/>
            <a:ext cx="533400" cy="533400"/>
          </a:xfrm>
          <a:prstGeom prst="ellipse">
            <a:avLst/>
          </a:prstGeom>
          <a:noFill/>
          <a:ln w="2857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8" charset="0"/>
            </a:endParaRPr>
          </a:p>
        </p:txBody>
      </p:sp>
    </p:spTree>
  </p:cSld>
  <p:clrMapOvr>
    <a:masterClrMapping/>
  </p:clrMapOvr>
  <p:transition advTm="85366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07988"/>
            <a:ext cx="9144000" cy="604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083" name="Text Box 3"/>
          <p:cNvSpPr txBox="1">
            <a:spLocks noChangeArrowheads="1"/>
          </p:cNvSpPr>
          <p:nvPr/>
        </p:nvSpPr>
        <p:spPr bwMode="auto">
          <a:xfrm>
            <a:off x="2971800" y="0"/>
            <a:ext cx="3027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Malignant - Carcinoma</a:t>
            </a:r>
          </a:p>
        </p:txBody>
      </p:sp>
    </p:spTree>
  </p:cSld>
  <p:clrMapOvr>
    <a:masterClrMapping/>
  </p:clrMapOvr>
  <p:transition advTm="535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76200"/>
            <a:ext cx="91440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800000"/>
                </a:solidFill>
                <a:latin typeface="Comic Sans MS" charset="0"/>
              </a:rPr>
              <a:t>Cervix and cervical Cancer </a:t>
            </a:r>
            <a:br>
              <a:rPr lang="en-US" sz="3200" dirty="0" smtClean="0">
                <a:solidFill>
                  <a:srgbClr val="800000"/>
                </a:solidFill>
                <a:latin typeface="Comic Sans MS" charset="0"/>
              </a:rPr>
            </a:br>
            <a:endParaRPr lang="en-US" sz="3200" dirty="0">
              <a:solidFill>
                <a:srgbClr val="800000"/>
              </a:solidFill>
              <a:latin typeface="Comic Sans MS" charset="0"/>
            </a:endParaRPr>
          </a:p>
        </p:txBody>
      </p:sp>
      <p:sp>
        <p:nvSpPr>
          <p:cNvPr id="66566" name="Text Box 8"/>
          <p:cNvSpPr txBox="1">
            <a:spLocks noChangeArrowheads="1"/>
          </p:cNvSpPr>
          <p:nvPr/>
        </p:nvSpPr>
        <p:spPr bwMode="auto">
          <a:xfrm>
            <a:off x="3200400" y="2819400"/>
            <a:ext cx="928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uterus</a:t>
            </a:r>
          </a:p>
        </p:txBody>
      </p:sp>
      <p:grpSp>
        <p:nvGrpSpPr>
          <p:cNvPr id="2" name="Group 18"/>
          <p:cNvGrpSpPr/>
          <p:nvPr/>
        </p:nvGrpSpPr>
        <p:grpSpPr>
          <a:xfrm>
            <a:off x="631825" y="5257800"/>
            <a:ext cx="2797175" cy="976313"/>
            <a:chOff x="631825" y="5257800"/>
            <a:chExt cx="2797175" cy="976313"/>
          </a:xfrm>
        </p:grpSpPr>
        <p:sp>
          <p:nvSpPr>
            <p:cNvPr id="66568" name="Text Box 10"/>
            <p:cNvSpPr txBox="1">
              <a:spLocks noChangeArrowheads="1"/>
            </p:cNvSpPr>
            <p:nvPr/>
          </p:nvSpPr>
          <p:spPr bwMode="auto">
            <a:xfrm>
              <a:off x="631825" y="5867400"/>
              <a:ext cx="279717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dirty="0" err="1">
                  <a:solidFill>
                    <a:srgbClr val="0000FF"/>
                  </a:solidFill>
                  <a:latin typeface="Verdana" charset="0"/>
                </a:rPr>
                <a:t>Squamous</a:t>
              </a:r>
              <a:r>
                <a:rPr lang="en-US" sz="1800" dirty="0">
                  <a:solidFill>
                    <a:srgbClr val="0000FF"/>
                  </a:solidFill>
                  <a:latin typeface="Verdana" charset="0"/>
                </a:rPr>
                <a:t> epithelium</a:t>
              </a:r>
            </a:p>
          </p:txBody>
        </p:sp>
        <p:sp>
          <p:nvSpPr>
            <p:cNvPr id="66570" name="AutoShape 12"/>
            <p:cNvSpPr>
              <a:spLocks noChangeArrowheads="1"/>
            </p:cNvSpPr>
            <p:nvPr/>
          </p:nvSpPr>
          <p:spPr bwMode="auto">
            <a:xfrm>
              <a:off x="2057400" y="5257800"/>
              <a:ext cx="381000" cy="457200"/>
            </a:xfrm>
            <a:prstGeom prst="upArrow">
              <a:avLst>
                <a:gd name="adj1" fmla="val 50000"/>
                <a:gd name="adj2" fmla="val 3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17"/>
          <p:cNvGrpSpPr/>
          <p:nvPr/>
        </p:nvGrpSpPr>
        <p:grpSpPr>
          <a:xfrm>
            <a:off x="4267200" y="3429000"/>
            <a:ext cx="5311775" cy="1143000"/>
            <a:chOff x="4267200" y="3429000"/>
            <a:chExt cx="5311775" cy="1143000"/>
          </a:xfrm>
        </p:grpSpPr>
        <p:sp>
          <p:nvSpPr>
            <p:cNvPr id="66569" name="Text Box 11"/>
            <p:cNvSpPr txBox="1">
              <a:spLocks noChangeArrowheads="1"/>
            </p:cNvSpPr>
            <p:nvPr/>
          </p:nvSpPr>
          <p:spPr bwMode="auto">
            <a:xfrm>
              <a:off x="4953000" y="3716337"/>
              <a:ext cx="4625975" cy="779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dirty="0">
                  <a:solidFill>
                    <a:srgbClr val="0000FF"/>
                  </a:solidFill>
                  <a:latin typeface="Verdana" charset="0"/>
                </a:rPr>
                <a:t>Columnar</a:t>
              </a:r>
            </a:p>
            <a:p>
              <a:pPr>
                <a:spcBef>
                  <a:spcPct val="50000"/>
                </a:spcBef>
              </a:pPr>
              <a:r>
                <a:rPr lang="en-US" sz="1800" dirty="0">
                  <a:solidFill>
                    <a:srgbClr val="0000FF"/>
                  </a:solidFill>
                  <a:latin typeface="Verdana" charset="0"/>
                </a:rPr>
                <a:t> epithelium</a:t>
              </a:r>
            </a:p>
          </p:txBody>
        </p:sp>
        <p:sp>
          <p:nvSpPr>
            <p:cNvPr id="66571" name="AutoShape 13"/>
            <p:cNvSpPr>
              <a:spLocks noChangeArrowheads="1"/>
            </p:cNvSpPr>
            <p:nvPr/>
          </p:nvSpPr>
          <p:spPr bwMode="auto">
            <a:xfrm flipH="1">
              <a:off x="4267200" y="4267200"/>
              <a:ext cx="533400" cy="304800"/>
            </a:xfrm>
            <a:prstGeom prst="rightArrow">
              <a:avLst>
                <a:gd name="adj1" fmla="val 50000"/>
                <a:gd name="adj2" fmla="val 4375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72" name="AutoShape 14"/>
            <p:cNvSpPr>
              <a:spLocks noChangeArrowheads="1"/>
            </p:cNvSpPr>
            <p:nvPr/>
          </p:nvSpPr>
          <p:spPr bwMode="auto">
            <a:xfrm flipH="1">
              <a:off x="5257800" y="3429000"/>
              <a:ext cx="533400" cy="304800"/>
            </a:xfrm>
            <a:prstGeom prst="rightArrow">
              <a:avLst>
                <a:gd name="adj1" fmla="val 50000"/>
                <a:gd name="adj2" fmla="val 4375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14"/>
          <p:cNvGrpSpPr/>
          <p:nvPr/>
        </p:nvGrpSpPr>
        <p:grpSpPr>
          <a:xfrm>
            <a:off x="914400" y="1447800"/>
            <a:ext cx="5486400" cy="4220633"/>
            <a:chOff x="1752600" y="1447800"/>
            <a:chExt cx="5486400" cy="4220633"/>
          </a:xfrm>
        </p:grpSpPr>
        <p:sp>
          <p:nvSpPr>
            <p:cNvPr id="16" name="Freeform 15"/>
            <p:cNvSpPr/>
            <p:nvPr/>
          </p:nvSpPr>
          <p:spPr bwMode="auto">
            <a:xfrm>
              <a:off x="1752600" y="1447800"/>
              <a:ext cx="2730500" cy="4220633"/>
            </a:xfrm>
            <a:custGeom>
              <a:avLst/>
              <a:gdLst>
                <a:gd name="connsiteX0" fmla="*/ 2730500 w 2730500"/>
                <a:gd name="connsiteY0" fmla="*/ 16933 h 4220633"/>
                <a:gd name="connsiteX1" fmla="*/ 2400300 w 2730500"/>
                <a:gd name="connsiteY1" fmla="*/ 16933 h 4220633"/>
                <a:gd name="connsiteX2" fmla="*/ 1841500 w 2730500"/>
                <a:gd name="connsiteY2" fmla="*/ 118533 h 4220633"/>
                <a:gd name="connsiteX3" fmla="*/ 1638300 w 2730500"/>
                <a:gd name="connsiteY3" fmla="*/ 169333 h 4220633"/>
                <a:gd name="connsiteX4" fmla="*/ 1397000 w 2730500"/>
                <a:gd name="connsiteY4" fmla="*/ 258233 h 4220633"/>
                <a:gd name="connsiteX5" fmla="*/ 1193800 w 2730500"/>
                <a:gd name="connsiteY5" fmla="*/ 537633 h 4220633"/>
                <a:gd name="connsiteX6" fmla="*/ 1130300 w 2730500"/>
                <a:gd name="connsiteY6" fmla="*/ 817033 h 4220633"/>
                <a:gd name="connsiteX7" fmla="*/ 1066800 w 2730500"/>
                <a:gd name="connsiteY7" fmla="*/ 1172633 h 4220633"/>
                <a:gd name="connsiteX8" fmla="*/ 1066800 w 2730500"/>
                <a:gd name="connsiteY8" fmla="*/ 1502833 h 4220633"/>
                <a:gd name="connsiteX9" fmla="*/ 1143000 w 2730500"/>
                <a:gd name="connsiteY9" fmla="*/ 1744133 h 4220633"/>
                <a:gd name="connsiteX10" fmla="*/ 1295400 w 2730500"/>
                <a:gd name="connsiteY10" fmla="*/ 1934633 h 4220633"/>
                <a:gd name="connsiteX11" fmla="*/ 1549400 w 2730500"/>
                <a:gd name="connsiteY11" fmla="*/ 2125133 h 4220633"/>
                <a:gd name="connsiteX12" fmla="*/ 1790700 w 2730500"/>
                <a:gd name="connsiteY12" fmla="*/ 2239433 h 4220633"/>
                <a:gd name="connsiteX13" fmla="*/ 2019300 w 2730500"/>
                <a:gd name="connsiteY13" fmla="*/ 2315633 h 4220633"/>
                <a:gd name="connsiteX14" fmla="*/ 2159000 w 2730500"/>
                <a:gd name="connsiteY14" fmla="*/ 2429933 h 4220633"/>
                <a:gd name="connsiteX15" fmla="*/ 2260600 w 2730500"/>
                <a:gd name="connsiteY15" fmla="*/ 2633133 h 4220633"/>
                <a:gd name="connsiteX16" fmla="*/ 2336800 w 2730500"/>
                <a:gd name="connsiteY16" fmla="*/ 2861733 h 4220633"/>
                <a:gd name="connsiteX17" fmla="*/ 2336800 w 2730500"/>
                <a:gd name="connsiteY17" fmla="*/ 3103033 h 4220633"/>
                <a:gd name="connsiteX18" fmla="*/ 2336800 w 2730500"/>
                <a:gd name="connsiteY18" fmla="*/ 3306233 h 4220633"/>
                <a:gd name="connsiteX19" fmla="*/ 2298700 w 2730500"/>
                <a:gd name="connsiteY19" fmla="*/ 3547533 h 4220633"/>
                <a:gd name="connsiteX20" fmla="*/ 2197100 w 2730500"/>
                <a:gd name="connsiteY20" fmla="*/ 3712633 h 4220633"/>
                <a:gd name="connsiteX21" fmla="*/ 2006600 w 2730500"/>
                <a:gd name="connsiteY21" fmla="*/ 3776133 h 4220633"/>
                <a:gd name="connsiteX22" fmla="*/ 1714500 w 2730500"/>
                <a:gd name="connsiteY22" fmla="*/ 3738033 h 4220633"/>
                <a:gd name="connsiteX23" fmla="*/ 1638300 w 2730500"/>
                <a:gd name="connsiteY23" fmla="*/ 3674533 h 4220633"/>
                <a:gd name="connsiteX24" fmla="*/ 1625600 w 2730500"/>
                <a:gd name="connsiteY24" fmla="*/ 3534833 h 4220633"/>
                <a:gd name="connsiteX25" fmla="*/ 1473200 w 2730500"/>
                <a:gd name="connsiteY25" fmla="*/ 3280833 h 4220633"/>
                <a:gd name="connsiteX26" fmla="*/ 1092200 w 2730500"/>
                <a:gd name="connsiteY26" fmla="*/ 3280833 h 4220633"/>
                <a:gd name="connsiteX27" fmla="*/ 749300 w 2730500"/>
                <a:gd name="connsiteY27" fmla="*/ 3433233 h 4220633"/>
                <a:gd name="connsiteX28" fmla="*/ 495300 w 2730500"/>
                <a:gd name="connsiteY28" fmla="*/ 3623733 h 4220633"/>
                <a:gd name="connsiteX29" fmla="*/ 254000 w 2730500"/>
                <a:gd name="connsiteY29" fmla="*/ 3788833 h 4220633"/>
                <a:gd name="connsiteX30" fmla="*/ 0 w 2730500"/>
                <a:gd name="connsiteY30" fmla="*/ 4220633 h 4220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730500" h="4220633">
                  <a:moveTo>
                    <a:pt x="2730500" y="16933"/>
                  </a:moveTo>
                  <a:cubicBezTo>
                    <a:pt x="2639483" y="8466"/>
                    <a:pt x="2548467" y="0"/>
                    <a:pt x="2400300" y="16933"/>
                  </a:cubicBezTo>
                  <a:cubicBezTo>
                    <a:pt x="2252133" y="33866"/>
                    <a:pt x="1968500" y="93133"/>
                    <a:pt x="1841500" y="118533"/>
                  </a:cubicBezTo>
                  <a:cubicBezTo>
                    <a:pt x="1714500" y="143933"/>
                    <a:pt x="1712383" y="146050"/>
                    <a:pt x="1638300" y="169333"/>
                  </a:cubicBezTo>
                  <a:cubicBezTo>
                    <a:pt x="1564217" y="192616"/>
                    <a:pt x="1471083" y="196850"/>
                    <a:pt x="1397000" y="258233"/>
                  </a:cubicBezTo>
                  <a:cubicBezTo>
                    <a:pt x="1322917" y="319616"/>
                    <a:pt x="1238250" y="444500"/>
                    <a:pt x="1193800" y="537633"/>
                  </a:cubicBezTo>
                  <a:cubicBezTo>
                    <a:pt x="1149350" y="630766"/>
                    <a:pt x="1151467" y="711200"/>
                    <a:pt x="1130300" y="817033"/>
                  </a:cubicBezTo>
                  <a:cubicBezTo>
                    <a:pt x="1109133" y="922866"/>
                    <a:pt x="1077383" y="1058333"/>
                    <a:pt x="1066800" y="1172633"/>
                  </a:cubicBezTo>
                  <a:cubicBezTo>
                    <a:pt x="1056217" y="1286933"/>
                    <a:pt x="1054100" y="1407583"/>
                    <a:pt x="1066800" y="1502833"/>
                  </a:cubicBezTo>
                  <a:cubicBezTo>
                    <a:pt x="1079500" y="1598083"/>
                    <a:pt x="1104900" y="1672166"/>
                    <a:pt x="1143000" y="1744133"/>
                  </a:cubicBezTo>
                  <a:cubicBezTo>
                    <a:pt x="1181100" y="1816100"/>
                    <a:pt x="1227667" y="1871133"/>
                    <a:pt x="1295400" y="1934633"/>
                  </a:cubicBezTo>
                  <a:cubicBezTo>
                    <a:pt x="1363133" y="1998133"/>
                    <a:pt x="1466850" y="2074333"/>
                    <a:pt x="1549400" y="2125133"/>
                  </a:cubicBezTo>
                  <a:cubicBezTo>
                    <a:pt x="1631950" y="2175933"/>
                    <a:pt x="1712383" y="2207683"/>
                    <a:pt x="1790700" y="2239433"/>
                  </a:cubicBezTo>
                  <a:cubicBezTo>
                    <a:pt x="1869017" y="2271183"/>
                    <a:pt x="1957917" y="2283883"/>
                    <a:pt x="2019300" y="2315633"/>
                  </a:cubicBezTo>
                  <a:cubicBezTo>
                    <a:pt x="2080683" y="2347383"/>
                    <a:pt x="2118783" y="2377016"/>
                    <a:pt x="2159000" y="2429933"/>
                  </a:cubicBezTo>
                  <a:cubicBezTo>
                    <a:pt x="2199217" y="2482850"/>
                    <a:pt x="2230967" y="2561166"/>
                    <a:pt x="2260600" y="2633133"/>
                  </a:cubicBezTo>
                  <a:cubicBezTo>
                    <a:pt x="2290233" y="2705100"/>
                    <a:pt x="2324100" y="2783416"/>
                    <a:pt x="2336800" y="2861733"/>
                  </a:cubicBezTo>
                  <a:cubicBezTo>
                    <a:pt x="2349500" y="2940050"/>
                    <a:pt x="2336800" y="3103033"/>
                    <a:pt x="2336800" y="3103033"/>
                  </a:cubicBezTo>
                  <a:cubicBezTo>
                    <a:pt x="2336800" y="3177116"/>
                    <a:pt x="2343150" y="3232150"/>
                    <a:pt x="2336800" y="3306233"/>
                  </a:cubicBezTo>
                  <a:cubicBezTo>
                    <a:pt x="2330450" y="3380316"/>
                    <a:pt x="2321983" y="3479800"/>
                    <a:pt x="2298700" y="3547533"/>
                  </a:cubicBezTo>
                  <a:cubicBezTo>
                    <a:pt x="2275417" y="3615266"/>
                    <a:pt x="2245783" y="3674533"/>
                    <a:pt x="2197100" y="3712633"/>
                  </a:cubicBezTo>
                  <a:cubicBezTo>
                    <a:pt x="2148417" y="3750733"/>
                    <a:pt x="2087033" y="3771900"/>
                    <a:pt x="2006600" y="3776133"/>
                  </a:cubicBezTo>
                  <a:cubicBezTo>
                    <a:pt x="1926167" y="3780366"/>
                    <a:pt x="1775883" y="3754966"/>
                    <a:pt x="1714500" y="3738033"/>
                  </a:cubicBezTo>
                  <a:cubicBezTo>
                    <a:pt x="1653117" y="3721100"/>
                    <a:pt x="1653117" y="3708400"/>
                    <a:pt x="1638300" y="3674533"/>
                  </a:cubicBezTo>
                  <a:cubicBezTo>
                    <a:pt x="1623483" y="3640666"/>
                    <a:pt x="1653117" y="3600450"/>
                    <a:pt x="1625600" y="3534833"/>
                  </a:cubicBezTo>
                  <a:cubicBezTo>
                    <a:pt x="1598083" y="3469216"/>
                    <a:pt x="1562100" y="3323166"/>
                    <a:pt x="1473200" y="3280833"/>
                  </a:cubicBezTo>
                  <a:cubicBezTo>
                    <a:pt x="1384300" y="3238500"/>
                    <a:pt x="1212850" y="3255433"/>
                    <a:pt x="1092200" y="3280833"/>
                  </a:cubicBezTo>
                  <a:cubicBezTo>
                    <a:pt x="971550" y="3306233"/>
                    <a:pt x="848783" y="3376083"/>
                    <a:pt x="749300" y="3433233"/>
                  </a:cubicBezTo>
                  <a:cubicBezTo>
                    <a:pt x="649817" y="3490383"/>
                    <a:pt x="577850" y="3564466"/>
                    <a:pt x="495300" y="3623733"/>
                  </a:cubicBezTo>
                  <a:cubicBezTo>
                    <a:pt x="412750" y="3683000"/>
                    <a:pt x="336550" y="3689350"/>
                    <a:pt x="254000" y="3788833"/>
                  </a:cubicBezTo>
                  <a:cubicBezTo>
                    <a:pt x="171450" y="3888316"/>
                    <a:pt x="0" y="4220633"/>
                    <a:pt x="0" y="4220633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08" charset="0"/>
              </a:endParaRPr>
            </a:p>
          </p:txBody>
        </p:sp>
        <p:sp>
          <p:nvSpPr>
            <p:cNvPr id="17" name="Freeform 16"/>
            <p:cNvSpPr/>
            <p:nvPr/>
          </p:nvSpPr>
          <p:spPr bwMode="auto">
            <a:xfrm flipH="1">
              <a:off x="4508500" y="1447800"/>
              <a:ext cx="2730500" cy="4220633"/>
            </a:xfrm>
            <a:custGeom>
              <a:avLst/>
              <a:gdLst>
                <a:gd name="connsiteX0" fmla="*/ 2730500 w 2730500"/>
                <a:gd name="connsiteY0" fmla="*/ 16933 h 4220633"/>
                <a:gd name="connsiteX1" fmla="*/ 2400300 w 2730500"/>
                <a:gd name="connsiteY1" fmla="*/ 16933 h 4220633"/>
                <a:gd name="connsiteX2" fmla="*/ 1841500 w 2730500"/>
                <a:gd name="connsiteY2" fmla="*/ 118533 h 4220633"/>
                <a:gd name="connsiteX3" fmla="*/ 1638300 w 2730500"/>
                <a:gd name="connsiteY3" fmla="*/ 169333 h 4220633"/>
                <a:gd name="connsiteX4" fmla="*/ 1397000 w 2730500"/>
                <a:gd name="connsiteY4" fmla="*/ 258233 h 4220633"/>
                <a:gd name="connsiteX5" fmla="*/ 1193800 w 2730500"/>
                <a:gd name="connsiteY5" fmla="*/ 537633 h 4220633"/>
                <a:gd name="connsiteX6" fmla="*/ 1130300 w 2730500"/>
                <a:gd name="connsiteY6" fmla="*/ 817033 h 4220633"/>
                <a:gd name="connsiteX7" fmla="*/ 1066800 w 2730500"/>
                <a:gd name="connsiteY7" fmla="*/ 1172633 h 4220633"/>
                <a:gd name="connsiteX8" fmla="*/ 1066800 w 2730500"/>
                <a:gd name="connsiteY8" fmla="*/ 1502833 h 4220633"/>
                <a:gd name="connsiteX9" fmla="*/ 1143000 w 2730500"/>
                <a:gd name="connsiteY9" fmla="*/ 1744133 h 4220633"/>
                <a:gd name="connsiteX10" fmla="*/ 1295400 w 2730500"/>
                <a:gd name="connsiteY10" fmla="*/ 1934633 h 4220633"/>
                <a:gd name="connsiteX11" fmla="*/ 1549400 w 2730500"/>
                <a:gd name="connsiteY11" fmla="*/ 2125133 h 4220633"/>
                <a:gd name="connsiteX12" fmla="*/ 1790700 w 2730500"/>
                <a:gd name="connsiteY12" fmla="*/ 2239433 h 4220633"/>
                <a:gd name="connsiteX13" fmla="*/ 2019300 w 2730500"/>
                <a:gd name="connsiteY13" fmla="*/ 2315633 h 4220633"/>
                <a:gd name="connsiteX14" fmla="*/ 2159000 w 2730500"/>
                <a:gd name="connsiteY14" fmla="*/ 2429933 h 4220633"/>
                <a:gd name="connsiteX15" fmla="*/ 2260600 w 2730500"/>
                <a:gd name="connsiteY15" fmla="*/ 2633133 h 4220633"/>
                <a:gd name="connsiteX16" fmla="*/ 2336800 w 2730500"/>
                <a:gd name="connsiteY16" fmla="*/ 2861733 h 4220633"/>
                <a:gd name="connsiteX17" fmla="*/ 2336800 w 2730500"/>
                <a:gd name="connsiteY17" fmla="*/ 3103033 h 4220633"/>
                <a:gd name="connsiteX18" fmla="*/ 2336800 w 2730500"/>
                <a:gd name="connsiteY18" fmla="*/ 3306233 h 4220633"/>
                <a:gd name="connsiteX19" fmla="*/ 2298700 w 2730500"/>
                <a:gd name="connsiteY19" fmla="*/ 3547533 h 4220633"/>
                <a:gd name="connsiteX20" fmla="*/ 2197100 w 2730500"/>
                <a:gd name="connsiteY20" fmla="*/ 3712633 h 4220633"/>
                <a:gd name="connsiteX21" fmla="*/ 2006600 w 2730500"/>
                <a:gd name="connsiteY21" fmla="*/ 3776133 h 4220633"/>
                <a:gd name="connsiteX22" fmla="*/ 1714500 w 2730500"/>
                <a:gd name="connsiteY22" fmla="*/ 3738033 h 4220633"/>
                <a:gd name="connsiteX23" fmla="*/ 1638300 w 2730500"/>
                <a:gd name="connsiteY23" fmla="*/ 3674533 h 4220633"/>
                <a:gd name="connsiteX24" fmla="*/ 1625600 w 2730500"/>
                <a:gd name="connsiteY24" fmla="*/ 3534833 h 4220633"/>
                <a:gd name="connsiteX25" fmla="*/ 1473200 w 2730500"/>
                <a:gd name="connsiteY25" fmla="*/ 3280833 h 4220633"/>
                <a:gd name="connsiteX26" fmla="*/ 1092200 w 2730500"/>
                <a:gd name="connsiteY26" fmla="*/ 3280833 h 4220633"/>
                <a:gd name="connsiteX27" fmla="*/ 749300 w 2730500"/>
                <a:gd name="connsiteY27" fmla="*/ 3433233 h 4220633"/>
                <a:gd name="connsiteX28" fmla="*/ 495300 w 2730500"/>
                <a:gd name="connsiteY28" fmla="*/ 3623733 h 4220633"/>
                <a:gd name="connsiteX29" fmla="*/ 254000 w 2730500"/>
                <a:gd name="connsiteY29" fmla="*/ 3788833 h 4220633"/>
                <a:gd name="connsiteX30" fmla="*/ 0 w 2730500"/>
                <a:gd name="connsiteY30" fmla="*/ 4220633 h 4220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730500" h="4220633">
                  <a:moveTo>
                    <a:pt x="2730500" y="16933"/>
                  </a:moveTo>
                  <a:cubicBezTo>
                    <a:pt x="2639483" y="8466"/>
                    <a:pt x="2548467" y="0"/>
                    <a:pt x="2400300" y="16933"/>
                  </a:cubicBezTo>
                  <a:cubicBezTo>
                    <a:pt x="2252133" y="33866"/>
                    <a:pt x="1968500" y="93133"/>
                    <a:pt x="1841500" y="118533"/>
                  </a:cubicBezTo>
                  <a:cubicBezTo>
                    <a:pt x="1714500" y="143933"/>
                    <a:pt x="1712383" y="146050"/>
                    <a:pt x="1638300" y="169333"/>
                  </a:cubicBezTo>
                  <a:cubicBezTo>
                    <a:pt x="1564217" y="192616"/>
                    <a:pt x="1471083" y="196850"/>
                    <a:pt x="1397000" y="258233"/>
                  </a:cubicBezTo>
                  <a:cubicBezTo>
                    <a:pt x="1322917" y="319616"/>
                    <a:pt x="1238250" y="444500"/>
                    <a:pt x="1193800" y="537633"/>
                  </a:cubicBezTo>
                  <a:cubicBezTo>
                    <a:pt x="1149350" y="630766"/>
                    <a:pt x="1151467" y="711200"/>
                    <a:pt x="1130300" y="817033"/>
                  </a:cubicBezTo>
                  <a:cubicBezTo>
                    <a:pt x="1109133" y="922866"/>
                    <a:pt x="1077383" y="1058333"/>
                    <a:pt x="1066800" y="1172633"/>
                  </a:cubicBezTo>
                  <a:cubicBezTo>
                    <a:pt x="1056217" y="1286933"/>
                    <a:pt x="1054100" y="1407583"/>
                    <a:pt x="1066800" y="1502833"/>
                  </a:cubicBezTo>
                  <a:cubicBezTo>
                    <a:pt x="1079500" y="1598083"/>
                    <a:pt x="1104900" y="1672166"/>
                    <a:pt x="1143000" y="1744133"/>
                  </a:cubicBezTo>
                  <a:cubicBezTo>
                    <a:pt x="1181100" y="1816100"/>
                    <a:pt x="1227667" y="1871133"/>
                    <a:pt x="1295400" y="1934633"/>
                  </a:cubicBezTo>
                  <a:cubicBezTo>
                    <a:pt x="1363133" y="1998133"/>
                    <a:pt x="1466850" y="2074333"/>
                    <a:pt x="1549400" y="2125133"/>
                  </a:cubicBezTo>
                  <a:cubicBezTo>
                    <a:pt x="1631950" y="2175933"/>
                    <a:pt x="1712383" y="2207683"/>
                    <a:pt x="1790700" y="2239433"/>
                  </a:cubicBezTo>
                  <a:cubicBezTo>
                    <a:pt x="1869017" y="2271183"/>
                    <a:pt x="1957917" y="2283883"/>
                    <a:pt x="2019300" y="2315633"/>
                  </a:cubicBezTo>
                  <a:cubicBezTo>
                    <a:pt x="2080683" y="2347383"/>
                    <a:pt x="2118783" y="2377016"/>
                    <a:pt x="2159000" y="2429933"/>
                  </a:cubicBezTo>
                  <a:cubicBezTo>
                    <a:pt x="2199217" y="2482850"/>
                    <a:pt x="2230967" y="2561166"/>
                    <a:pt x="2260600" y="2633133"/>
                  </a:cubicBezTo>
                  <a:cubicBezTo>
                    <a:pt x="2290233" y="2705100"/>
                    <a:pt x="2324100" y="2783416"/>
                    <a:pt x="2336800" y="2861733"/>
                  </a:cubicBezTo>
                  <a:cubicBezTo>
                    <a:pt x="2349500" y="2940050"/>
                    <a:pt x="2336800" y="3103033"/>
                    <a:pt x="2336800" y="3103033"/>
                  </a:cubicBezTo>
                  <a:cubicBezTo>
                    <a:pt x="2336800" y="3177116"/>
                    <a:pt x="2343150" y="3232150"/>
                    <a:pt x="2336800" y="3306233"/>
                  </a:cubicBezTo>
                  <a:cubicBezTo>
                    <a:pt x="2330450" y="3380316"/>
                    <a:pt x="2321983" y="3479800"/>
                    <a:pt x="2298700" y="3547533"/>
                  </a:cubicBezTo>
                  <a:cubicBezTo>
                    <a:pt x="2275417" y="3615266"/>
                    <a:pt x="2245783" y="3674533"/>
                    <a:pt x="2197100" y="3712633"/>
                  </a:cubicBezTo>
                  <a:cubicBezTo>
                    <a:pt x="2148417" y="3750733"/>
                    <a:pt x="2087033" y="3771900"/>
                    <a:pt x="2006600" y="3776133"/>
                  </a:cubicBezTo>
                  <a:cubicBezTo>
                    <a:pt x="1926167" y="3780366"/>
                    <a:pt x="1775883" y="3754966"/>
                    <a:pt x="1714500" y="3738033"/>
                  </a:cubicBezTo>
                  <a:cubicBezTo>
                    <a:pt x="1653117" y="3721100"/>
                    <a:pt x="1653117" y="3708400"/>
                    <a:pt x="1638300" y="3674533"/>
                  </a:cubicBezTo>
                  <a:cubicBezTo>
                    <a:pt x="1623483" y="3640666"/>
                    <a:pt x="1653117" y="3600450"/>
                    <a:pt x="1625600" y="3534833"/>
                  </a:cubicBezTo>
                  <a:cubicBezTo>
                    <a:pt x="1598083" y="3469216"/>
                    <a:pt x="1562100" y="3323166"/>
                    <a:pt x="1473200" y="3280833"/>
                  </a:cubicBezTo>
                  <a:cubicBezTo>
                    <a:pt x="1384300" y="3238500"/>
                    <a:pt x="1212850" y="3255433"/>
                    <a:pt x="1092200" y="3280833"/>
                  </a:cubicBezTo>
                  <a:cubicBezTo>
                    <a:pt x="971550" y="3306233"/>
                    <a:pt x="848783" y="3376083"/>
                    <a:pt x="749300" y="3433233"/>
                  </a:cubicBezTo>
                  <a:cubicBezTo>
                    <a:pt x="649817" y="3490383"/>
                    <a:pt x="577850" y="3564466"/>
                    <a:pt x="495300" y="3623733"/>
                  </a:cubicBezTo>
                  <a:cubicBezTo>
                    <a:pt x="412750" y="3683000"/>
                    <a:pt x="336550" y="3689350"/>
                    <a:pt x="254000" y="3788833"/>
                  </a:cubicBezTo>
                  <a:cubicBezTo>
                    <a:pt x="171450" y="3888316"/>
                    <a:pt x="0" y="4220633"/>
                    <a:pt x="0" y="4220633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08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267200" y="5715000"/>
            <a:ext cx="31415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Squamous metaplasia 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and Virus infection (HPV):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Pre-Invasive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1" name="Right Arrow 20"/>
          <p:cNvSpPr/>
          <p:nvPr/>
        </p:nvSpPr>
        <p:spPr bwMode="auto">
          <a:xfrm rot="14301598">
            <a:off x="2992204" y="5191000"/>
            <a:ext cx="1371600" cy="813865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8" charset="0"/>
            </a:endParaRPr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2971800" y="4724400"/>
            <a:ext cx="1841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4038600" y="4724400"/>
            <a:ext cx="1841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</a:rPr>
              <a:t>*</a:t>
            </a:r>
          </a:p>
        </p:txBody>
      </p:sp>
    </p:spTree>
  </p:cSld>
  <p:clrMapOvr>
    <a:masterClrMapping/>
  </p:clrMapOvr>
  <p:transition advTm="26516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1447800"/>
            <a:ext cx="6172200" cy="407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23" name="Text Box 3"/>
          <p:cNvSpPr txBox="1">
            <a:spLocks noChangeArrowheads="1"/>
          </p:cNvSpPr>
          <p:nvPr/>
        </p:nvSpPr>
        <p:spPr bwMode="auto">
          <a:xfrm>
            <a:off x="4572000" y="381000"/>
            <a:ext cx="40735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Precursor -  detect by screening</a:t>
            </a:r>
          </a:p>
        </p:txBody>
      </p:sp>
      <p:pic>
        <p:nvPicPr>
          <p:cNvPr id="184324" name="Picture 2"/>
          <p:cNvPicPr>
            <a:picLocks noChangeAspect="1" noChangeArrowheads="1"/>
          </p:cNvPicPr>
          <p:nvPr/>
        </p:nvPicPr>
        <p:blipFill>
          <a:blip r:embed="rId4">
            <a:lum bright="-10000"/>
          </a:blip>
          <a:srcRect/>
          <a:stretch>
            <a:fillRect/>
          </a:stretch>
        </p:blipFill>
        <p:spPr bwMode="auto">
          <a:xfrm>
            <a:off x="228600" y="381000"/>
            <a:ext cx="4084638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4233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800000"/>
                </a:solidFill>
                <a:latin typeface="Comic Sans MS" charset="0"/>
              </a:rPr>
              <a:t>Screening:</a:t>
            </a:r>
            <a:br>
              <a:rPr lang="en-US" sz="3200" dirty="0" smtClean="0">
                <a:solidFill>
                  <a:srgbClr val="800000"/>
                </a:solidFill>
                <a:latin typeface="Comic Sans MS" charset="0"/>
              </a:rPr>
            </a:br>
            <a:r>
              <a:rPr lang="en-US" sz="3200" dirty="0" smtClean="0">
                <a:solidFill>
                  <a:srgbClr val="800000"/>
                </a:solidFill>
                <a:latin typeface="Comic Sans MS" charset="0"/>
              </a:rPr>
              <a:t>cervix is ideal</a:t>
            </a:r>
            <a:endParaRPr lang="en-US" sz="3200" dirty="0">
              <a:solidFill>
                <a:srgbClr val="800000"/>
              </a:solidFill>
              <a:latin typeface="Comic Sans MS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4038600" y="2315633"/>
            <a:ext cx="928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uterus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905000" y="5363633"/>
            <a:ext cx="996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vagina</a:t>
            </a: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 rot="1991838">
            <a:off x="1570683" y="4253449"/>
            <a:ext cx="4191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smtClean="0">
                <a:solidFill>
                  <a:srgbClr val="FF0000"/>
                </a:solidFill>
              </a:rPr>
              <a:t>pre-invasive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8" name="Freeform 17"/>
          <p:cNvSpPr/>
          <p:nvPr/>
        </p:nvSpPr>
        <p:spPr bwMode="auto">
          <a:xfrm>
            <a:off x="1752600" y="1447800"/>
            <a:ext cx="2730500" cy="4220633"/>
          </a:xfrm>
          <a:custGeom>
            <a:avLst/>
            <a:gdLst>
              <a:gd name="connsiteX0" fmla="*/ 2730500 w 2730500"/>
              <a:gd name="connsiteY0" fmla="*/ 16933 h 4220633"/>
              <a:gd name="connsiteX1" fmla="*/ 2400300 w 2730500"/>
              <a:gd name="connsiteY1" fmla="*/ 16933 h 4220633"/>
              <a:gd name="connsiteX2" fmla="*/ 1841500 w 2730500"/>
              <a:gd name="connsiteY2" fmla="*/ 118533 h 4220633"/>
              <a:gd name="connsiteX3" fmla="*/ 1638300 w 2730500"/>
              <a:gd name="connsiteY3" fmla="*/ 169333 h 4220633"/>
              <a:gd name="connsiteX4" fmla="*/ 1397000 w 2730500"/>
              <a:gd name="connsiteY4" fmla="*/ 258233 h 4220633"/>
              <a:gd name="connsiteX5" fmla="*/ 1193800 w 2730500"/>
              <a:gd name="connsiteY5" fmla="*/ 537633 h 4220633"/>
              <a:gd name="connsiteX6" fmla="*/ 1130300 w 2730500"/>
              <a:gd name="connsiteY6" fmla="*/ 817033 h 4220633"/>
              <a:gd name="connsiteX7" fmla="*/ 1066800 w 2730500"/>
              <a:gd name="connsiteY7" fmla="*/ 1172633 h 4220633"/>
              <a:gd name="connsiteX8" fmla="*/ 1066800 w 2730500"/>
              <a:gd name="connsiteY8" fmla="*/ 1502833 h 4220633"/>
              <a:gd name="connsiteX9" fmla="*/ 1143000 w 2730500"/>
              <a:gd name="connsiteY9" fmla="*/ 1744133 h 4220633"/>
              <a:gd name="connsiteX10" fmla="*/ 1295400 w 2730500"/>
              <a:gd name="connsiteY10" fmla="*/ 1934633 h 4220633"/>
              <a:gd name="connsiteX11" fmla="*/ 1549400 w 2730500"/>
              <a:gd name="connsiteY11" fmla="*/ 2125133 h 4220633"/>
              <a:gd name="connsiteX12" fmla="*/ 1790700 w 2730500"/>
              <a:gd name="connsiteY12" fmla="*/ 2239433 h 4220633"/>
              <a:gd name="connsiteX13" fmla="*/ 2019300 w 2730500"/>
              <a:gd name="connsiteY13" fmla="*/ 2315633 h 4220633"/>
              <a:gd name="connsiteX14" fmla="*/ 2159000 w 2730500"/>
              <a:gd name="connsiteY14" fmla="*/ 2429933 h 4220633"/>
              <a:gd name="connsiteX15" fmla="*/ 2260600 w 2730500"/>
              <a:gd name="connsiteY15" fmla="*/ 2633133 h 4220633"/>
              <a:gd name="connsiteX16" fmla="*/ 2336800 w 2730500"/>
              <a:gd name="connsiteY16" fmla="*/ 2861733 h 4220633"/>
              <a:gd name="connsiteX17" fmla="*/ 2336800 w 2730500"/>
              <a:gd name="connsiteY17" fmla="*/ 3103033 h 4220633"/>
              <a:gd name="connsiteX18" fmla="*/ 2336800 w 2730500"/>
              <a:gd name="connsiteY18" fmla="*/ 3306233 h 4220633"/>
              <a:gd name="connsiteX19" fmla="*/ 2298700 w 2730500"/>
              <a:gd name="connsiteY19" fmla="*/ 3547533 h 4220633"/>
              <a:gd name="connsiteX20" fmla="*/ 2197100 w 2730500"/>
              <a:gd name="connsiteY20" fmla="*/ 3712633 h 4220633"/>
              <a:gd name="connsiteX21" fmla="*/ 2006600 w 2730500"/>
              <a:gd name="connsiteY21" fmla="*/ 3776133 h 4220633"/>
              <a:gd name="connsiteX22" fmla="*/ 1714500 w 2730500"/>
              <a:gd name="connsiteY22" fmla="*/ 3738033 h 4220633"/>
              <a:gd name="connsiteX23" fmla="*/ 1638300 w 2730500"/>
              <a:gd name="connsiteY23" fmla="*/ 3674533 h 4220633"/>
              <a:gd name="connsiteX24" fmla="*/ 1625600 w 2730500"/>
              <a:gd name="connsiteY24" fmla="*/ 3534833 h 4220633"/>
              <a:gd name="connsiteX25" fmla="*/ 1473200 w 2730500"/>
              <a:gd name="connsiteY25" fmla="*/ 3280833 h 4220633"/>
              <a:gd name="connsiteX26" fmla="*/ 1092200 w 2730500"/>
              <a:gd name="connsiteY26" fmla="*/ 3280833 h 4220633"/>
              <a:gd name="connsiteX27" fmla="*/ 749300 w 2730500"/>
              <a:gd name="connsiteY27" fmla="*/ 3433233 h 4220633"/>
              <a:gd name="connsiteX28" fmla="*/ 495300 w 2730500"/>
              <a:gd name="connsiteY28" fmla="*/ 3623733 h 4220633"/>
              <a:gd name="connsiteX29" fmla="*/ 254000 w 2730500"/>
              <a:gd name="connsiteY29" fmla="*/ 3788833 h 4220633"/>
              <a:gd name="connsiteX30" fmla="*/ 0 w 2730500"/>
              <a:gd name="connsiteY30" fmla="*/ 4220633 h 422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730500" h="4220633">
                <a:moveTo>
                  <a:pt x="2730500" y="16933"/>
                </a:moveTo>
                <a:cubicBezTo>
                  <a:pt x="2639483" y="8466"/>
                  <a:pt x="2548467" y="0"/>
                  <a:pt x="2400300" y="16933"/>
                </a:cubicBezTo>
                <a:cubicBezTo>
                  <a:pt x="2252133" y="33866"/>
                  <a:pt x="1968500" y="93133"/>
                  <a:pt x="1841500" y="118533"/>
                </a:cubicBezTo>
                <a:cubicBezTo>
                  <a:pt x="1714500" y="143933"/>
                  <a:pt x="1712383" y="146050"/>
                  <a:pt x="1638300" y="169333"/>
                </a:cubicBezTo>
                <a:cubicBezTo>
                  <a:pt x="1564217" y="192616"/>
                  <a:pt x="1471083" y="196850"/>
                  <a:pt x="1397000" y="258233"/>
                </a:cubicBezTo>
                <a:cubicBezTo>
                  <a:pt x="1322917" y="319616"/>
                  <a:pt x="1238250" y="444500"/>
                  <a:pt x="1193800" y="537633"/>
                </a:cubicBezTo>
                <a:cubicBezTo>
                  <a:pt x="1149350" y="630766"/>
                  <a:pt x="1151467" y="711200"/>
                  <a:pt x="1130300" y="817033"/>
                </a:cubicBezTo>
                <a:cubicBezTo>
                  <a:pt x="1109133" y="922866"/>
                  <a:pt x="1077383" y="1058333"/>
                  <a:pt x="1066800" y="1172633"/>
                </a:cubicBezTo>
                <a:cubicBezTo>
                  <a:pt x="1056217" y="1286933"/>
                  <a:pt x="1054100" y="1407583"/>
                  <a:pt x="1066800" y="1502833"/>
                </a:cubicBezTo>
                <a:cubicBezTo>
                  <a:pt x="1079500" y="1598083"/>
                  <a:pt x="1104900" y="1672166"/>
                  <a:pt x="1143000" y="1744133"/>
                </a:cubicBezTo>
                <a:cubicBezTo>
                  <a:pt x="1181100" y="1816100"/>
                  <a:pt x="1227667" y="1871133"/>
                  <a:pt x="1295400" y="1934633"/>
                </a:cubicBezTo>
                <a:cubicBezTo>
                  <a:pt x="1363133" y="1998133"/>
                  <a:pt x="1466850" y="2074333"/>
                  <a:pt x="1549400" y="2125133"/>
                </a:cubicBezTo>
                <a:cubicBezTo>
                  <a:pt x="1631950" y="2175933"/>
                  <a:pt x="1712383" y="2207683"/>
                  <a:pt x="1790700" y="2239433"/>
                </a:cubicBezTo>
                <a:cubicBezTo>
                  <a:pt x="1869017" y="2271183"/>
                  <a:pt x="1957917" y="2283883"/>
                  <a:pt x="2019300" y="2315633"/>
                </a:cubicBezTo>
                <a:cubicBezTo>
                  <a:pt x="2080683" y="2347383"/>
                  <a:pt x="2118783" y="2377016"/>
                  <a:pt x="2159000" y="2429933"/>
                </a:cubicBezTo>
                <a:cubicBezTo>
                  <a:pt x="2199217" y="2482850"/>
                  <a:pt x="2230967" y="2561166"/>
                  <a:pt x="2260600" y="2633133"/>
                </a:cubicBezTo>
                <a:cubicBezTo>
                  <a:pt x="2290233" y="2705100"/>
                  <a:pt x="2324100" y="2783416"/>
                  <a:pt x="2336800" y="2861733"/>
                </a:cubicBezTo>
                <a:cubicBezTo>
                  <a:pt x="2349500" y="2940050"/>
                  <a:pt x="2336800" y="3103033"/>
                  <a:pt x="2336800" y="3103033"/>
                </a:cubicBezTo>
                <a:cubicBezTo>
                  <a:pt x="2336800" y="3177116"/>
                  <a:pt x="2343150" y="3232150"/>
                  <a:pt x="2336800" y="3306233"/>
                </a:cubicBezTo>
                <a:cubicBezTo>
                  <a:pt x="2330450" y="3380316"/>
                  <a:pt x="2321983" y="3479800"/>
                  <a:pt x="2298700" y="3547533"/>
                </a:cubicBezTo>
                <a:cubicBezTo>
                  <a:pt x="2275417" y="3615266"/>
                  <a:pt x="2245783" y="3674533"/>
                  <a:pt x="2197100" y="3712633"/>
                </a:cubicBezTo>
                <a:cubicBezTo>
                  <a:pt x="2148417" y="3750733"/>
                  <a:pt x="2087033" y="3771900"/>
                  <a:pt x="2006600" y="3776133"/>
                </a:cubicBezTo>
                <a:cubicBezTo>
                  <a:pt x="1926167" y="3780366"/>
                  <a:pt x="1775883" y="3754966"/>
                  <a:pt x="1714500" y="3738033"/>
                </a:cubicBezTo>
                <a:cubicBezTo>
                  <a:pt x="1653117" y="3721100"/>
                  <a:pt x="1653117" y="3708400"/>
                  <a:pt x="1638300" y="3674533"/>
                </a:cubicBezTo>
                <a:cubicBezTo>
                  <a:pt x="1623483" y="3640666"/>
                  <a:pt x="1653117" y="3600450"/>
                  <a:pt x="1625600" y="3534833"/>
                </a:cubicBezTo>
                <a:cubicBezTo>
                  <a:pt x="1598083" y="3469216"/>
                  <a:pt x="1562100" y="3323166"/>
                  <a:pt x="1473200" y="3280833"/>
                </a:cubicBezTo>
                <a:cubicBezTo>
                  <a:pt x="1384300" y="3238500"/>
                  <a:pt x="1212850" y="3255433"/>
                  <a:pt x="1092200" y="3280833"/>
                </a:cubicBezTo>
                <a:cubicBezTo>
                  <a:pt x="971550" y="3306233"/>
                  <a:pt x="848783" y="3376083"/>
                  <a:pt x="749300" y="3433233"/>
                </a:cubicBezTo>
                <a:cubicBezTo>
                  <a:pt x="649817" y="3490383"/>
                  <a:pt x="577850" y="3564466"/>
                  <a:pt x="495300" y="3623733"/>
                </a:cubicBezTo>
                <a:cubicBezTo>
                  <a:pt x="412750" y="3683000"/>
                  <a:pt x="336550" y="3689350"/>
                  <a:pt x="254000" y="3788833"/>
                </a:cubicBezTo>
                <a:cubicBezTo>
                  <a:pt x="171450" y="3888316"/>
                  <a:pt x="0" y="4220633"/>
                  <a:pt x="0" y="4220633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8" charset="0"/>
            </a:endParaRPr>
          </a:p>
        </p:txBody>
      </p:sp>
      <p:sp>
        <p:nvSpPr>
          <p:cNvPr id="19" name="Freeform 18"/>
          <p:cNvSpPr/>
          <p:nvPr/>
        </p:nvSpPr>
        <p:spPr bwMode="auto">
          <a:xfrm flipH="1">
            <a:off x="4508500" y="1447800"/>
            <a:ext cx="2730500" cy="4220633"/>
          </a:xfrm>
          <a:custGeom>
            <a:avLst/>
            <a:gdLst>
              <a:gd name="connsiteX0" fmla="*/ 2730500 w 2730500"/>
              <a:gd name="connsiteY0" fmla="*/ 16933 h 4220633"/>
              <a:gd name="connsiteX1" fmla="*/ 2400300 w 2730500"/>
              <a:gd name="connsiteY1" fmla="*/ 16933 h 4220633"/>
              <a:gd name="connsiteX2" fmla="*/ 1841500 w 2730500"/>
              <a:gd name="connsiteY2" fmla="*/ 118533 h 4220633"/>
              <a:gd name="connsiteX3" fmla="*/ 1638300 w 2730500"/>
              <a:gd name="connsiteY3" fmla="*/ 169333 h 4220633"/>
              <a:gd name="connsiteX4" fmla="*/ 1397000 w 2730500"/>
              <a:gd name="connsiteY4" fmla="*/ 258233 h 4220633"/>
              <a:gd name="connsiteX5" fmla="*/ 1193800 w 2730500"/>
              <a:gd name="connsiteY5" fmla="*/ 537633 h 4220633"/>
              <a:gd name="connsiteX6" fmla="*/ 1130300 w 2730500"/>
              <a:gd name="connsiteY6" fmla="*/ 817033 h 4220633"/>
              <a:gd name="connsiteX7" fmla="*/ 1066800 w 2730500"/>
              <a:gd name="connsiteY7" fmla="*/ 1172633 h 4220633"/>
              <a:gd name="connsiteX8" fmla="*/ 1066800 w 2730500"/>
              <a:gd name="connsiteY8" fmla="*/ 1502833 h 4220633"/>
              <a:gd name="connsiteX9" fmla="*/ 1143000 w 2730500"/>
              <a:gd name="connsiteY9" fmla="*/ 1744133 h 4220633"/>
              <a:gd name="connsiteX10" fmla="*/ 1295400 w 2730500"/>
              <a:gd name="connsiteY10" fmla="*/ 1934633 h 4220633"/>
              <a:gd name="connsiteX11" fmla="*/ 1549400 w 2730500"/>
              <a:gd name="connsiteY11" fmla="*/ 2125133 h 4220633"/>
              <a:gd name="connsiteX12" fmla="*/ 1790700 w 2730500"/>
              <a:gd name="connsiteY12" fmla="*/ 2239433 h 4220633"/>
              <a:gd name="connsiteX13" fmla="*/ 2019300 w 2730500"/>
              <a:gd name="connsiteY13" fmla="*/ 2315633 h 4220633"/>
              <a:gd name="connsiteX14" fmla="*/ 2159000 w 2730500"/>
              <a:gd name="connsiteY14" fmla="*/ 2429933 h 4220633"/>
              <a:gd name="connsiteX15" fmla="*/ 2260600 w 2730500"/>
              <a:gd name="connsiteY15" fmla="*/ 2633133 h 4220633"/>
              <a:gd name="connsiteX16" fmla="*/ 2336800 w 2730500"/>
              <a:gd name="connsiteY16" fmla="*/ 2861733 h 4220633"/>
              <a:gd name="connsiteX17" fmla="*/ 2336800 w 2730500"/>
              <a:gd name="connsiteY17" fmla="*/ 3103033 h 4220633"/>
              <a:gd name="connsiteX18" fmla="*/ 2336800 w 2730500"/>
              <a:gd name="connsiteY18" fmla="*/ 3306233 h 4220633"/>
              <a:gd name="connsiteX19" fmla="*/ 2298700 w 2730500"/>
              <a:gd name="connsiteY19" fmla="*/ 3547533 h 4220633"/>
              <a:gd name="connsiteX20" fmla="*/ 2197100 w 2730500"/>
              <a:gd name="connsiteY20" fmla="*/ 3712633 h 4220633"/>
              <a:gd name="connsiteX21" fmla="*/ 2006600 w 2730500"/>
              <a:gd name="connsiteY21" fmla="*/ 3776133 h 4220633"/>
              <a:gd name="connsiteX22" fmla="*/ 1714500 w 2730500"/>
              <a:gd name="connsiteY22" fmla="*/ 3738033 h 4220633"/>
              <a:gd name="connsiteX23" fmla="*/ 1638300 w 2730500"/>
              <a:gd name="connsiteY23" fmla="*/ 3674533 h 4220633"/>
              <a:gd name="connsiteX24" fmla="*/ 1625600 w 2730500"/>
              <a:gd name="connsiteY24" fmla="*/ 3534833 h 4220633"/>
              <a:gd name="connsiteX25" fmla="*/ 1473200 w 2730500"/>
              <a:gd name="connsiteY25" fmla="*/ 3280833 h 4220633"/>
              <a:gd name="connsiteX26" fmla="*/ 1092200 w 2730500"/>
              <a:gd name="connsiteY26" fmla="*/ 3280833 h 4220633"/>
              <a:gd name="connsiteX27" fmla="*/ 749300 w 2730500"/>
              <a:gd name="connsiteY27" fmla="*/ 3433233 h 4220633"/>
              <a:gd name="connsiteX28" fmla="*/ 495300 w 2730500"/>
              <a:gd name="connsiteY28" fmla="*/ 3623733 h 4220633"/>
              <a:gd name="connsiteX29" fmla="*/ 254000 w 2730500"/>
              <a:gd name="connsiteY29" fmla="*/ 3788833 h 4220633"/>
              <a:gd name="connsiteX30" fmla="*/ 0 w 2730500"/>
              <a:gd name="connsiteY30" fmla="*/ 4220633 h 422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730500" h="4220633">
                <a:moveTo>
                  <a:pt x="2730500" y="16933"/>
                </a:moveTo>
                <a:cubicBezTo>
                  <a:pt x="2639483" y="8466"/>
                  <a:pt x="2548467" y="0"/>
                  <a:pt x="2400300" y="16933"/>
                </a:cubicBezTo>
                <a:cubicBezTo>
                  <a:pt x="2252133" y="33866"/>
                  <a:pt x="1968500" y="93133"/>
                  <a:pt x="1841500" y="118533"/>
                </a:cubicBezTo>
                <a:cubicBezTo>
                  <a:pt x="1714500" y="143933"/>
                  <a:pt x="1712383" y="146050"/>
                  <a:pt x="1638300" y="169333"/>
                </a:cubicBezTo>
                <a:cubicBezTo>
                  <a:pt x="1564217" y="192616"/>
                  <a:pt x="1471083" y="196850"/>
                  <a:pt x="1397000" y="258233"/>
                </a:cubicBezTo>
                <a:cubicBezTo>
                  <a:pt x="1322917" y="319616"/>
                  <a:pt x="1238250" y="444500"/>
                  <a:pt x="1193800" y="537633"/>
                </a:cubicBezTo>
                <a:cubicBezTo>
                  <a:pt x="1149350" y="630766"/>
                  <a:pt x="1151467" y="711200"/>
                  <a:pt x="1130300" y="817033"/>
                </a:cubicBezTo>
                <a:cubicBezTo>
                  <a:pt x="1109133" y="922866"/>
                  <a:pt x="1077383" y="1058333"/>
                  <a:pt x="1066800" y="1172633"/>
                </a:cubicBezTo>
                <a:cubicBezTo>
                  <a:pt x="1056217" y="1286933"/>
                  <a:pt x="1054100" y="1407583"/>
                  <a:pt x="1066800" y="1502833"/>
                </a:cubicBezTo>
                <a:cubicBezTo>
                  <a:pt x="1079500" y="1598083"/>
                  <a:pt x="1104900" y="1672166"/>
                  <a:pt x="1143000" y="1744133"/>
                </a:cubicBezTo>
                <a:cubicBezTo>
                  <a:pt x="1181100" y="1816100"/>
                  <a:pt x="1227667" y="1871133"/>
                  <a:pt x="1295400" y="1934633"/>
                </a:cubicBezTo>
                <a:cubicBezTo>
                  <a:pt x="1363133" y="1998133"/>
                  <a:pt x="1466850" y="2074333"/>
                  <a:pt x="1549400" y="2125133"/>
                </a:cubicBezTo>
                <a:cubicBezTo>
                  <a:pt x="1631950" y="2175933"/>
                  <a:pt x="1712383" y="2207683"/>
                  <a:pt x="1790700" y="2239433"/>
                </a:cubicBezTo>
                <a:cubicBezTo>
                  <a:pt x="1869017" y="2271183"/>
                  <a:pt x="1957917" y="2283883"/>
                  <a:pt x="2019300" y="2315633"/>
                </a:cubicBezTo>
                <a:cubicBezTo>
                  <a:pt x="2080683" y="2347383"/>
                  <a:pt x="2118783" y="2377016"/>
                  <a:pt x="2159000" y="2429933"/>
                </a:cubicBezTo>
                <a:cubicBezTo>
                  <a:pt x="2199217" y="2482850"/>
                  <a:pt x="2230967" y="2561166"/>
                  <a:pt x="2260600" y="2633133"/>
                </a:cubicBezTo>
                <a:cubicBezTo>
                  <a:pt x="2290233" y="2705100"/>
                  <a:pt x="2324100" y="2783416"/>
                  <a:pt x="2336800" y="2861733"/>
                </a:cubicBezTo>
                <a:cubicBezTo>
                  <a:pt x="2349500" y="2940050"/>
                  <a:pt x="2336800" y="3103033"/>
                  <a:pt x="2336800" y="3103033"/>
                </a:cubicBezTo>
                <a:cubicBezTo>
                  <a:pt x="2336800" y="3177116"/>
                  <a:pt x="2343150" y="3232150"/>
                  <a:pt x="2336800" y="3306233"/>
                </a:cubicBezTo>
                <a:cubicBezTo>
                  <a:pt x="2330450" y="3380316"/>
                  <a:pt x="2321983" y="3479800"/>
                  <a:pt x="2298700" y="3547533"/>
                </a:cubicBezTo>
                <a:cubicBezTo>
                  <a:pt x="2275417" y="3615266"/>
                  <a:pt x="2245783" y="3674533"/>
                  <a:pt x="2197100" y="3712633"/>
                </a:cubicBezTo>
                <a:cubicBezTo>
                  <a:pt x="2148417" y="3750733"/>
                  <a:pt x="2087033" y="3771900"/>
                  <a:pt x="2006600" y="3776133"/>
                </a:cubicBezTo>
                <a:cubicBezTo>
                  <a:pt x="1926167" y="3780366"/>
                  <a:pt x="1775883" y="3754966"/>
                  <a:pt x="1714500" y="3738033"/>
                </a:cubicBezTo>
                <a:cubicBezTo>
                  <a:pt x="1653117" y="3721100"/>
                  <a:pt x="1653117" y="3708400"/>
                  <a:pt x="1638300" y="3674533"/>
                </a:cubicBezTo>
                <a:cubicBezTo>
                  <a:pt x="1623483" y="3640666"/>
                  <a:pt x="1653117" y="3600450"/>
                  <a:pt x="1625600" y="3534833"/>
                </a:cubicBezTo>
                <a:cubicBezTo>
                  <a:pt x="1598083" y="3469216"/>
                  <a:pt x="1562100" y="3323166"/>
                  <a:pt x="1473200" y="3280833"/>
                </a:cubicBezTo>
                <a:cubicBezTo>
                  <a:pt x="1384300" y="3238500"/>
                  <a:pt x="1212850" y="3255433"/>
                  <a:pt x="1092200" y="3280833"/>
                </a:cubicBezTo>
                <a:cubicBezTo>
                  <a:pt x="971550" y="3306233"/>
                  <a:pt x="848783" y="3376083"/>
                  <a:pt x="749300" y="3433233"/>
                </a:cubicBezTo>
                <a:cubicBezTo>
                  <a:pt x="649817" y="3490383"/>
                  <a:pt x="577850" y="3564466"/>
                  <a:pt x="495300" y="3623733"/>
                </a:cubicBezTo>
                <a:cubicBezTo>
                  <a:pt x="412750" y="3683000"/>
                  <a:pt x="336550" y="3689350"/>
                  <a:pt x="254000" y="3788833"/>
                </a:cubicBezTo>
                <a:cubicBezTo>
                  <a:pt x="171450" y="3888316"/>
                  <a:pt x="0" y="4220633"/>
                  <a:pt x="0" y="4220633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8" charset="0"/>
            </a:endParaRPr>
          </a:p>
        </p:txBody>
      </p:sp>
      <p:sp>
        <p:nvSpPr>
          <p:cNvPr id="20" name="Freeform 19"/>
          <p:cNvSpPr/>
          <p:nvPr/>
        </p:nvSpPr>
        <p:spPr bwMode="auto">
          <a:xfrm>
            <a:off x="3695700" y="4715933"/>
            <a:ext cx="406400" cy="550333"/>
          </a:xfrm>
          <a:custGeom>
            <a:avLst/>
            <a:gdLst>
              <a:gd name="connsiteX0" fmla="*/ 406400 w 406400"/>
              <a:gd name="connsiteY0" fmla="*/ 0 h 550333"/>
              <a:gd name="connsiteX1" fmla="*/ 381000 w 406400"/>
              <a:gd name="connsiteY1" fmla="*/ 190500 h 550333"/>
              <a:gd name="connsiteX2" fmla="*/ 381000 w 406400"/>
              <a:gd name="connsiteY2" fmla="*/ 266700 h 550333"/>
              <a:gd name="connsiteX3" fmla="*/ 342900 w 406400"/>
              <a:gd name="connsiteY3" fmla="*/ 368300 h 550333"/>
              <a:gd name="connsiteX4" fmla="*/ 279400 w 406400"/>
              <a:gd name="connsiteY4" fmla="*/ 431800 h 550333"/>
              <a:gd name="connsiteX5" fmla="*/ 215900 w 406400"/>
              <a:gd name="connsiteY5" fmla="*/ 495300 h 550333"/>
              <a:gd name="connsiteX6" fmla="*/ 114300 w 406400"/>
              <a:gd name="connsiteY6" fmla="*/ 546100 h 550333"/>
              <a:gd name="connsiteX7" fmla="*/ 0 w 406400"/>
              <a:gd name="connsiteY7" fmla="*/ 520700 h 550333"/>
              <a:gd name="connsiteX8" fmla="*/ 0 w 406400"/>
              <a:gd name="connsiteY8" fmla="*/ 520700 h 550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400" h="550333">
                <a:moveTo>
                  <a:pt x="406400" y="0"/>
                </a:moveTo>
                <a:cubicBezTo>
                  <a:pt x="395816" y="73025"/>
                  <a:pt x="385233" y="146050"/>
                  <a:pt x="381000" y="190500"/>
                </a:cubicBezTo>
                <a:cubicBezTo>
                  <a:pt x="376767" y="234950"/>
                  <a:pt x="387350" y="237067"/>
                  <a:pt x="381000" y="266700"/>
                </a:cubicBezTo>
                <a:cubicBezTo>
                  <a:pt x="374650" y="296333"/>
                  <a:pt x="359833" y="340783"/>
                  <a:pt x="342900" y="368300"/>
                </a:cubicBezTo>
                <a:cubicBezTo>
                  <a:pt x="325967" y="395817"/>
                  <a:pt x="279400" y="431800"/>
                  <a:pt x="279400" y="431800"/>
                </a:cubicBezTo>
                <a:cubicBezTo>
                  <a:pt x="258233" y="452967"/>
                  <a:pt x="243417" y="476250"/>
                  <a:pt x="215900" y="495300"/>
                </a:cubicBezTo>
                <a:cubicBezTo>
                  <a:pt x="188383" y="514350"/>
                  <a:pt x="150283" y="541867"/>
                  <a:pt x="114300" y="546100"/>
                </a:cubicBezTo>
                <a:cubicBezTo>
                  <a:pt x="78317" y="550333"/>
                  <a:pt x="0" y="520700"/>
                  <a:pt x="0" y="520700"/>
                </a:cubicBezTo>
                <a:lnTo>
                  <a:pt x="0" y="520700"/>
                </a:ln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8" charset="0"/>
            </a:endParaRPr>
          </a:p>
        </p:txBody>
      </p:sp>
      <p:sp>
        <p:nvSpPr>
          <p:cNvPr id="21" name="Curved Down Arrow 20"/>
          <p:cNvSpPr/>
          <p:nvPr/>
        </p:nvSpPr>
        <p:spPr bwMode="auto">
          <a:xfrm>
            <a:off x="3505200" y="5363633"/>
            <a:ext cx="2209800" cy="533400"/>
          </a:xfrm>
          <a:prstGeom prst="curved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48200" y="5943600"/>
            <a:ext cx="181424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Scrape sample</a:t>
            </a:r>
            <a:endParaRPr lang="en-US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ransition advTm="51266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-462756" y="1377156"/>
            <a:ext cx="57785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6371" name="TextBox 2"/>
          <p:cNvSpPr txBox="1">
            <a:spLocks noChangeArrowheads="1"/>
          </p:cNvSpPr>
          <p:nvPr/>
        </p:nvSpPr>
        <p:spPr bwMode="auto">
          <a:xfrm>
            <a:off x="3276600" y="0"/>
            <a:ext cx="2159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Cervical smears</a:t>
            </a:r>
          </a:p>
        </p:txBody>
      </p:sp>
      <p:sp>
        <p:nvSpPr>
          <p:cNvPr id="186372" name="TextBox 3"/>
          <p:cNvSpPr txBox="1">
            <a:spLocks noChangeArrowheads="1"/>
          </p:cNvSpPr>
          <p:nvPr/>
        </p:nvSpPr>
        <p:spPr bwMode="auto">
          <a:xfrm>
            <a:off x="1676400" y="6243638"/>
            <a:ext cx="12366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- normal</a:t>
            </a:r>
          </a:p>
        </p:txBody>
      </p:sp>
      <p:pic>
        <p:nvPicPr>
          <p:cNvPr id="18637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5400000">
            <a:off x="3850482" y="1413668"/>
            <a:ext cx="5613400" cy="371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6374" name="TextBox 6"/>
          <p:cNvSpPr txBox="1">
            <a:spLocks noChangeArrowheads="1"/>
          </p:cNvSpPr>
          <p:nvPr/>
        </p:nvSpPr>
        <p:spPr bwMode="auto">
          <a:xfrm>
            <a:off x="5140325" y="6027738"/>
            <a:ext cx="325596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 abnormal:</a:t>
            </a:r>
          </a:p>
          <a:p>
            <a:pPr algn="ctr"/>
            <a:r>
              <a:rPr lang="en-US"/>
              <a:t>large pleomorphic nuclei</a:t>
            </a:r>
          </a:p>
        </p:txBody>
      </p:sp>
    </p:spTree>
  </p:cSld>
  <p:clrMapOvr>
    <a:masterClrMapping/>
  </p:clrMapOvr>
  <p:transition advTm="56083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4100" name="Picture 4" descr="mammogramwavelet.jpg                                           000DAE07Pauls_PowerbookG4_HD           B746BDFA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0"/>
            <a:ext cx="6934200" cy="6851650"/>
          </a:xfrm>
          <a:prstGeom prst="rect">
            <a:avLst/>
          </a:prstGeom>
          <a:noFill/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 charset="0"/>
                <a:ea typeface="ＭＳ Ｐゴシック" charset="-128"/>
                <a:cs typeface="ＭＳ Ｐゴシック" charset="-128"/>
              </a:rPr>
              <a:t>Screening:</a:t>
            </a:r>
            <a:b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 charset="0"/>
                <a:ea typeface="ＭＳ Ｐゴシック" charset="-128"/>
                <a:cs typeface="ＭＳ Ｐゴシック" charset="-128"/>
              </a:rPr>
            </a:b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 charset="0"/>
                <a:ea typeface="ＭＳ Ｐゴシック" charset="-128"/>
                <a:cs typeface="ＭＳ Ｐゴシック" charset="-128"/>
              </a:rPr>
              <a:t>breast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ransition advTm="8183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ChangeArrowheads="1"/>
          </p:cNvSpPr>
          <p:nvPr/>
        </p:nvSpPr>
        <p:spPr bwMode="auto">
          <a:xfrm>
            <a:off x="0" y="76200"/>
            <a:ext cx="91440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841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3200">
                <a:solidFill>
                  <a:srgbClr val="800000"/>
                </a:solidFill>
                <a:latin typeface="Comic Sans MS" pitchFamily="-102" charset="0"/>
                <a:ea typeface="ＭＳ Ｐゴシック" pitchFamily="-102" charset="-128"/>
                <a:cs typeface="ＭＳ Ｐゴシック" pitchFamily="-102" charset="-128"/>
              </a:rPr>
              <a:t>Miscell</a:t>
            </a:r>
          </a:p>
        </p:txBody>
      </p:sp>
      <p:sp>
        <p:nvSpPr>
          <p:cNvPr id="188420" name="Text Box 22"/>
          <p:cNvSpPr txBox="1">
            <a:spLocks noChangeArrowheads="1"/>
          </p:cNvSpPr>
          <p:nvPr/>
        </p:nvSpPr>
        <p:spPr bwMode="auto">
          <a:xfrm>
            <a:off x="669925" y="1584325"/>
            <a:ext cx="641669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Hereditary </a:t>
            </a:r>
            <a:r>
              <a:rPr lang="en-US" dirty="0"/>
              <a:t>predisposition - polyposis (</a:t>
            </a:r>
            <a:r>
              <a:rPr lang="en-US" dirty="0" err="1"/>
              <a:t>vs</a:t>
            </a:r>
            <a:r>
              <a:rPr lang="en-US" dirty="0"/>
              <a:t> HNPCC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Benign Teratoma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88421" name="Rectangle 5"/>
          <p:cNvSpPr>
            <a:spLocks noChangeArrowheads="1"/>
          </p:cNvSpPr>
          <p:nvPr/>
        </p:nvSpPr>
        <p:spPr bwMode="auto">
          <a:xfrm>
            <a:off x="3581400" y="7086600"/>
            <a:ext cx="27225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(Meningioma)</a:t>
            </a:r>
          </a:p>
          <a:p>
            <a:r>
              <a:rPr lang="en-US"/>
              <a:t>Basal cell carcinoma</a:t>
            </a:r>
          </a:p>
        </p:txBody>
      </p:sp>
    </p:spTree>
  </p:cSld>
  <p:clrMapOvr>
    <a:masterClrMapping/>
  </p:clrMapOvr>
  <p:transition advTm="17300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Text Box 2"/>
          <p:cNvSpPr txBox="1">
            <a:spLocks noChangeArrowheads="1"/>
          </p:cNvSpPr>
          <p:nvPr/>
        </p:nvSpPr>
        <p:spPr bwMode="auto">
          <a:xfrm>
            <a:off x="1793875" y="76200"/>
            <a:ext cx="5854700" cy="600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endParaRPr lang="en-GB" sz="3600" b="1">
              <a:solidFill>
                <a:srgbClr val="FFFF00"/>
              </a:solidFill>
              <a:latin typeface="Helvetica" pitchFamily="-102" charset="0"/>
            </a:endParaRPr>
          </a:p>
        </p:txBody>
      </p:sp>
      <p:sp>
        <p:nvSpPr>
          <p:cNvPr id="195587" name="Text Box 3"/>
          <p:cNvSpPr txBox="1">
            <a:spLocks noChangeArrowheads="1"/>
          </p:cNvSpPr>
          <p:nvPr/>
        </p:nvSpPr>
        <p:spPr bwMode="auto">
          <a:xfrm>
            <a:off x="815975" y="1606550"/>
            <a:ext cx="836613" cy="4841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GB" sz="1400" b="1">
                <a:solidFill>
                  <a:srgbClr val="0000FF"/>
                </a:solidFill>
                <a:latin typeface="Helvetica" pitchFamily="-102" charset="0"/>
              </a:rPr>
              <a:t>Normal</a:t>
            </a:r>
          </a:p>
          <a:p>
            <a:pPr>
              <a:lnSpc>
                <a:spcPct val="90000"/>
              </a:lnSpc>
            </a:pPr>
            <a:r>
              <a:rPr lang="en-GB" sz="1400" b="1">
                <a:solidFill>
                  <a:srgbClr val="0000FF"/>
                </a:solidFill>
                <a:latin typeface="Helvetica" pitchFamily="-102" charset="0"/>
              </a:rPr>
              <a:t>Cell</a:t>
            </a:r>
          </a:p>
        </p:txBody>
      </p:sp>
      <p:sp>
        <p:nvSpPr>
          <p:cNvPr id="195588" name="Text Box 4"/>
          <p:cNvSpPr txBox="1">
            <a:spLocks noChangeArrowheads="1"/>
          </p:cNvSpPr>
          <p:nvPr/>
        </p:nvSpPr>
        <p:spPr bwMode="auto">
          <a:xfrm>
            <a:off x="2913063" y="1500188"/>
            <a:ext cx="1077912" cy="484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400" b="1">
                <a:solidFill>
                  <a:srgbClr val="0000FF"/>
                </a:solidFill>
                <a:latin typeface="Helvetica" pitchFamily="-102" charset="0"/>
              </a:rPr>
              <a:t>Slightly</a:t>
            </a:r>
          </a:p>
          <a:p>
            <a:pPr algn="ctr">
              <a:lnSpc>
                <a:spcPct val="90000"/>
              </a:lnSpc>
            </a:pPr>
            <a:r>
              <a:rPr lang="en-GB" sz="1400" b="1">
                <a:solidFill>
                  <a:srgbClr val="0000FF"/>
                </a:solidFill>
                <a:latin typeface="Helvetica" pitchFamily="-102" charset="0"/>
              </a:rPr>
              <a:t>Abnormal</a:t>
            </a:r>
          </a:p>
        </p:txBody>
      </p:sp>
      <p:sp>
        <p:nvSpPr>
          <p:cNvPr id="195589" name="Text Box 5"/>
          <p:cNvSpPr txBox="1">
            <a:spLocks noChangeArrowheads="1"/>
          </p:cNvSpPr>
          <p:nvPr/>
        </p:nvSpPr>
        <p:spPr bwMode="auto">
          <a:xfrm>
            <a:off x="4840288" y="1500188"/>
            <a:ext cx="1120775" cy="484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400" b="1">
                <a:solidFill>
                  <a:srgbClr val="0000FF"/>
                </a:solidFill>
                <a:latin typeface="Helvetica" pitchFamily="-102" charset="0"/>
              </a:rPr>
              <a:t>More</a:t>
            </a:r>
          </a:p>
          <a:p>
            <a:pPr algn="ctr">
              <a:lnSpc>
                <a:spcPct val="90000"/>
              </a:lnSpc>
            </a:pPr>
            <a:r>
              <a:rPr lang="en-GB" sz="1400" b="1">
                <a:solidFill>
                  <a:srgbClr val="0000FF"/>
                </a:solidFill>
                <a:latin typeface="Helvetica" pitchFamily="-102" charset="0"/>
              </a:rPr>
              <a:t>Abnormal</a:t>
            </a:r>
          </a:p>
        </p:txBody>
      </p:sp>
      <p:sp>
        <p:nvSpPr>
          <p:cNvPr id="195590" name="Text Box 6"/>
          <p:cNvSpPr txBox="1">
            <a:spLocks noChangeArrowheads="1"/>
          </p:cNvSpPr>
          <p:nvPr/>
        </p:nvSpPr>
        <p:spPr bwMode="auto">
          <a:xfrm>
            <a:off x="7229475" y="1606550"/>
            <a:ext cx="1076325" cy="290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400" b="1">
                <a:solidFill>
                  <a:srgbClr val="0000FF"/>
                </a:solidFill>
                <a:latin typeface="Helvetica" pitchFamily="-102" charset="0"/>
              </a:rPr>
              <a:t>Malignant</a:t>
            </a:r>
          </a:p>
        </p:txBody>
      </p:sp>
      <p:sp>
        <p:nvSpPr>
          <p:cNvPr id="195591" name="AutoShape 7"/>
          <p:cNvSpPr>
            <a:spLocks noChangeArrowheads="1"/>
          </p:cNvSpPr>
          <p:nvPr/>
        </p:nvSpPr>
        <p:spPr bwMode="auto">
          <a:xfrm>
            <a:off x="3305175" y="3186113"/>
            <a:ext cx="301625" cy="193675"/>
          </a:xfrm>
          <a:prstGeom prst="rightArrow">
            <a:avLst>
              <a:gd name="adj1" fmla="val 50000"/>
              <a:gd name="adj2" fmla="val 38934"/>
            </a:avLst>
          </a:prstGeom>
          <a:solidFill>
            <a:schemeClr val="accent2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592" name="Oval 8"/>
          <p:cNvSpPr>
            <a:spLocks noChangeArrowheads="1"/>
          </p:cNvSpPr>
          <p:nvPr/>
        </p:nvSpPr>
        <p:spPr bwMode="auto">
          <a:xfrm>
            <a:off x="2746375" y="3063875"/>
            <a:ext cx="431800" cy="438150"/>
          </a:xfrm>
          <a:prstGeom prst="ellipse">
            <a:avLst/>
          </a:prstGeom>
          <a:solidFill>
            <a:srgbClr val="ABFB63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593" name="Oval 9"/>
          <p:cNvSpPr>
            <a:spLocks noChangeArrowheads="1"/>
          </p:cNvSpPr>
          <p:nvPr/>
        </p:nvSpPr>
        <p:spPr bwMode="auto">
          <a:xfrm>
            <a:off x="4716463" y="3063875"/>
            <a:ext cx="431800" cy="43815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endParaRPr lang="en-US" b="1">
              <a:solidFill>
                <a:srgbClr val="FFFF00"/>
              </a:solidFill>
              <a:latin typeface="Helvetica" pitchFamily="-102" charset="0"/>
            </a:endParaRPr>
          </a:p>
        </p:txBody>
      </p:sp>
      <p:sp>
        <p:nvSpPr>
          <p:cNvPr id="195594" name="Oval 10"/>
          <p:cNvSpPr>
            <a:spLocks noChangeArrowheads="1"/>
          </p:cNvSpPr>
          <p:nvPr/>
        </p:nvSpPr>
        <p:spPr bwMode="auto">
          <a:xfrm>
            <a:off x="6688138" y="3063875"/>
            <a:ext cx="431800" cy="438150"/>
          </a:xfrm>
          <a:prstGeom prst="ellipse">
            <a:avLst/>
          </a:prstGeom>
          <a:solidFill>
            <a:srgbClr val="FCAB62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endParaRPr lang="en-US" b="1">
              <a:solidFill>
                <a:srgbClr val="FFFF00"/>
              </a:solidFill>
              <a:latin typeface="Helvetica" pitchFamily="-102" charset="0"/>
            </a:endParaRPr>
          </a:p>
        </p:txBody>
      </p:sp>
      <p:sp>
        <p:nvSpPr>
          <p:cNvPr id="195595" name="Oval 11"/>
          <p:cNvSpPr>
            <a:spLocks noChangeArrowheads="1"/>
          </p:cNvSpPr>
          <p:nvPr/>
        </p:nvSpPr>
        <p:spPr bwMode="auto">
          <a:xfrm>
            <a:off x="7672388" y="3063875"/>
            <a:ext cx="431800" cy="438150"/>
          </a:xfrm>
          <a:prstGeom prst="ellipse">
            <a:avLst/>
          </a:prstGeom>
          <a:solidFill>
            <a:schemeClr val="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endParaRPr lang="en-US" b="1">
              <a:solidFill>
                <a:srgbClr val="FFFF00"/>
              </a:solidFill>
              <a:latin typeface="Helvetica" pitchFamily="-102" charset="0"/>
            </a:endParaRPr>
          </a:p>
        </p:txBody>
      </p:sp>
      <p:sp>
        <p:nvSpPr>
          <p:cNvPr id="195596" name="Oval 12"/>
          <p:cNvSpPr>
            <a:spLocks noChangeArrowheads="1"/>
          </p:cNvSpPr>
          <p:nvPr/>
        </p:nvSpPr>
        <p:spPr bwMode="auto">
          <a:xfrm>
            <a:off x="3732213" y="3063875"/>
            <a:ext cx="430212" cy="43815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endParaRPr lang="en-US" b="1">
              <a:solidFill>
                <a:srgbClr val="FFFF00"/>
              </a:solidFill>
              <a:latin typeface="Helvetica" pitchFamily="-102" charset="0"/>
            </a:endParaRPr>
          </a:p>
        </p:txBody>
      </p:sp>
      <p:sp>
        <p:nvSpPr>
          <p:cNvPr id="195597" name="Oval 13"/>
          <p:cNvSpPr>
            <a:spLocks noChangeArrowheads="1"/>
          </p:cNvSpPr>
          <p:nvPr/>
        </p:nvSpPr>
        <p:spPr bwMode="auto">
          <a:xfrm>
            <a:off x="5703888" y="3063875"/>
            <a:ext cx="430212" cy="438150"/>
          </a:xfrm>
          <a:prstGeom prst="ellipse">
            <a:avLst/>
          </a:prstGeom>
          <a:solidFill>
            <a:srgbClr val="FCAB62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endParaRPr lang="en-US" b="1">
              <a:solidFill>
                <a:srgbClr val="FFFF00"/>
              </a:solidFill>
              <a:latin typeface="Helvetica" pitchFamily="-102" charset="0"/>
            </a:endParaRPr>
          </a:p>
        </p:txBody>
      </p:sp>
      <p:sp>
        <p:nvSpPr>
          <p:cNvPr id="195598" name="AutoShape 14"/>
          <p:cNvSpPr>
            <a:spLocks noChangeArrowheads="1"/>
          </p:cNvSpPr>
          <p:nvPr/>
        </p:nvSpPr>
        <p:spPr bwMode="auto">
          <a:xfrm>
            <a:off x="4289425" y="3186113"/>
            <a:ext cx="303213" cy="193675"/>
          </a:xfrm>
          <a:prstGeom prst="rightArrow">
            <a:avLst>
              <a:gd name="adj1" fmla="val 50000"/>
              <a:gd name="adj2" fmla="val 39139"/>
            </a:avLst>
          </a:prstGeom>
          <a:solidFill>
            <a:schemeClr val="accent2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599" name="AutoShape 15"/>
          <p:cNvSpPr>
            <a:spLocks noChangeArrowheads="1"/>
          </p:cNvSpPr>
          <p:nvPr/>
        </p:nvSpPr>
        <p:spPr bwMode="auto">
          <a:xfrm>
            <a:off x="5273675" y="3186113"/>
            <a:ext cx="303213" cy="193675"/>
          </a:xfrm>
          <a:prstGeom prst="rightArrow">
            <a:avLst>
              <a:gd name="adj1" fmla="val 50000"/>
              <a:gd name="adj2" fmla="val 39139"/>
            </a:avLst>
          </a:prstGeom>
          <a:solidFill>
            <a:schemeClr val="accent2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600" name="AutoShape 16"/>
          <p:cNvSpPr>
            <a:spLocks noChangeArrowheads="1"/>
          </p:cNvSpPr>
          <p:nvPr/>
        </p:nvSpPr>
        <p:spPr bwMode="auto">
          <a:xfrm>
            <a:off x="6259513" y="3186113"/>
            <a:ext cx="301625" cy="193675"/>
          </a:xfrm>
          <a:prstGeom prst="rightArrow">
            <a:avLst>
              <a:gd name="adj1" fmla="val 50000"/>
              <a:gd name="adj2" fmla="val 38934"/>
            </a:avLst>
          </a:prstGeom>
          <a:solidFill>
            <a:schemeClr val="accent2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601" name="AutoShape 17"/>
          <p:cNvSpPr>
            <a:spLocks noChangeArrowheads="1"/>
          </p:cNvSpPr>
          <p:nvPr/>
        </p:nvSpPr>
        <p:spPr bwMode="auto">
          <a:xfrm>
            <a:off x="7243763" y="3186113"/>
            <a:ext cx="303212" cy="193675"/>
          </a:xfrm>
          <a:prstGeom prst="rightArrow">
            <a:avLst>
              <a:gd name="adj1" fmla="val 50000"/>
              <a:gd name="adj2" fmla="val 39139"/>
            </a:avLst>
          </a:prstGeom>
          <a:solidFill>
            <a:schemeClr val="accent2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602" name="Text Box 18"/>
          <p:cNvSpPr txBox="1">
            <a:spLocks noChangeArrowheads="1"/>
          </p:cNvSpPr>
          <p:nvPr/>
        </p:nvSpPr>
        <p:spPr bwMode="auto">
          <a:xfrm>
            <a:off x="2387600" y="4256088"/>
            <a:ext cx="6146800" cy="4873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GB" sz="2800" b="1">
                <a:solidFill>
                  <a:srgbClr val="800000"/>
                </a:solidFill>
                <a:latin typeface="Helvetica" pitchFamily="-102" charset="0"/>
              </a:rPr>
              <a:t>Gene changes / mutations</a:t>
            </a:r>
          </a:p>
        </p:txBody>
      </p:sp>
      <p:sp>
        <p:nvSpPr>
          <p:cNvPr id="195603" name="Line 19"/>
          <p:cNvSpPr>
            <a:spLocks noChangeShapeType="1"/>
          </p:cNvSpPr>
          <p:nvPr/>
        </p:nvSpPr>
        <p:spPr bwMode="auto">
          <a:xfrm flipH="1" flipV="1">
            <a:off x="4452938" y="3665538"/>
            <a:ext cx="0" cy="458787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604" name="Line 20"/>
          <p:cNvSpPr>
            <a:spLocks noChangeShapeType="1"/>
          </p:cNvSpPr>
          <p:nvPr/>
        </p:nvSpPr>
        <p:spPr bwMode="auto">
          <a:xfrm flipH="1" flipV="1">
            <a:off x="3468688" y="3665538"/>
            <a:ext cx="115887" cy="525462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605" name="Line 21"/>
          <p:cNvSpPr>
            <a:spLocks noChangeShapeType="1"/>
          </p:cNvSpPr>
          <p:nvPr/>
        </p:nvSpPr>
        <p:spPr bwMode="auto">
          <a:xfrm flipV="1">
            <a:off x="6092825" y="3665538"/>
            <a:ext cx="196850" cy="525462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606" name="Line 22"/>
          <p:cNvSpPr>
            <a:spLocks noChangeShapeType="1"/>
          </p:cNvSpPr>
          <p:nvPr/>
        </p:nvSpPr>
        <p:spPr bwMode="auto">
          <a:xfrm flipV="1">
            <a:off x="5370513" y="3730625"/>
            <a:ext cx="58737" cy="3937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607" name="Line 23"/>
          <p:cNvSpPr>
            <a:spLocks noChangeShapeType="1"/>
          </p:cNvSpPr>
          <p:nvPr/>
        </p:nvSpPr>
        <p:spPr bwMode="auto">
          <a:xfrm flipV="1">
            <a:off x="6945313" y="3665538"/>
            <a:ext cx="234950" cy="525462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608" name="Oval 25"/>
          <p:cNvSpPr>
            <a:spLocks noChangeArrowheads="1"/>
          </p:cNvSpPr>
          <p:nvPr/>
        </p:nvSpPr>
        <p:spPr bwMode="auto">
          <a:xfrm>
            <a:off x="1762125" y="3074988"/>
            <a:ext cx="433388" cy="438150"/>
          </a:xfrm>
          <a:prstGeom prst="ellipse">
            <a:avLst/>
          </a:prstGeom>
          <a:solidFill>
            <a:srgbClr val="ABFB63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609" name="AutoShape 26"/>
          <p:cNvSpPr>
            <a:spLocks noChangeArrowheads="1"/>
          </p:cNvSpPr>
          <p:nvPr/>
        </p:nvSpPr>
        <p:spPr bwMode="auto">
          <a:xfrm>
            <a:off x="1336675" y="3208338"/>
            <a:ext cx="301625" cy="193675"/>
          </a:xfrm>
          <a:prstGeom prst="rightArrow">
            <a:avLst>
              <a:gd name="adj1" fmla="val 50000"/>
              <a:gd name="adj2" fmla="val 38934"/>
            </a:avLst>
          </a:prstGeom>
          <a:solidFill>
            <a:schemeClr val="accent2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610" name="Oval 27"/>
          <p:cNvSpPr>
            <a:spLocks noChangeArrowheads="1"/>
          </p:cNvSpPr>
          <p:nvPr/>
        </p:nvSpPr>
        <p:spPr bwMode="auto">
          <a:xfrm>
            <a:off x="700088" y="2971800"/>
            <a:ext cx="595312" cy="571500"/>
          </a:xfrm>
          <a:prstGeom prst="ellipse">
            <a:avLst/>
          </a:prstGeom>
          <a:solidFill>
            <a:srgbClr val="33CC33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611" name="Line 28"/>
          <p:cNvSpPr>
            <a:spLocks noChangeShapeType="1"/>
          </p:cNvSpPr>
          <p:nvPr/>
        </p:nvSpPr>
        <p:spPr bwMode="auto">
          <a:xfrm flipH="1" flipV="1">
            <a:off x="2484438" y="3665538"/>
            <a:ext cx="349250" cy="525462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612" name="Line 29"/>
          <p:cNvSpPr>
            <a:spLocks noChangeShapeType="1"/>
          </p:cNvSpPr>
          <p:nvPr/>
        </p:nvSpPr>
        <p:spPr bwMode="auto">
          <a:xfrm flipH="1" flipV="1">
            <a:off x="1500188" y="3600450"/>
            <a:ext cx="350837" cy="523875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Circular Arrow 36"/>
          <p:cNvSpPr/>
          <p:nvPr/>
        </p:nvSpPr>
        <p:spPr>
          <a:xfrm rot="17015469" flipH="1">
            <a:off x="-486568" y="1104106"/>
            <a:ext cx="3022600" cy="1770063"/>
          </a:xfrm>
          <a:prstGeom prst="circular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195614" name="Text Box 20"/>
          <p:cNvSpPr txBox="1">
            <a:spLocks noChangeArrowheads="1"/>
          </p:cNvSpPr>
          <p:nvPr/>
        </p:nvSpPr>
        <p:spPr bwMode="auto">
          <a:xfrm>
            <a:off x="1744663" y="304800"/>
            <a:ext cx="56546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3600">
                <a:solidFill>
                  <a:srgbClr val="800000"/>
                </a:solidFill>
                <a:latin typeface="Comic Sans MS" pitchFamily="-102" charset="0"/>
              </a:rPr>
              <a:t>hereditary predisposition</a:t>
            </a:r>
            <a:endParaRPr lang="en-US">
              <a:solidFill>
                <a:srgbClr val="800000"/>
              </a:solidFill>
            </a:endParaRPr>
          </a:p>
        </p:txBody>
      </p:sp>
      <p:grpSp>
        <p:nvGrpSpPr>
          <p:cNvPr id="195615" name="Group 47"/>
          <p:cNvGrpSpPr>
            <a:grpSpLocks/>
          </p:cNvGrpSpPr>
          <p:nvPr/>
        </p:nvGrpSpPr>
        <p:grpSpPr bwMode="auto">
          <a:xfrm>
            <a:off x="750888" y="2971800"/>
            <a:ext cx="493712" cy="369888"/>
            <a:chOff x="762000" y="2971800"/>
            <a:chExt cx="494080" cy="369332"/>
          </a:xfrm>
        </p:grpSpPr>
        <p:sp>
          <p:nvSpPr>
            <p:cNvPr id="195621" name="TextBox 41"/>
            <p:cNvSpPr txBox="1">
              <a:spLocks noChangeArrowheads="1"/>
            </p:cNvSpPr>
            <p:nvPr/>
          </p:nvSpPr>
          <p:spPr bwMode="auto">
            <a:xfrm>
              <a:off x="762000" y="2971800"/>
              <a:ext cx="26548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800000"/>
                  </a:solidFill>
                </a:rPr>
                <a:t>•</a:t>
              </a:r>
            </a:p>
          </p:txBody>
        </p:sp>
        <p:sp>
          <p:nvSpPr>
            <p:cNvPr id="195622" name="TextBox 42"/>
            <p:cNvSpPr txBox="1">
              <a:spLocks noChangeArrowheads="1"/>
            </p:cNvSpPr>
            <p:nvPr/>
          </p:nvSpPr>
          <p:spPr bwMode="auto">
            <a:xfrm>
              <a:off x="990600" y="2971800"/>
              <a:ext cx="26548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800000"/>
                  </a:solidFill>
                </a:rPr>
                <a:t>•</a:t>
              </a:r>
            </a:p>
          </p:txBody>
        </p:sp>
      </p:grpSp>
      <p:sp>
        <p:nvSpPr>
          <p:cNvPr id="44" name="Freeform 43"/>
          <p:cNvSpPr/>
          <p:nvPr/>
        </p:nvSpPr>
        <p:spPr>
          <a:xfrm>
            <a:off x="774700" y="2947988"/>
            <a:ext cx="496888" cy="138112"/>
          </a:xfrm>
          <a:custGeom>
            <a:avLst/>
            <a:gdLst>
              <a:gd name="connsiteX0" fmla="*/ 0 w 496358"/>
              <a:gd name="connsiteY0" fmla="*/ 64558 h 138112"/>
              <a:gd name="connsiteX1" fmla="*/ 69850 w 496358"/>
              <a:gd name="connsiteY1" fmla="*/ 99483 h 138112"/>
              <a:gd name="connsiteX2" fmla="*/ 63500 w 496358"/>
              <a:gd name="connsiteY2" fmla="*/ 20108 h 138112"/>
              <a:gd name="connsiteX3" fmla="*/ 155575 w 496358"/>
              <a:gd name="connsiteY3" fmla="*/ 70908 h 138112"/>
              <a:gd name="connsiteX4" fmla="*/ 190500 w 496358"/>
              <a:gd name="connsiteY4" fmla="*/ 7408 h 138112"/>
              <a:gd name="connsiteX5" fmla="*/ 234950 w 496358"/>
              <a:gd name="connsiteY5" fmla="*/ 83608 h 138112"/>
              <a:gd name="connsiteX6" fmla="*/ 292100 w 496358"/>
              <a:gd name="connsiteY6" fmla="*/ 1058 h 138112"/>
              <a:gd name="connsiteX7" fmla="*/ 330200 w 496358"/>
              <a:gd name="connsiteY7" fmla="*/ 89958 h 138112"/>
              <a:gd name="connsiteX8" fmla="*/ 406400 w 496358"/>
              <a:gd name="connsiteY8" fmla="*/ 32808 h 138112"/>
              <a:gd name="connsiteX9" fmla="*/ 409575 w 496358"/>
              <a:gd name="connsiteY9" fmla="*/ 124883 h 138112"/>
              <a:gd name="connsiteX10" fmla="*/ 485775 w 496358"/>
              <a:gd name="connsiteY10" fmla="*/ 112183 h 138112"/>
              <a:gd name="connsiteX11" fmla="*/ 473075 w 496358"/>
              <a:gd name="connsiteY11" fmla="*/ 70908 h 138112"/>
              <a:gd name="connsiteX12" fmla="*/ 479425 w 496358"/>
              <a:gd name="connsiteY12" fmla="*/ 77258 h 13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358" h="138112">
                <a:moveTo>
                  <a:pt x="0" y="64558"/>
                </a:moveTo>
                <a:cubicBezTo>
                  <a:pt x="29633" y="85724"/>
                  <a:pt x="59267" y="106891"/>
                  <a:pt x="69850" y="99483"/>
                </a:cubicBezTo>
                <a:cubicBezTo>
                  <a:pt x="80433" y="92075"/>
                  <a:pt x="49212" y="24871"/>
                  <a:pt x="63500" y="20108"/>
                </a:cubicBezTo>
                <a:cubicBezTo>
                  <a:pt x="77788" y="15345"/>
                  <a:pt x="134408" y="73025"/>
                  <a:pt x="155575" y="70908"/>
                </a:cubicBezTo>
                <a:cubicBezTo>
                  <a:pt x="176742" y="68791"/>
                  <a:pt x="177271" y="5291"/>
                  <a:pt x="190500" y="7408"/>
                </a:cubicBezTo>
                <a:cubicBezTo>
                  <a:pt x="203729" y="9525"/>
                  <a:pt x="218017" y="84666"/>
                  <a:pt x="234950" y="83608"/>
                </a:cubicBezTo>
                <a:cubicBezTo>
                  <a:pt x="251883" y="82550"/>
                  <a:pt x="276225" y="0"/>
                  <a:pt x="292100" y="1058"/>
                </a:cubicBezTo>
                <a:cubicBezTo>
                  <a:pt x="307975" y="2116"/>
                  <a:pt x="311150" y="84666"/>
                  <a:pt x="330200" y="89958"/>
                </a:cubicBezTo>
                <a:cubicBezTo>
                  <a:pt x="349250" y="95250"/>
                  <a:pt x="393171" y="26987"/>
                  <a:pt x="406400" y="32808"/>
                </a:cubicBezTo>
                <a:cubicBezTo>
                  <a:pt x="419629" y="38629"/>
                  <a:pt x="396346" y="111654"/>
                  <a:pt x="409575" y="124883"/>
                </a:cubicBezTo>
                <a:cubicBezTo>
                  <a:pt x="422804" y="138112"/>
                  <a:pt x="475192" y="121179"/>
                  <a:pt x="485775" y="112183"/>
                </a:cubicBezTo>
                <a:cubicBezTo>
                  <a:pt x="496358" y="103187"/>
                  <a:pt x="474133" y="76729"/>
                  <a:pt x="473075" y="70908"/>
                </a:cubicBezTo>
                <a:cubicBezTo>
                  <a:pt x="472017" y="65087"/>
                  <a:pt x="479425" y="77258"/>
                  <a:pt x="479425" y="77258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" name="Arc 44"/>
          <p:cNvSpPr/>
          <p:nvPr/>
        </p:nvSpPr>
        <p:spPr>
          <a:xfrm>
            <a:off x="882650" y="3276600"/>
            <a:ext cx="228600" cy="228600"/>
          </a:xfrm>
          <a:prstGeom prst="arc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" name="Arc 45"/>
          <p:cNvSpPr/>
          <p:nvPr/>
        </p:nvSpPr>
        <p:spPr>
          <a:xfrm flipH="1">
            <a:off x="882650" y="3276600"/>
            <a:ext cx="228600" cy="228600"/>
          </a:xfrm>
          <a:prstGeom prst="arc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5619" name="TextBox 46"/>
          <p:cNvSpPr txBox="1">
            <a:spLocks noChangeArrowheads="1"/>
          </p:cNvSpPr>
          <p:nvPr/>
        </p:nvSpPr>
        <p:spPr bwMode="auto">
          <a:xfrm>
            <a:off x="609600" y="1371600"/>
            <a:ext cx="14366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NOT QUITE</a:t>
            </a:r>
          </a:p>
        </p:txBody>
      </p:sp>
      <p:sp>
        <p:nvSpPr>
          <p:cNvPr id="195620" name="AutoShape 7"/>
          <p:cNvSpPr>
            <a:spLocks noChangeArrowheads="1"/>
          </p:cNvSpPr>
          <p:nvPr/>
        </p:nvSpPr>
        <p:spPr bwMode="auto">
          <a:xfrm>
            <a:off x="2286000" y="3159125"/>
            <a:ext cx="301625" cy="193675"/>
          </a:xfrm>
          <a:prstGeom prst="rightArrow">
            <a:avLst>
              <a:gd name="adj1" fmla="val 50000"/>
              <a:gd name="adj2" fmla="val 38934"/>
            </a:avLst>
          </a:prstGeom>
          <a:solidFill>
            <a:schemeClr val="accent2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advTm="395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4388" y="0"/>
            <a:ext cx="39608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1" name="Oval 4"/>
          <p:cNvSpPr>
            <a:spLocks noChangeArrowheads="1"/>
          </p:cNvSpPr>
          <p:nvPr/>
        </p:nvSpPr>
        <p:spPr bwMode="auto">
          <a:xfrm>
            <a:off x="3751263" y="5181600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092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1752600"/>
            <a:ext cx="2743200" cy="1143000"/>
          </a:xfrm>
        </p:spPr>
        <p:txBody>
          <a:bodyPr/>
          <a:lstStyle/>
          <a:p>
            <a:pPr eaLnBrk="1" hangingPunct="1"/>
            <a:r>
              <a:rPr lang="en-US" sz="2800" dirty="0" smtClean="0">
                <a:solidFill>
                  <a:srgbClr val="800000"/>
                </a:solidFill>
                <a:latin typeface="Comic Sans MS" pitchFamily="-102" charset="0"/>
                <a:ea typeface="ＭＳ Ｐゴシック" pitchFamily="-102" charset="-128"/>
                <a:cs typeface="ＭＳ Ｐゴシック" pitchFamily="-102" charset="-128"/>
              </a:rPr>
              <a:t>Malignancy</a:t>
            </a:r>
            <a:endParaRPr lang="en-US" sz="2800" dirty="0">
              <a:solidFill>
                <a:srgbClr val="800000"/>
              </a:solidFill>
              <a:latin typeface="Comic Sans MS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  <p:sp>
        <p:nvSpPr>
          <p:cNvPr id="89093" name="Oval 8"/>
          <p:cNvSpPr>
            <a:spLocks noChangeArrowheads="1"/>
          </p:cNvSpPr>
          <p:nvPr/>
        </p:nvSpPr>
        <p:spPr bwMode="auto">
          <a:xfrm>
            <a:off x="3810000" y="4495800"/>
            <a:ext cx="457200" cy="457200"/>
          </a:xfrm>
          <a:prstGeom prst="ellips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094" name="Oval 9"/>
          <p:cNvSpPr>
            <a:spLocks noChangeArrowheads="1"/>
          </p:cNvSpPr>
          <p:nvPr/>
        </p:nvSpPr>
        <p:spPr bwMode="auto">
          <a:xfrm>
            <a:off x="4038600" y="4724400"/>
            <a:ext cx="76200" cy="76200"/>
          </a:xfrm>
          <a:prstGeom prst="ellipse">
            <a:avLst/>
          </a:prstGeom>
          <a:solidFill>
            <a:srgbClr val="800000"/>
          </a:solidFill>
          <a:ln w="9525">
            <a:solidFill>
              <a:srgbClr val="8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095" name="Text Box 11"/>
          <p:cNvSpPr txBox="1">
            <a:spLocks noChangeArrowheads="1"/>
          </p:cNvSpPr>
          <p:nvPr/>
        </p:nvSpPr>
        <p:spPr bwMode="auto">
          <a:xfrm>
            <a:off x="914400" y="4495800"/>
            <a:ext cx="27384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Verdana" pitchFamily="-102" charset="0"/>
              </a:rPr>
              <a:t>Benign tumour (mole)</a:t>
            </a:r>
          </a:p>
        </p:txBody>
      </p:sp>
      <p:sp>
        <p:nvSpPr>
          <p:cNvPr id="89096" name="Text Box 12"/>
          <p:cNvSpPr txBox="1">
            <a:spLocks noChangeArrowheads="1"/>
          </p:cNvSpPr>
          <p:nvPr/>
        </p:nvSpPr>
        <p:spPr bwMode="auto">
          <a:xfrm>
            <a:off x="0" y="5257800"/>
            <a:ext cx="47783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Verdana" pitchFamily="-102" charset="0"/>
              </a:rPr>
              <a:t>malignant tumour (melanoma)</a:t>
            </a:r>
          </a:p>
        </p:txBody>
      </p:sp>
    </p:spTree>
  </p:cSld>
  <p:clrMapOvr>
    <a:masterClrMapping/>
  </p:clrMapOvr>
  <p:transition advTm="72066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3" descr="Snapshot 2009-10-12 14-28-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3" y="641350"/>
            <a:ext cx="8828087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0467" name="Text Box 4"/>
          <p:cNvSpPr txBox="1">
            <a:spLocks noChangeArrowheads="1"/>
          </p:cNvSpPr>
          <p:nvPr/>
        </p:nvSpPr>
        <p:spPr bwMode="auto">
          <a:xfrm>
            <a:off x="304800" y="-31750"/>
            <a:ext cx="8686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rgbClr val="800000"/>
                </a:solidFill>
                <a:latin typeface="Verdana" pitchFamily="-102" charset="0"/>
              </a:rPr>
              <a:t>Vogelstein model of colon cancer</a:t>
            </a:r>
          </a:p>
          <a:p>
            <a:pPr algn="ctr"/>
            <a:r>
              <a:rPr lang="en-US" sz="2000">
                <a:solidFill>
                  <a:srgbClr val="800000"/>
                </a:solidFill>
                <a:latin typeface="Verdana" pitchFamily="-102" charset="0"/>
              </a:rPr>
              <a:t>- a classic example of stages in cancer development</a:t>
            </a:r>
            <a:r>
              <a:rPr lang="en-US" sz="1600">
                <a:solidFill>
                  <a:srgbClr val="800000"/>
                </a:solidFill>
                <a:latin typeface="Verdana" pitchFamily="-102" charset="0"/>
              </a:rPr>
              <a:t> </a:t>
            </a:r>
          </a:p>
          <a:p>
            <a:pPr algn="ctr"/>
            <a:endParaRPr lang="en-US" sz="1600">
              <a:solidFill>
                <a:srgbClr val="800000"/>
              </a:solidFill>
              <a:latin typeface="Verdana" pitchFamily="-102" charset="0"/>
            </a:endParaRPr>
          </a:p>
        </p:txBody>
      </p:sp>
      <p:sp>
        <p:nvSpPr>
          <p:cNvPr id="190468" name="Text Box 1028"/>
          <p:cNvSpPr txBox="1">
            <a:spLocks noChangeArrowheads="1"/>
          </p:cNvSpPr>
          <p:nvPr/>
        </p:nvSpPr>
        <p:spPr bwMode="auto">
          <a:xfrm>
            <a:off x="2971800" y="7086600"/>
            <a:ext cx="1058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Verdana" pitchFamily="-102" charset="0"/>
              </a:rPr>
              <a:t>Benign</a:t>
            </a:r>
          </a:p>
        </p:txBody>
      </p:sp>
      <p:sp>
        <p:nvSpPr>
          <p:cNvPr id="190469" name="Text Box 1029"/>
          <p:cNvSpPr txBox="1">
            <a:spLocks noChangeArrowheads="1"/>
          </p:cNvSpPr>
          <p:nvPr/>
        </p:nvSpPr>
        <p:spPr bwMode="auto">
          <a:xfrm>
            <a:off x="6705600" y="7010400"/>
            <a:ext cx="1422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Verdana" pitchFamily="-102" charset="0"/>
              </a:rPr>
              <a:t>Malignant</a:t>
            </a:r>
          </a:p>
        </p:txBody>
      </p:sp>
      <p:sp>
        <p:nvSpPr>
          <p:cNvPr id="190470" name="AutoShape 1030"/>
          <p:cNvSpPr>
            <a:spLocks/>
          </p:cNvSpPr>
          <p:nvPr/>
        </p:nvSpPr>
        <p:spPr bwMode="auto">
          <a:xfrm rot="-5400000">
            <a:off x="3352800" y="5791200"/>
            <a:ext cx="381000" cy="2819400"/>
          </a:xfrm>
          <a:prstGeom prst="leftBrace">
            <a:avLst>
              <a:gd name="adj1" fmla="val 61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0471" name="Picture 1031" descr="poly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8800" y="4476750"/>
            <a:ext cx="14478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0472" name="Picture 1032" descr="polyp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57600" y="4400550"/>
            <a:ext cx="1600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0473" name="Picture 1033" descr="cancer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91200" y="3886200"/>
            <a:ext cx="25908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0474" name="AutoShape 1034"/>
          <p:cNvSpPr>
            <a:spLocks noChangeArrowheads="1"/>
          </p:cNvSpPr>
          <p:nvPr/>
        </p:nvSpPr>
        <p:spPr bwMode="auto">
          <a:xfrm>
            <a:off x="1676400" y="5181600"/>
            <a:ext cx="228600" cy="152400"/>
          </a:xfrm>
          <a:prstGeom prst="rightArrow">
            <a:avLst>
              <a:gd name="adj1" fmla="val 50000"/>
              <a:gd name="adj2" fmla="val 3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0475" name="AutoShape 1035"/>
          <p:cNvSpPr>
            <a:spLocks noChangeArrowheads="1"/>
          </p:cNvSpPr>
          <p:nvPr/>
        </p:nvSpPr>
        <p:spPr bwMode="auto">
          <a:xfrm>
            <a:off x="3352800" y="5181600"/>
            <a:ext cx="228600" cy="152400"/>
          </a:xfrm>
          <a:prstGeom prst="rightArrow">
            <a:avLst>
              <a:gd name="adj1" fmla="val 50000"/>
              <a:gd name="adj2" fmla="val 3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0476" name="AutoShape 1036"/>
          <p:cNvSpPr>
            <a:spLocks noChangeArrowheads="1"/>
          </p:cNvSpPr>
          <p:nvPr/>
        </p:nvSpPr>
        <p:spPr bwMode="auto">
          <a:xfrm>
            <a:off x="5334000" y="5181600"/>
            <a:ext cx="228600" cy="152400"/>
          </a:xfrm>
          <a:prstGeom prst="rightArrow">
            <a:avLst>
              <a:gd name="adj1" fmla="val 50000"/>
              <a:gd name="adj2" fmla="val 3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0477" name="Picture 1037" descr="normal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2400" y="4648200"/>
            <a:ext cx="14478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801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1733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4388" y="0"/>
            <a:ext cx="39608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1" name="Oval 4"/>
          <p:cNvSpPr>
            <a:spLocks noChangeArrowheads="1"/>
          </p:cNvSpPr>
          <p:nvPr/>
        </p:nvSpPr>
        <p:spPr bwMode="auto">
          <a:xfrm>
            <a:off x="3751263" y="5181600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092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1752600"/>
            <a:ext cx="2743200" cy="1143000"/>
          </a:xfrm>
        </p:spPr>
        <p:txBody>
          <a:bodyPr/>
          <a:lstStyle/>
          <a:p>
            <a:pPr eaLnBrk="1" hangingPunct="1"/>
            <a:r>
              <a:rPr lang="en-US" sz="2800" dirty="0" smtClean="0">
                <a:solidFill>
                  <a:srgbClr val="800000"/>
                </a:solidFill>
                <a:latin typeface="Comic Sans MS" pitchFamily="-102" charset="0"/>
                <a:ea typeface="ＭＳ Ｐゴシック" pitchFamily="-102" charset="-128"/>
                <a:cs typeface="ＭＳ Ｐゴシック" pitchFamily="-102" charset="-128"/>
              </a:rPr>
              <a:t>Malignancy</a:t>
            </a:r>
            <a:endParaRPr lang="en-US" sz="2800" dirty="0">
              <a:solidFill>
                <a:srgbClr val="800000"/>
              </a:solidFill>
              <a:latin typeface="Comic Sans MS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  <p:sp>
        <p:nvSpPr>
          <p:cNvPr id="89096" name="Text Box 12"/>
          <p:cNvSpPr txBox="1">
            <a:spLocks noChangeArrowheads="1"/>
          </p:cNvSpPr>
          <p:nvPr/>
        </p:nvSpPr>
        <p:spPr bwMode="auto">
          <a:xfrm>
            <a:off x="0" y="5257800"/>
            <a:ext cx="47783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Verdana" pitchFamily="-102" charset="0"/>
              </a:rPr>
              <a:t>malignant tumour (melanoma)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5791200"/>
            <a:ext cx="2916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capable</a:t>
            </a:r>
            <a:r>
              <a:rPr lang="en-US" dirty="0" smtClean="0"/>
              <a:t> of metastasis</a:t>
            </a:r>
            <a:endParaRPr lang="en-US" i="1" dirty="0"/>
          </a:p>
        </p:txBody>
      </p:sp>
    </p:spTree>
  </p:cSld>
  <p:clrMapOvr>
    <a:masterClrMapping/>
  </p:clrMapOvr>
  <p:transition advTm="7016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-609600" y="152400"/>
            <a:ext cx="6781800" cy="1143000"/>
          </a:xfrm>
        </p:spPr>
        <p:txBody>
          <a:bodyPr/>
          <a:lstStyle/>
          <a:p>
            <a:pPr eaLnBrk="1" hangingPunct="1"/>
            <a:r>
              <a:rPr lang="en-US" sz="2800" dirty="0">
                <a:solidFill>
                  <a:srgbClr val="800000"/>
                </a:solidFill>
                <a:latin typeface="Comic Sans MS" pitchFamily="-102" charset="0"/>
                <a:ea typeface="ＭＳ Ｐゴシック" pitchFamily="-102" charset="-128"/>
                <a:cs typeface="ＭＳ Ｐゴシック" pitchFamily="-102" charset="-128"/>
              </a:rPr>
              <a:t>1. Malignancy and Metastasis </a:t>
            </a:r>
            <a:br>
              <a:rPr lang="en-US" sz="2800" dirty="0">
                <a:solidFill>
                  <a:srgbClr val="800000"/>
                </a:solidFill>
                <a:latin typeface="Comic Sans MS" pitchFamily="-102" charset="0"/>
                <a:ea typeface="ＭＳ Ｐゴシック" pitchFamily="-102" charset="-128"/>
                <a:cs typeface="ＭＳ Ｐゴシック" pitchFamily="-102" charset="-128"/>
              </a:rPr>
            </a:br>
            <a:endParaRPr lang="en-US" sz="2800" dirty="0">
              <a:solidFill>
                <a:srgbClr val="800000"/>
              </a:solidFill>
              <a:latin typeface="Comic Sans MS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2590800"/>
            <a:ext cx="9067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Metastasis</a:t>
            </a:r>
            <a:r>
              <a:rPr lang="en-US" dirty="0" smtClean="0"/>
              <a:t> is when a cancer forms additional tumours</a:t>
            </a:r>
          </a:p>
          <a:p>
            <a:r>
              <a:rPr lang="en-US" dirty="0" smtClean="0"/>
              <a:t>‘</a:t>
            </a:r>
            <a:r>
              <a:rPr lang="en-US" dirty="0" err="1" smtClean="0"/>
              <a:t>secondaries</a:t>
            </a:r>
            <a:r>
              <a:rPr lang="en-US" dirty="0" smtClean="0"/>
              <a:t>’ elsewhere in the body. A metastasis is also a secondary tumour, plural metastases</a:t>
            </a:r>
          </a:p>
          <a:p>
            <a:endParaRPr lang="en-US" dirty="0" smtClean="0"/>
          </a:p>
          <a:p>
            <a:r>
              <a:rPr lang="en-US" i="1" dirty="0" smtClean="0"/>
              <a:t>Malignancy</a:t>
            </a:r>
            <a:r>
              <a:rPr lang="en-US" dirty="0" smtClean="0"/>
              <a:t> definition: the </a:t>
            </a:r>
            <a:r>
              <a:rPr lang="en-US" i="1" dirty="0" smtClean="0"/>
              <a:t>ability</a:t>
            </a:r>
            <a:r>
              <a:rPr lang="en-US" dirty="0" smtClean="0"/>
              <a:t> to form metastases (it doesn’t have to have metastasized yet)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2334" y="1219200"/>
            <a:ext cx="59383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Comic Sans MS" pitchFamily="-102" charset="0"/>
                <a:ea typeface="ＭＳ Ｐゴシック" pitchFamily="-102" charset="-128"/>
                <a:cs typeface="ＭＳ Ｐゴシック" pitchFamily="-102" charset="-128"/>
              </a:rPr>
              <a:t>the central problem of cancer research,</a:t>
            </a:r>
          </a:p>
          <a:p>
            <a:r>
              <a:rPr lang="en-US" dirty="0" smtClean="0">
                <a:solidFill>
                  <a:srgbClr val="800000"/>
                </a:solidFill>
                <a:latin typeface="Comic Sans MS" pitchFamily="-102" charset="0"/>
                <a:ea typeface="ＭＳ Ｐゴシック" pitchFamily="-102" charset="-128"/>
                <a:cs typeface="ＭＳ Ｐゴシック" pitchFamily="-102" charset="-128"/>
              </a:rPr>
              <a:t> both clinically and intellectually</a:t>
            </a:r>
            <a:endParaRPr lang="en-US" dirty="0"/>
          </a:p>
        </p:txBody>
      </p:sp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419225"/>
            <a:ext cx="8763000" cy="308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1279525" y="5013325"/>
            <a:ext cx="1014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benign</a:t>
            </a:r>
          </a:p>
        </p:txBody>
      </p:sp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5470525" y="5089525"/>
            <a:ext cx="1403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malignant</a:t>
            </a:r>
          </a:p>
        </p:txBody>
      </p:sp>
      <p:sp>
        <p:nvSpPr>
          <p:cNvPr id="91141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sz="3200">
                <a:solidFill>
                  <a:srgbClr val="800000"/>
                </a:solidFill>
                <a:latin typeface="Comic Sans MS" pitchFamily="-102" charset="0"/>
                <a:ea typeface="ＭＳ Ｐゴシック" pitchFamily="-102" charset="-128"/>
                <a:cs typeface="ＭＳ Ｐゴシック" pitchFamily="-102" charset="-128"/>
              </a:rPr>
              <a:t>Malignancy</a:t>
            </a:r>
            <a:br>
              <a:rPr lang="en-US" sz="3200">
                <a:solidFill>
                  <a:srgbClr val="800000"/>
                </a:solidFill>
                <a:latin typeface="Comic Sans MS" pitchFamily="-102" charset="0"/>
                <a:ea typeface="ＭＳ Ｐゴシック" pitchFamily="-102" charset="-128"/>
                <a:cs typeface="ＭＳ Ｐゴシック" pitchFamily="-102" charset="-128"/>
              </a:rPr>
            </a:br>
            <a:r>
              <a:rPr lang="en-US" sz="2400">
                <a:solidFill>
                  <a:srgbClr val="800000"/>
                </a:solidFill>
                <a:latin typeface="Comic Sans MS" pitchFamily="-102" charset="0"/>
                <a:ea typeface="ＭＳ Ｐゴシック" pitchFamily="-102" charset="-128"/>
                <a:cs typeface="ＭＳ Ｐゴシック" pitchFamily="-102" charset="-128"/>
              </a:rPr>
              <a:t>can be identified down the microscope</a:t>
            </a:r>
            <a:endParaRPr lang="en-US"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  <p:transition advTm="184083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Blank Presentation">
  <a:themeElements>
    <a:clrScheme name="Blank Presentation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Blank Presentatio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Blank Presentation">
  <a:themeElements>
    <a:clrScheme name="Blank Presentation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Blank Presentatio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3388</TotalTime>
  <Words>1248</Words>
  <Application>Microsoft Macintosh PowerPoint</Application>
  <PresentationFormat>On-screen Show (4:3)</PresentationFormat>
  <Paragraphs>392</Paragraphs>
  <Slides>61</Slides>
  <Notes>58</Notes>
  <HiddenSlides>1</HiddenSlides>
  <MMClips>0</MMClips>
  <ScaleCrop>false</ScaleCrop>
  <HeadingPairs>
    <vt:vector size="4" baseType="variant">
      <vt:variant>
        <vt:lpstr>Design Template</vt:lpstr>
      </vt:variant>
      <vt:variant>
        <vt:i4>7</vt:i4>
      </vt:variant>
      <vt:variant>
        <vt:lpstr>Slide Titles</vt:lpstr>
      </vt:variant>
      <vt:variant>
        <vt:i4>61</vt:i4>
      </vt:variant>
    </vt:vector>
  </HeadingPairs>
  <TitlesOfParts>
    <vt:vector size="68" baseType="lpstr">
      <vt:lpstr>Blank Presentation</vt:lpstr>
      <vt:lpstr>3_Blank Presentation</vt:lpstr>
      <vt:lpstr>Default Design</vt:lpstr>
      <vt:lpstr>1_Default Design</vt:lpstr>
      <vt:lpstr>1_Blank Presentation</vt:lpstr>
      <vt:lpstr>2_Blank Presentation</vt:lpstr>
      <vt:lpstr>4_Blank Presentation</vt:lpstr>
      <vt:lpstr>Slide 1</vt:lpstr>
      <vt:lpstr>Slide 2</vt:lpstr>
      <vt:lpstr>1. Malignancy and Metastasis  </vt:lpstr>
      <vt:lpstr>Metastasis </vt:lpstr>
      <vt:lpstr>Slide 5</vt:lpstr>
      <vt:lpstr>Malignancy</vt:lpstr>
      <vt:lpstr>Malignancy</vt:lpstr>
      <vt:lpstr>1. Malignancy and Metastasis  </vt:lpstr>
      <vt:lpstr>Malignancy can be identified down the microscope</vt:lpstr>
      <vt:lpstr>Slide 10</vt:lpstr>
      <vt:lpstr>Slide 11</vt:lpstr>
      <vt:lpstr>Slide 12</vt:lpstr>
      <vt:lpstr>What is malignancy?</vt:lpstr>
      <vt:lpstr>       Malignancy WHY can be identified down the microscope</vt:lpstr>
      <vt:lpstr>Slide 15</vt:lpstr>
      <vt:lpstr>Benign tumours can kill</vt:lpstr>
      <vt:lpstr>Nomenclature</vt:lpstr>
      <vt:lpstr>Leukaemias</vt:lpstr>
      <vt:lpstr>Incidence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Cause of illness and death</vt:lpstr>
      <vt:lpstr>Slide 39</vt:lpstr>
      <vt:lpstr>Presentation and screening</vt:lpstr>
      <vt:lpstr>Slide 41</vt:lpstr>
      <vt:lpstr>Best example of screening  Cervical Cancer</vt:lpstr>
      <vt:lpstr>Cervical Cancer: Second Classic multistep example</vt:lpstr>
      <vt:lpstr>Cervix and cervical Cancer  </vt:lpstr>
      <vt:lpstr>Cervix at  low power</vt:lpstr>
      <vt:lpstr>Cervix at  low power</vt:lpstr>
      <vt:lpstr>Cervix and cervical Cancer  </vt:lpstr>
      <vt:lpstr>Very dysplastic but still benign cervix epithelium ‘CINIII’</vt:lpstr>
      <vt:lpstr>Very dysplastic but still benign cervix epithelium ‘CINIII’</vt:lpstr>
      <vt:lpstr>Very dysplastic but still benign cervix epithelium ‘CINIII’</vt:lpstr>
      <vt:lpstr>Very dysplastic but still benign cervix epithelium ‘CINIII’</vt:lpstr>
      <vt:lpstr>Slide 52</vt:lpstr>
      <vt:lpstr>Cervix and cervical Cancer  </vt:lpstr>
      <vt:lpstr>Slide 54</vt:lpstr>
      <vt:lpstr>Screening: cervix is ideal</vt:lpstr>
      <vt:lpstr>Slide 56</vt:lpstr>
      <vt:lpstr>Slide 57</vt:lpstr>
      <vt:lpstr>Miscell</vt:lpstr>
      <vt:lpstr>Slide 59</vt:lpstr>
      <vt:lpstr>Slide 60</vt:lpstr>
      <vt:lpstr>Slide 61</vt:lpstr>
    </vt:vector>
  </TitlesOfParts>
  <Company>Hutchison-MRC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Edwards</dc:creator>
  <cp:lastModifiedBy>Paul Edwards</cp:lastModifiedBy>
  <cp:revision>123</cp:revision>
  <cp:lastPrinted>2007-01-16T14:12:03Z</cp:lastPrinted>
  <dcterms:created xsi:type="dcterms:W3CDTF">2018-11-01T09:03:29Z</dcterms:created>
  <dcterms:modified xsi:type="dcterms:W3CDTF">2018-11-01T11:52:26Z</dcterms:modified>
</cp:coreProperties>
</file>